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webp" ContentType="image/pn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89" r:id="rId2"/>
    <p:sldId id="288" r:id="rId3"/>
    <p:sldId id="257" r:id="rId4"/>
    <p:sldId id="258" r:id="rId5"/>
    <p:sldId id="295" r:id="rId6"/>
    <p:sldId id="294" r:id="rId7"/>
    <p:sldId id="296" r:id="rId8"/>
    <p:sldId id="262" r:id="rId9"/>
    <p:sldId id="298" r:id="rId10"/>
    <p:sldId id="260" r:id="rId11"/>
    <p:sldId id="261" r:id="rId12"/>
    <p:sldId id="299" r:id="rId13"/>
    <p:sldId id="263" r:id="rId14"/>
    <p:sldId id="264" r:id="rId15"/>
    <p:sldId id="297" r:id="rId16"/>
    <p:sldId id="290" r:id="rId17"/>
    <p:sldId id="291" r:id="rId18"/>
    <p:sldId id="292" r:id="rId19"/>
    <p:sldId id="278" r:id="rId20"/>
    <p:sldId id="281" r:id="rId21"/>
    <p:sldId id="282" r:id="rId22"/>
    <p:sldId id="303" r:id="rId23"/>
    <p:sldId id="304" r:id="rId24"/>
    <p:sldId id="301" r:id="rId25"/>
    <p:sldId id="302" r:id="rId26"/>
    <p:sldId id="300" r:id="rId27"/>
    <p:sldId id="283" r:id="rId28"/>
    <p:sldId id="286" r:id="rId29"/>
    <p:sldId id="287" r:id="rId30"/>
    <p:sldId id="266" r:id="rId31"/>
    <p:sldId id="268" r:id="rId32"/>
    <p:sldId id="307" r:id="rId33"/>
    <p:sldId id="265" r:id="rId34"/>
    <p:sldId id="306" r:id="rId35"/>
    <p:sldId id="276" r:id="rId36"/>
    <p:sldId id="269" r:id="rId37"/>
    <p:sldId id="275" r:id="rId38"/>
    <p:sldId id="271" r:id="rId39"/>
    <p:sldId id="273" r:id="rId40"/>
    <p:sldId id="274" r:id="rId41"/>
    <p:sldId id="270" r:id="rId42"/>
    <p:sldId id="277" r:id="rId43"/>
  </p:sldIdLst>
  <p:sldSz cx="18288000" cy="10287000"/>
  <p:notesSz cx="7010400" cy="9296400"/>
  <p:embeddedFontLst>
    <p:embeddedFont>
      <p:font typeface="Alegreya Sans Medium" panose="020B0604020202020204" charset="0"/>
      <p:regular r:id="rId45"/>
    </p:embeddedFont>
    <p:embeddedFont>
      <p:font typeface="Alegreya Sans Ultra-Bold" panose="020B0604020202020204" charset="0"/>
      <p:regular r:id="rId46"/>
      <p:bold r:id="rId47"/>
    </p:embeddedFont>
    <p:embeddedFont>
      <p:font typeface="Arial Black" panose="020B0A04020102020204" pitchFamily="34" charset="0"/>
      <p:bold r:id="rId48"/>
    </p:embeddedFont>
    <p:embeddedFont>
      <p:font typeface="Calibri" panose="020F0502020204030204" pitchFamily="34" charset="0"/>
      <p:regular r:id="rId49"/>
      <p:bold r:id="rId50"/>
      <p:italic r:id="rId51"/>
      <p:boldItalic r:id="rId52"/>
    </p:embeddedFont>
    <p:embeddedFont>
      <p:font typeface="Calibri (MS)" panose="020B0604020202020204" charset="0"/>
      <p:regular r:id="rId53"/>
    </p:embeddedFont>
    <p:embeddedFont>
      <p:font typeface="Calibri (MS) Bold" panose="020B0604020202020204" charset="0"/>
      <p:regular r:id="rId54"/>
      <p:bold r:id="rId55"/>
    </p:embeddedFont>
    <p:embeddedFont>
      <p:font typeface="Cooper Hewitt Bold" panose="020B0604020202020204" charset="0"/>
      <p:regular r:id="rId56"/>
      <p:bold r:id="rId57"/>
    </p:embeddedFont>
    <p:embeddedFont>
      <p:font typeface="IBM Plex Sans Bold" panose="020B0604020202020204" charset="0"/>
      <p:regular r:id="rId58"/>
      <p:bold r:id="rId59"/>
    </p:embeddedFont>
    <p:embeddedFont>
      <p:font typeface="Poppins" panose="020B0604020202020204" charset="0"/>
      <p:regular r:id="rId60"/>
      <p:bold r:id="rId61"/>
      <p:italic r:id="rId62"/>
      <p:boldItalic r:id="rId63"/>
    </p:embeddedFont>
    <p:embeddedFont>
      <p:font typeface="Poppins Bold" panose="020B0604020202020204" charset="0"/>
      <p:regular r:id="rId64"/>
      <p:bold r:id="rId65"/>
    </p:embeddedFont>
    <p:embeddedFont>
      <p:font typeface="Poppins Semi-Bold" panose="020B0604020202020204" charset="0"/>
      <p:regular r:id="rId66"/>
      <p:bold r:id="rId67"/>
    </p:embeddedFont>
    <p:embeddedFont>
      <p:font typeface="Source Sans Pro" panose="020B0503030403020204" pitchFamily="34" charset="0"/>
      <p:regular r:id="rId68"/>
      <p:bold r:id="rId69"/>
      <p:italic r:id="rId70"/>
      <p:boldItalic r:id="rId71"/>
    </p:embeddedFont>
    <p:embeddedFont>
      <p:font typeface="Traditional Arabic" panose="02020603050405020304" pitchFamily="18" charset="-78"/>
      <p:regular r:id="rId72"/>
      <p:bold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400"/>
    <a:srgbClr val="3333FF"/>
    <a:srgbClr val="D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9" autoAdjust="0"/>
    <p:restoredTop sz="69282" autoAdjust="0"/>
  </p:normalViewPr>
  <p:slideViewPr>
    <p:cSldViewPr>
      <p:cViewPr varScale="1">
        <p:scale>
          <a:sx n="29" d="100"/>
          <a:sy n="29" d="100"/>
        </p:scale>
        <p:origin x="166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29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72"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7.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09D65-0D58-4CDD-B41E-49C12FF0EF62}"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B91D03E8-2973-4C63-A08F-0AF80C046E6D}">
      <dgm:prSet phldrT="[Text]"/>
      <dgm:spPr/>
      <dgm:t>
        <a:bodyPr/>
        <a:lstStyle/>
        <a:p>
          <a:r>
            <a:rPr lang="en-US" i="1" dirty="0"/>
            <a:t>Incremental</a:t>
          </a:r>
        </a:p>
      </dgm:t>
    </dgm:pt>
    <dgm:pt modelId="{50077DA8-5D6C-4595-8262-0BC152BCDD36}" type="parTrans" cxnId="{22E594EB-4235-4B60-8D06-9BAAECF75A6A}">
      <dgm:prSet/>
      <dgm:spPr/>
      <dgm:t>
        <a:bodyPr/>
        <a:lstStyle/>
        <a:p>
          <a:endParaRPr lang="en-US"/>
        </a:p>
      </dgm:t>
    </dgm:pt>
    <dgm:pt modelId="{E53619E8-2242-4C01-AFF3-730DC758924C}" type="sibTrans" cxnId="{22E594EB-4235-4B60-8D06-9BAAECF75A6A}">
      <dgm:prSet/>
      <dgm:spPr/>
      <dgm:t>
        <a:bodyPr/>
        <a:lstStyle/>
        <a:p>
          <a:endParaRPr lang="en-US"/>
        </a:p>
      </dgm:t>
    </dgm:pt>
    <dgm:pt modelId="{A992DA82-B648-4048-9713-1827D76DA91F}">
      <dgm:prSet phldrT="[Text]"/>
      <dgm:spPr/>
      <dgm:t>
        <a:bodyPr/>
        <a:lstStyle/>
        <a:p>
          <a:r>
            <a:rPr lang="ms-MY" noProof="0" dirty="0">
              <a:latin typeface="Arial" panose="020B0604020202020204" pitchFamily="34" charset="0"/>
              <a:cs typeface="Arial" panose="020B0604020202020204" pitchFamily="34" charset="0"/>
            </a:rPr>
            <a:t>Apple iPod, Global Positioning Satellite (GPS)</a:t>
          </a:r>
        </a:p>
      </dgm:t>
    </dgm:pt>
    <dgm:pt modelId="{FEDF410E-EE86-4EF1-ACB2-B15CDD238AEA}" type="parTrans" cxnId="{DF234EAE-94A7-4057-AF64-C490F14ACB06}">
      <dgm:prSet/>
      <dgm:spPr/>
      <dgm:t>
        <a:bodyPr/>
        <a:lstStyle/>
        <a:p>
          <a:endParaRPr lang="en-US"/>
        </a:p>
      </dgm:t>
    </dgm:pt>
    <dgm:pt modelId="{30DF9BD5-A1B0-48CA-A452-B315A4094984}" type="sibTrans" cxnId="{DF234EAE-94A7-4057-AF64-C490F14ACB06}">
      <dgm:prSet/>
      <dgm:spPr/>
      <dgm:t>
        <a:bodyPr/>
        <a:lstStyle/>
        <a:p>
          <a:endParaRPr lang="en-US"/>
        </a:p>
      </dgm:t>
    </dgm:pt>
    <dgm:pt modelId="{FBC5C381-19A8-409C-9857-1686B67F54E7}">
      <dgm:prSet phldrT="[Text]"/>
      <dgm:spPr/>
      <dgm:t>
        <a:bodyPr/>
        <a:lstStyle/>
        <a:p>
          <a:r>
            <a:rPr lang="ms-MY" noProof="0" dirty="0">
              <a:latin typeface="Arial" panose="020B0604020202020204" pitchFamily="34" charset="0"/>
              <a:cs typeface="Arial" panose="020B0604020202020204" pitchFamily="34" charset="0"/>
            </a:rPr>
            <a:t>Intel Pentium Processors, vehicles</a:t>
          </a:r>
        </a:p>
      </dgm:t>
    </dgm:pt>
    <dgm:pt modelId="{99733FC6-C6FA-43A1-9619-64B73DFD3559}" type="parTrans" cxnId="{9AAA92E7-2549-48D3-A7FE-526E32DFEC5A}">
      <dgm:prSet/>
      <dgm:spPr/>
      <dgm:t>
        <a:bodyPr/>
        <a:lstStyle/>
        <a:p>
          <a:endParaRPr lang="en-US"/>
        </a:p>
      </dgm:t>
    </dgm:pt>
    <dgm:pt modelId="{AC263657-7882-4AFC-B1FE-CED52559DB1F}" type="sibTrans" cxnId="{9AAA92E7-2549-48D3-A7FE-526E32DFEC5A}">
      <dgm:prSet/>
      <dgm:spPr/>
      <dgm:t>
        <a:bodyPr/>
        <a:lstStyle/>
        <a:p>
          <a:endParaRPr lang="en-US"/>
        </a:p>
      </dgm:t>
    </dgm:pt>
    <dgm:pt modelId="{D9A3CFBC-F4BB-4AFF-B876-94E1F47536E9}">
      <dgm:prSet phldrT="[Text]"/>
      <dgm:spPr/>
      <dgm:t>
        <a:bodyPr/>
        <a:lstStyle/>
        <a:p>
          <a:r>
            <a:rPr lang="en-US" i="1" dirty="0"/>
            <a:t>Architectural</a:t>
          </a:r>
        </a:p>
      </dgm:t>
    </dgm:pt>
    <dgm:pt modelId="{A221070D-4516-48EE-B36A-34E0D5B0B82E}" type="parTrans" cxnId="{B796E74D-6173-4BEA-B2F5-82E984DD0A20}">
      <dgm:prSet/>
      <dgm:spPr/>
      <dgm:t>
        <a:bodyPr/>
        <a:lstStyle/>
        <a:p>
          <a:endParaRPr lang="en-US"/>
        </a:p>
      </dgm:t>
    </dgm:pt>
    <dgm:pt modelId="{F65C822F-E9E7-4AB7-AA17-9E25C492558D}" type="sibTrans" cxnId="{B796E74D-6173-4BEA-B2F5-82E984DD0A20}">
      <dgm:prSet/>
      <dgm:spPr/>
      <dgm:t>
        <a:bodyPr/>
        <a:lstStyle/>
        <a:p>
          <a:endParaRPr lang="en-US"/>
        </a:p>
      </dgm:t>
    </dgm:pt>
    <dgm:pt modelId="{15B9B3BD-CD61-40B3-AE17-26ADA639B23C}">
      <dgm:prSet phldrT="[Text]"/>
      <dgm:spPr/>
      <dgm:t>
        <a:bodyPr/>
        <a:lstStyle/>
        <a:p>
          <a:r>
            <a:rPr lang="en-US" dirty="0">
              <a:latin typeface="Arial" panose="020B0604020202020204" pitchFamily="34" charset="0"/>
              <a:cs typeface="Arial" panose="020B0604020202020204" pitchFamily="34" charset="0"/>
            </a:rPr>
            <a:t>Basikal (high wheel to safety bikes)</a:t>
          </a:r>
        </a:p>
      </dgm:t>
    </dgm:pt>
    <dgm:pt modelId="{85A330C7-7DAF-423E-98CF-D75C7A5B2328}" type="parTrans" cxnId="{F510F25B-829E-4210-80DF-36805DFAE8C0}">
      <dgm:prSet/>
      <dgm:spPr/>
      <dgm:t>
        <a:bodyPr/>
        <a:lstStyle/>
        <a:p>
          <a:endParaRPr lang="en-US"/>
        </a:p>
      </dgm:t>
    </dgm:pt>
    <dgm:pt modelId="{90824E66-8B8B-4B65-AB00-853EA7A63AC2}" type="sibTrans" cxnId="{F510F25B-829E-4210-80DF-36805DFAE8C0}">
      <dgm:prSet/>
      <dgm:spPr/>
      <dgm:t>
        <a:bodyPr/>
        <a:lstStyle/>
        <a:p>
          <a:endParaRPr lang="en-US"/>
        </a:p>
      </dgm:t>
    </dgm:pt>
    <dgm:pt modelId="{8F337D14-3954-4603-9ED6-7CC5EBEBCBAC}">
      <dgm:prSet phldrT="[Text]"/>
      <dgm:spPr/>
      <dgm:t>
        <a:bodyPr/>
        <a:lstStyle/>
        <a:p>
          <a:r>
            <a:rPr lang="en-US" i="1" dirty="0"/>
            <a:t>Disruptive</a:t>
          </a:r>
        </a:p>
      </dgm:t>
    </dgm:pt>
    <dgm:pt modelId="{79BEF768-5EC6-494E-83F6-5F39C0F93CC1}" type="parTrans" cxnId="{427C816A-6808-4F0D-B57C-95355657CD78}">
      <dgm:prSet/>
      <dgm:spPr/>
      <dgm:t>
        <a:bodyPr/>
        <a:lstStyle/>
        <a:p>
          <a:endParaRPr lang="en-US"/>
        </a:p>
      </dgm:t>
    </dgm:pt>
    <dgm:pt modelId="{4FD9C37C-62FA-43CC-8F85-7BF52F3AD65B}" type="sibTrans" cxnId="{427C816A-6808-4F0D-B57C-95355657CD78}">
      <dgm:prSet/>
      <dgm:spPr/>
      <dgm:t>
        <a:bodyPr/>
        <a:lstStyle/>
        <a:p>
          <a:endParaRPr lang="en-US"/>
        </a:p>
      </dgm:t>
    </dgm:pt>
    <dgm:pt modelId="{408369A6-8266-4460-B511-FD3CD5E1E252}">
      <dgm:prSet phldrT="[Text]"/>
      <dgm:spPr/>
      <dgm:t>
        <a:bodyPr/>
        <a:lstStyle/>
        <a:p>
          <a:r>
            <a:rPr lang="en-US" i="1" dirty="0">
              <a:latin typeface="Arial" panose="020B0604020202020204" pitchFamily="34" charset="0"/>
              <a:cs typeface="Arial" panose="020B0604020202020204" pitchFamily="34" charset="0"/>
            </a:rPr>
            <a:t>Wikipedia - encyclopedia</a:t>
          </a:r>
        </a:p>
      </dgm:t>
    </dgm:pt>
    <dgm:pt modelId="{35D70679-4355-4355-B91C-510B76A97B59}" type="parTrans" cxnId="{52F24DB2-0AF9-448A-900A-F992AFD84460}">
      <dgm:prSet/>
      <dgm:spPr/>
      <dgm:t>
        <a:bodyPr/>
        <a:lstStyle/>
        <a:p>
          <a:endParaRPr lang="en-US"/>
        </a:p>
      </dgm:t>
    </dgm:pt>
    <dgm:pt modelId="{D47589BE-0379-4C20-B5EA-BA069DAB1C22}" type="sibTrans" cxnId="{52F24DB2-0AF9-448A-900A-F992AFD84460}">
      <dgm:prSet/>
      <dgm:spPr/>
      <dgm:t>
        <a:bodyPr/>
        <a:lstStyle/>
        <a:p>
          <a:endParaRPr lang="en-US"/>
        </a:p>
      </dgm:t>
    </dgm:pt>
    <dgm:pt modelId="{2CEE93AD-FA2F-4065-B77E-393CE5A348F1}">
      <dgm:prSet phldrT="[Text]"/>
      <dgm:spPr/>
      <dgm:t>
        <a:bodyPr/>
        <a:lstStyle/>
        <a:p>
          <a:r>
            <a:rPr lang="en-US" i="1" dirty="0" err="1">
              <a:latin typeface="Arial" panose="020B0604020202020204" pitchFamily="34" charset="0"/>
              <a:cs typeface="Arial" panose="020B0604020202020204" pitchFamily="34" charset="0"/>
            </a:rPr>
            <a:t>Kereta</a:t>
          </a:r>
          <a:r>
            <a:rPr lang="en-US" i="1" dirty="0">
              <a:latin typeface="Arial" panose="020B0604020202020204" pitchFamily="34" charset="0"/>
              <a:cs typeface="Arial" panose="020B0604020202020204" pitchFamily="34" charset="0"/>
            </a:rPr>
            <a:t> - </a:t>
          </a:r>
          <a:r>
            <a:rPr lang="en-US" i="1" dirty="0" err="1">
              <a:latin typeface="Arial" panose="020B0604020202020204" pitchFamily="34" charset="0"/>
              <a:cs typeface="Arial" panose="020B0604020202020204" pitchFamily="34" charset="0"/>
            </a:rPr>
            <a:t>Kuda</a:t>
          </a:r>
          <a:endParaRPr lang="en-US" i="1" dirty="0">
            <a:latin typeface="Arial" panose="020B0604020202020204" pitchFamily="34" charset="0"/>
            <a:cs typeface="Arial" panose="020B0604020202020204" pitchFamily="34" charset="0"/>
          </a:endParaRPr>
        </a:p>
      </dgm:t>
    </dgm:pt>
    <dgm:pt modelId="{024EAAF9-114B-4E89-A4DE-84FF666BF03F}" type="parTrans" cxnId="{D5490F99-1954-4E99-893E-C687987CCA2C}">
      <dgm:prSet/>
      <dgm:spPr/>
      <dgm:t>
        <a:bodyPr/>
        <a:lstStyle/>
        <a:p>
          <a:endParaRPr lang="en-US"/>
        </a:p>
      </dgm:t>
    </dgm:pt>
    <dgm:pt modelId="{5893996F-F30A-4BBF-B60E-35CE5152A1AD}" type="sibTrans" cxnId="{D5490F99-1954-4E99-893E-C687987CCA2C}">
      <dgm:prSet/>
      <dgm:spPr/>
      <dgm:t>
        <a:bodyPr/>
        <a:lstStyle/>
        <a:p>
          <a:endParaRPr lang="en-US"/>
        </a:p>
      </dgm:t>
    </dgm:pt>
    <dgm:pt modelId="{D48B06D5-AFC3-4BE2-A3CB-08C8FA94EAA1}">
      <dgm:prSet phldrT="[Text]"/>
      <dgm:spPr/>
      <dgm:t>
        <a:bodyPr/>
        <a:lstStyle/>
        <a:p>
          <a:r>
            <a:rPr lang="en-US" i="1" dirty="0">
              <a:latin typeface="Arial" panose="020B0604020202020204" pitchFamily="34" charset="0"/>
              <a:cs typeface="Arial" panose="020B0604020202020204" pitchFamily="34" charset="0"/>
            </a:rPr>
            <a:t>Social networking FB-Friendster</a:t>
          </a:r>
        </a:p>
      </dgm:t>
    </dgm:pt>
    <dgm:pt modelId="{DF904077-23CF-45C8-9739-D34A04E6A99B}" type="parTrans" cxnId="{6CD27A62-4CFC-48C2-BA22-7F82772635DB}">
      <dgm:prSet/>
      <dgm:spPr/>
      <dgm:t>
        <a:bodyPr/>
        <a:lstStyle/>
        <a:p>
          <a:endParaRPr lang="en-US"/>
        </a:p>
      </dgm:t>
    </dgm:pt>
    <dgm:pt modelId="{F6BC58E8-D288-4880-8C94-D5699759259F}" type="sibTrans" cxnId="{6CD27A62-4CFC-48C2-BA22-7F82772635DB}">
      <dgm:prSet/>
      <dgm:spPr/>
      <dgm:t>
        <a:bodyPr/>
        <a:lstStyle/>
        <a:p>
          <a:endParaRPr lang="en-US"/>
        </a:p>
      </dgm:t>
    </dgm:pt>
    <dgm:pt modelId="{9A328FB6-CB21-46F4-98E2-D887DBD86B83}">
      <dgm:prSet phldrT="[Text]"/>
      <dgm:spPr/>
      <dgm:t>
        <a:bodyPr/>
        <a:lstStyle/>
        <a:p>
          <a:r>
            <a:rPr lang="en-US" i="1" dirty="0">
              <a:latin typeface="Arial" panose="020B0604020202020204" pitchFamily="34" charset="0"/>
              <a:cs typeface="Arial" panose="020B0604020202020204" pitchFamily="34" charset="0"/>
            </a:rPr>
            <a:t>Green energy sources (solar panels, wind turbine, robots)</a:t>
          </a:r>
        </a:p>
      </dgm:t>
    </dgm:pt>
    <dgm:pt modelId="{330EAD05-9526-4E3D-B2EE-A83954C3A193}" type="parTrans" cxnId="{82E756BD-B2D4-42A6-A782-F693BB361664}">
      <dgm:prSet/>
      <dgm:spPr/>
      <dgm:t>
        <a:bodyPr/>
        <a:lstStyle/>
        <a:p>
          <a:endParaRPr lang="en-US"/>
        </a:p>
      </dgm:t>
    </dgm:pt>
    <dgm:pt modelId="{1EAB32A2-86C3-4697-AF8E-051F555C9B4E}" type="sibTrans" cxnId="{82E756BD-B2D4-42A6-A782-F693BB361664}">
      <dgm:prSet/>
      <dgm:spPr/>
      <dgm:t>
        <a:bodyPr/>
        <a:lstStyle/>
        <a:p>
          <a:endParaRPr lang="en-US"/>
        </a:p>
      </dgm:t>
    </dgm:pt>
    <dgm:pt modelId="{09DF81C8-D75F-46B6-802E-2AD4E6847EFF}">
      <dgm:prSet phldrT="[Text]"/>
      <dgm:spPr/>
      <dgm:t>
        <a:bodyPr/>
        <a:lstStyle/>
        <a:p>
          <a:r>
            <a:rPr lang="ms-MY" b="0" i="0" noProof="0" dirty="0">
              <a:latin typeface="Arial" panose="020B0604020202020204" pitchFamily="34" charset="0"/>
              <a:cs typeface="Arial" panose="020B0604020202020204" pitchFamily="34" charset="0"/>
            </a:rPr>
            <a:t>Inovasi dengan cara </a:t>
          </a:r>
          <a:r>
            <a:rPr lang="ms-MY" b="1" i="0" noProof="0" dirty="0">
              <a:latin typeface="Arial" panose="020B0604020202020204" pitchFamily="34" charset="0"/>
              <a:cs typeface="Arial" panose="020B0604020202020204" pitchFamily="34" charset="0"/>
            </a:rPr>
            <a:t>meningkatkan komponen </a:t>
          </a:r>
          <a:r>
            <a:rPr lang="ms-MY" b="0" i="0" noProof="0" dirty="0">
              <a:latin typeface="Arial" panose="020B0604020202020204" pitchFamily="34" charset="0"/>
              <a:cs typeface="Arial" panose="020B0604020202020204" pitchFamily="34" charset="0"/>
            </a:rPr>
            <a:t>yang sudah ada.</a:t>
          </a:r>
          <a:endParaRPr lang="ms-MY" noProof="0" dirty="0">
            <a:latin typeface="Arial" panose="020B0604020202020204" pitchFamily="34" charset="0"/>
            <a:cs typeface="Arial" panose="020B0604020202020204" pitchFamily="34" charset="0"/>
          </a:endParaRPr>
        </a:p>
      </dgm:t>
    </dgm:pt>
    <dgm:pt modelId="{9424BBFE-FA8F-498F-A4C1-90132DFEA650}" type="parTrans" cxnId="{733DC400-87A8-4BA2-9F3E-FBD0767463FD}">
      <dgm:prSet/>
      <dgm:spPr/>
      <dgm:t>
        <a:bodyPr/>
        <a:lstStyle/>
        <a:p>
          <a:endParaRPr lang="en-US"/>
        </a:p>
      </dgm:t>
    </dgm:pt>
    <dgm:pt modelId="{9F8B336F-B786-42A4-AD68-400E351DF412}" type="sibTrans" cxnId="{733DC400-87A8-4BA2-9F3E-FBD0767463FD}">
      <dgm:prSet/>
      <dgm:spPr/>
      <dgm:t>
        <a:bodyPr/>
        <a:lstStyle/>
        <a:p>
          <a:endParaRPr lang="en-US"/>
        </a:p>
      </dgm:t>
    </dgm:pt>
    <dgm:pt modelId="{2A2E1D3D-189B-4953-AD5C-9901E306A096}">
      <dgm:prSet phldrT="[Text]"/>
      <dgm:spPr/>
      <dgm:t>
        <a:bodyPr/>
        <a:lstStyle/>
        <a:p>
          <a:r>
            <a:rPr lang="en-US" i="1" dirty="0" err="1">
              <a:latin typeface="Arial" panose="020B0604020202020204" pitchFamily="34" charset="0"/>
              <a:cs typeface="Arial" panose="020B0604020202020204" pitchFamily="34" charset="0"/>
            </a:rPr>
            <a:t>Buku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Lejar</a:t>
          </a:r>
          <a:r>
            <a:rPr lang="en-US" i="1" dirty="0">
              <a:latin typeface="Arial" panose="020B0604020202020204" pitchFamily="34" charset="0"/>
              <a:cs typeface="Arial" panose="020B0604020202020204" pitchFamily="34" charset="0"/>
            </a:rPr>
            <a:t> -Spreadsheet software</a:t>
          </a:r>
        </a:p>
      </dgm:t>
    </dgm:pt>
    <dgm:pt modelId="{94002BE2-020B-4543-8A2F-25ED8DBFBBB7}" type="parTrans" cxnId="{A4B58012-D71E-440A-B84A-8E48386CA2CF}">
      <dgm:prSet/>
      <dgm:spPr/>
      <dgm:t>
        <a:bodyPr/>
        <a:lstStyle/>
        <a:p>
          <a:endParaRPr lang="en-US"/>
        </a:p>
      </dgm:t>
    </dgm:pt>
    <dgm:pt modelId="{FA28B796-B05E-474F-ABB3-6F5C121BA91F}" type="sibTrans" cxnId="{A4B58012-D71E-440A-B84A-8E48386CA2CF}">
      <dgm:prSet/>
      <dgm:spPr/>
      <dgm:t>
        <a:bodyPr/>
        <a:lstStyle/>
        <a:p>
          <a:endParaRPr lang="en-US"/>
        </a:p>
      </dgm:t>
    </dgm:pt>
    <dgm:pt modelId="{D492D375-AB7F-4A45-9588-A513E381BC4E}">
      <dgm:prSet phldrT="[Text]"/>
      <dgm:spPr/>
      <dgm:t>
        <a:bodyPr/>
        <a:lstStyle/>
        <a:p>
          <a:r>
            <a:rPr lang="en-US" i="1" dirty="0">
              <a:latin typeface="Arial" panose="020B0604020202020204" pitchFamily="34" charset="0"/>
              <a:cs typeface="Arial" panose="020B0604020202020204" pitchFamily="34" charset="0"/>
            </a:rPr>
            <a:t>LED - CRT</a:t>
          </a:r>
        </a:p>
      </dgm:t>
    </dgm:pt>
    <dgm:pt modelId="{ECC6F8C0-C9BD-408D-AF79-4CF50BD60FB3}" type="parTrans" cxnId="{2D63663F-7179-49D7-8B2F-8D38DDBB4253}">
      <dgm:prSet/>
      <dgm:spPr/>
      <dgm:t>
        <a:bodyPr/>
        <a:lstStyle/>
        <a:p>
          <a:endParaRPr lang="en-US"/>
        </a:p>
      </dgm:t>
    </dgm:pt>
    <dgm:pt modelId="{5F33D3AD-9B03-4DE6-AD8C-A9040E73E841}" type="sibTrans" cxnId="{2D63663F-7179-49D7-8B2F-8D38DDBB4253}">
      <dgm:prSet/>
      <dgm:spPr/>
      <dgm:t>
        <a:bodyPr/>
        <a:lstStyle/>
        <a:p>
          <a:endParaRPr lang="en-US"/>
        </a:p>
      </dgm:t>
    </dgm:pt>
    <dgm:pt modelId="{FB135D01-9D8C-4430-9C67-AB896E000B3F}">
      <dgm:prSet phldrT="[Text]"/>
      <dgm:spPr/>
      <dgm:t>
        <a:bodyPr/>
        <a:lstStyle/>
        <a:p>
          <a:r>
            <a:rPr lang="en-US" i="1" dirty="0">
              <a:latin typeface="Arial" panose="020B0604020202020204" pitchFamily="34" charset="0"/>
              <a:cs typeface="Arial" panose="020B0604020202020204" pitchFamily="34" charset="0"/>
            </a:rPr>
            <a:t>Line - Wi-fi</a:t>
          </a:r>
        </a:p>
      </dgm:t>
    </dgm:pt>
    <dgm:pt modelId="{6639984D-B149-4CB7-BF13-6C9001EE151F}" type="parTrans" cxnId="{454B6F4A-6B52-4DE9-92B5-B68585AD55F4}">
      <dgm:prSet/>
      <dgm:spPr/>
      <dgm:t>
        <a:bodyPr/>
        <a:lstStyle/>
        <a:p>
          <a:endParaRPr lang="en-US"/>
        </a:p>
      </dgm:t>
    </dgm:pt>
    <dgm:pt modelId="{C0F6E66B-07D4-4C97-BEFE-910ADC6FFF5D}" type="sibTrans" cxnId="{454B6F4A-6B52-4DE9-92B5-B68585AD55F4}">
      <dgm:prSet/>
      <dgm:spPr/>
      <dgm:t>
        <a:bodyPr/>
        <a:lstStyle/>
        <a:p>
          <a:endParaRPr lang="en-US"/>
        </a:p>
      </dgm:t>
    </dgm:pt>
    <dgm:pt modelId="{9AD5F239-4394-487C-995E-C030292108F1}">
      <dgm:prSet phldrT="[Text]"/>
      <dgm:spPr/>
      <dgm:t>
        <a:bodyPr/>
        <a:lstStyle/>
        <a:p>
          <a:r>
            <a:rPr lang="en-US" i="1" dirty="0" err="1">
              <a:latin typeface="Arial" panose="020B0604020202020204" pitchFamily="34" charset="0"/>
              <a:cs typeface="Arial" panose="020B0604020202020204" pitchFamily="34" charset="0"/>
            </a:rPr>
            <a:t>Emel</a:t>
          </a:r>
          <a:r>
            <a:rPr lang="en-US" i="1" dirty="0">
              <a:latin typeface="Arial" panose="020B0604020202020204" pitchFamily="34" charset="0"/>
              <a:cs typeface="Arial" panose="020B0604020202020204" pitchFamily="34" charset="0"/>
            </a:rPr>
            <a:t>-Pos </a:t>
          </a:r>
          <a:r>
            <a:rPr lang="en-US" i="1" dirty="0" err="1">
              <a:latin typeface="Arial" panose="020B0604020202020204" pitchFamily="34" charset="0"/>
              <a:cs typeface="Arial" panose="020B0604020202020204" pitchFamily="34" charset="0"/>
            </a:rPr>
            <a:t>biasa</a:t>
          </a:r>
          <a:endParaRPr lang="en-US" i="1" dirty="0">
            <a:latin typeface="Arial" panose="020B0604020202020204" pitchFamily="34" charset="0"/>
            <a:cs typeface="Arial" panose="020B0604020202020204" pitchFamily="34" charset="0"/>
          </a:endParaRPr>
        </a:p>
      </dgm:t>
    </dgm:pt>
    <dgm:pt modelId="{1835F5AC-75E1-44ED-9355-DD8616C0A4D6}" type="parTrans" cxnId="{3B96BE52-15E5-4F10-B425-033884D33FEC}">
      <dgm:prSet/>
      <dgm:spPr/>
      <dgm:t>
        <a:bodyPr/>
        <a:lstStyle/>
        <a:p>
          <a:endParaRPr lang="en-US"/>
        </a:p>
      </dgm:t>
    </dgm:pt>
    <dgm:pt modelId="{6021A601-9739-4877-88AB-4BC9EE413D9B}" type="sibTrans" cxnId="{3B96BE52-15E5-4F10-B425-033884D33FEC}">
      <dgm:prSet/>
      <dgm:spPr/>
      <dgm:t>
        <a:bodyPr/>
        <a:lstStyle/>
        <a:p>
          <a:endParaRPr lang="en-US"/>
        </a:p>
      </dgm:t>
    </dgm:pt>
    <dgm:pt modelId="{973B7216-CAB3-4383-A1B2-46C02DAC11C1}" type="pres">
      <dgm:prSet presAssocID="{F5009D65-0D58-4CDD-B41E-49C12FF0EF62}" presName="Name0" presStyleCnt="0">
        <dgm:presLayoutVars>
          <dgm:dir/>
          <dgm:animLvl val="lvl"/>
          <dgm:resizeHandles val="exact"/>
        </dgm:presLayoutVars>
      </dgm:prSet>
      <dgm:spPr/>
    </dgm:pt>
    <dgm:pt modelId="{7594D35B-C91D-4163-A9F5-5AB07A3D672F}" type="pres">
      <dgm:prSet presAssocID="{B91D03E8-2973-4C63-A08F-0AF80C046E6D}" presName="composite" presStyleCnt="0"/>
      <dgm:spPr/>
    </dgm:pt>
    <dgm:pt modelId="{84C02756-206D-49E7-B2C9-389D9F3654A9}" type="pres">
      <dgm:prSet presAssocID="{B91D03E8-2973-4C63-A08F-0AF80C046E6D}" presName="parTx" presStyleLbl="alignNode1" presStyleIdx="0" presStyleCnt="3">
        <dgm:presLayoutVars>
          <dgm:chMax val="0"/>
          <dgm:chPref val="0"/>
          <dgm:bulletEnabled val="1"/>
        </dgm:presLayoutVars>
      </dgm:prSet>
      <dgm:spPr/>
    </dgm:pt>
    <dgm:pt modelId="{3DEC841B-724C-4FFE-9967-1099B7FEC024}" type="pres">
      <dgm:prSet presAssocID="{B91D03E8-2973-4C63-A08F-0AF80C046E6D}" presName="desTx" presStyleLbl="alignAccFollowNode1" presStyleIdx="0" presStyleCnt="3">
        <dgm:presLayoutVars>
          <dgm:bulletEnabled val="1"/>
        </dgm:presLayoutVars>
      </dgm:prSet>
      <dgm:spPr/>
    </dgm:pt>
    <dgm:pt modelId="{FD2701A1-DC9E-466D-A790-2D09B6DAAD01}" type="pres">
      <dgm:prSet presAssocID="{E53619E8-2242-4C01-AFF3-730DC758924C}" presName="space" presStyleCnt="0"/>
      <dgm:spPr/>
    </dgm:pt>
    <dgm:pt modelId="{DE0548D2-2E9B-4D33-840D-C755948DC052}" type="pres">
      <dgm:prSet presAssocID="{D9A3CFBC-F4BB-4AFF-B876-94E1F47536E9}" presName="composite" presStyleCnt="0"/>
      <dgm:spPr/>
    </dgm:pt>
    <dgm:pt modelId="{1309149E-54BC-41D6-AAC7-16C3448BD991}" type="pres">
      <dgm:prSet presAssocID="{D9A3CFBC-F4BB-4AFF-B876-94E1F47536E9}" presName="parTx" presStyleLbl="alignNode1" presStyleIdx="1" presStyleCnt="3">
        <dgm:presLayoutVars>
          <dgm:chMax val="0"/>
          <dgm:chPref val="0"/>
          <dgm:bulletEnabled val="1"/>
        </dgm:presLayoutVars>
      </dgm:prSet>
      <dgm:spPr/>
    </dgm:pt>
    <dgm:pt modelId="{2EEEF760-0C33-408F-AD46-BAEB1643A012}" type="pres">
      <dgm:prSet presAssocID="{D9A3CFBC-F4BB-4AFF-B876-94E1F47536E9}" presName="desTx" presStyleLbl="alignAccFollowNode1" presStyleIdx="1" presStyleCnt="3">
        <dgm:presLayoutVars>
          <dgm:bulletEnabled val="1"/>
        </dgm:presLayoutVars>
      </dgm:prSet>
      <dgm:spPr/>
    </dgm:pt>
    <dgm:pt modelId="{0FB1A4F2-E68D-43BF-931F-441762ED6409}" type="pres">
      <dgm:prSet presAssocID="{F65C822F-E9E7-4AB7-AA17-9E25C492558D}" presName="space" presStyleCnt="0"/>
      <dgm:spPr/>
    </dgm:pt>
    <dgm:pt modelId="{3B77BBF4-B4D9-4B8F-B5C0-C814C4D192C7}" type="pres">
      <dgm:prSet presAssocID="{8F337D14-3954-4603-9ED6-7CC5EBEBCBAC}" presName="composite" presStyleCnt="0"/>
      <dgm:spPr/>
    </dgm:pt>
    <dgm:pt modelId="{4193739E-BA67-4F1B-AFA7-38B45F051FE5}" type="pres">
      <dgm:prSet presAssocID="{8F337D14-3954-4603-9ED6-7CC5EBEBCBAC}" presName="parTx" presStyleLbl="alignNode1" presStyleIdx="2" presStyleCnt="3">
        <dgm:presLayoutVars>
          <dgm:chMax val="0"/>
          <dgm:chPref val="0"/>
          <dgm:bulletEnabled val="1"/>
        </dgm:presLayoutVars>
      </dgm:prSet>
      <dgm:spPr/>
    </dgm:pt>
    <dgm:pt modelId="{D334D5B3-3403-4824-96BA-E0AAF9F813D4}" type="pres">
      <dgm:prSet presAssocID="{8F337D14-3954-4603-9ED6-7CC5EBEBCBAC}" presName="desTx" presStyleLbl="alignAccFollowNode1" presStyleIdx="2" presStyleCnt="3">
        <dgm:presLayoutVars>
          <dgm:bulletEnabled val="1"/>
        </dgm:presLayoutVars>
      </dgm:prSet>
      <dgm:spPr/>
    </dgm:pt>
  </dgm:ptLst>
  <dgm:cxnLst>
    <dgm:cxn modelId="{733DC400-87A8-4BA2-9F3E-FBD0767463FD}" srcId="{B91D03E8-2973-4C63-A08F-0AF80C046E6D}" destId="{09DF81C8-D75F-46B6-802E-2AD4E6847EFF}" srcOrd="0" destOrd="0" parTransId="{9424BBFE-FA8F-498F-A4C1-90132DFEA650}" sibTransId="{9F8B336F-B786-42A4-AD68-400E351DF412}"/>
    <dgm:cxn modelId="{8EEA9B0D-8623-49DF-8068-0EC0D3DF6759}" type="presOf" srcId="{408369A6-8266-4460-B511-FD3CD5E1E252}" destId="{D334D5B3-3403-4824-96BA-E0AAF9F813D4}" srcOrd="0" destOrd="0" presId="urn:microsoft.com/office/officeart/2005/8/layout/hList1"/>
    <dgm:cxn modelId="{0143B010-7813-4F56-A1F0-80D715E3C178}" type="presOf" srcId="{09DF81C8-D75F-46B6-802E-2AD4E6847EFF}" destId="{3DEC841B-724C-4FFE-9967-1099B7FEC024}" srcOrd="0" destOrd="0" presId="urn:microsoft.com/office/officeart/2005/8/layout/hList1"/>
    <dgm:cxn modelId="{A4B58012-D71E-440A-B84A-8E48386CA2CF}" srcId="{8F337D14-3954-4603-9ED6-7CC5EBEBCBAC}" destId="{2A2E1D3D-189B-4953-AD5C-9901E306A096}" srcOrd="1" destOrd="0" parTransId="{94002BE2-020B-4543-8A2F-25ED8DBFBBB7}" sibTransId="{FA28B796-B05E-474F-ABB3-6F5C121BA91F}"/>
    <dgm:cxn modelId="{B603FE17-16F0-4FAE-A8C9-261580464D74}" type="presOf" srcId="{FB135D01-9D8C-4430-9C67-AB896E000B3F}" destId="{D334D5B3-3403-4824-96BA-E0AAF9F813D4}" srcOrd="0" destOrd="4" presId="urn:microsoft.com/office/officeart/2005/8/layout/hList1"/>
    <dgm:cxn modelId="{FA56521D-8E59-4DEE-984A-C77082029A92}" type="presOf" srcId="{8F337D14-3954-4603-9ED6-7CC5EBEBCBAC}" destId="{4193739E-BA67-4F1B-AFA7-38B45F051FE5}" srcOrd="0" destOrd="0" presId="urn:microsoft.com/office/officeart/2005/8/layout/hList1"/>
    <dgm:cxn modelId="{37A0F720-F8EA-421E-BED9-BA439DE0D38D}" type="presOf" srcId="{F5009D65-0D58-4CDD-B41E-49C12FF0EF62}" destId="{973B7216-CAB3-4383-A1B2-46C02DAC11C1}" srcOrd="0" destOrd="0" presId="urn:microsoft.com/office/officeart/2005/8/layout/hList1"/>
    <dgm:cxn modelId="{F36D5C2E-A5A2-4760-B9D0-73946709A107}" type="presOf" srcId="{15B9B3BD-CD61-40B3-AE17-26ADA639B23C}" destId="{2EEEF760-0C33-408F-AD46-BAEB1643A012}" srcOrd="0" destOrd="0" presId="urn:microsoft.com/office/officeart/2005/8/layout/hList1"/>
    <dgm:cxn modelId="{2D63663F-7179-49D7-8B2F-8D38DDBB4253}" srcId="{8F337D14-3954-4603-9ED6-7CC5EBEBCBAC}" destId="{D492D375-AB7F-4A45-9588-A513E381BC4E}" srcOrd="3" destOrd="0" parTransId="{ECC6F8C0-C9BD-408D-AF79-4CF50BD60FB3}" sibTransId="{5F33D3AD-9B03-4DE6-AD8C-A9040E73E841}"/>
    <dgm:cxn modelId="{F510F25B-829E-4210-80DF-36805DFAE8C0}" srcId="{D9A3CFBC-F4BB-4AFF-B876-94E1F47536E9}" destId="{15B9B3BD-CD61-40B3-AE17-26ADA639B23C}" srcOrd="0" destOrd="0" parTransId="{85A330C7-7DAF-423E-98CF-D75C7A5B2328}" sibTransId="{90824E66-8B8B-4B65-AB00-853EA7A63AC2}"/>
    <dgm:cxn modelId="{E4F11F5D-2309-4E8B-87E9-9C659C006F23}" type="presOf" srcId="{D9A3CFBC-F4BB-4AFF-B876-94E1F47536E9}" destId="{1309149E-54BC-41D6-AAC7-16C3448BD991}" srcOrd="0" destOrd="0" presId="urn:microsoft.com/office/officeart/2005/8/layout/hList1"/>
    <dgm:cxn modelId="{6CD27A62-4CFC-48C2-BA22-7F82772635DB}" srcId="{8F337D14-3954-4603-9ED6-7CC5EBEBCBAC}" destId="{D48B06D5-AFC3-4BE2-A3CB-08C8FA94EAA1}" srcOrd="6" destOrd="0" parTransId="{DF904077-23CF-45C8-9739-D34A04E6A99B}" sibTransId="{F6BC58E8-D288-4880-8C94-D5699759259F}"/>
    <dgm:cxn modelId="{B7575F45-5188-4500-94C6-D7385662BADA}" type="presOf" srcId="{2CEE93AD-FA2F-4065-B77E-393CE5A348F1}" destId="{D334D5B3-3403-4824-96BA-E0AAF9F813D4}" srcOrd="0" destOrd="2" presId="urn:microsoft.com/office/officeart/2005/8/layout/hList1"/>
    <dgm:cxn modelId="{454B6F4A-6B52-4DE9-92B5-B68585AD55F4}" srcId="{8F337D14-3954-4603-9ED6-7CC5EBEBCBAC}" destId="{FB135D01-9D8C-4430-9C67-AB896E000B3F}" srcOrd="4" destOrd="0" parTransId="{6639984D-B149-4CB7-BF13-6C9001EE151F}" sibTransId="{C0F6E66B-07D4-4C97-BEFE-910ADC6FFF5D}"/>
    <dgm:cxn modelId="{427C816A-6808-4F0D-B57C-95355657CD78}" srcId="{F5009D65-0D58-4CDD-B41E-49C12FF0EF62}" destId="{8F337D14-3954-4603-9ED6-7CC5EBEBCBAC}" srcOrd="2" destOrd="0" parTransId="{79BEF768-5EC6-494E-83F6-5F39C0F93CC1}" sibTransId="{4FD9C37C-62FA-43CC-8F85-7BF52F3AD65B}"/>
    <dgm:cxn modelId="{B796E74D-6173-4BEA-B2F5-82E984DD0A20}" srcId="{F5009D65-0D58-4CDD-B41E-49C12FF0EF62}" destId="{D9A3CFBC-F4BB-4AFF-B876-94E1F47536E9}" srcOrd="1" destOrd="0" parTransId="{A221070D-4516-48EE-B36A-34E0D5B0B82E}" sibTransId="{F65C822F-E9E7-4AB7-AA17-9E25C492558D}"/>
    <dgm:cxn modelId="{8E1A494E-59C1-45C8-BE04-F6F05CF21DFD}" type="presOf" srcId="{A992DA82-B648-4048-9713-1827D76DA91F}" destId="{3DEC841B-724C-4FFE-9967-1099B7FEC024}" srcOrd="0" destOrd="1" presId="urn:microsoft.com/office/officeart/2005/8/layout/hList1"/>
    <dgm:cxn modelId="{3B96BE52-15E5-4F10-B425-033884D33FEC}" srcId="{8F337D14-3954-4603-9ED6-7CC5EBEBCBAC}" destId="{9AD5F239-4394-487C-995E-C030292108F1}" srcOrd="5" destOrd="0" parTransId="{1835F5AC-75E1-44ED-9355-DD8616C0A4D6}" sibTransId="{6021A601-9739-4877-88AB-4BC9EE413D9B}"/>
    <dgm:cxn modelId="{EA000E80-B908-425D-8341-3ECBD7F910DE}" type="presOf" srcId="{9AD5F239-4394-487C-995E-C030292108F1}" destId="{D334D5B3-3403-4824-96BA-E0AAF9F813D4}" srcOrd="0" destOrd="5" presId="urn:microsoft.com/office/officeart/2005/8/layout/hList1"/>
    <dgm:cxn modelId="{ED05BF86-5CD0-46A7-A01B-5C339F582608}" type="presOf" srcId="{B91D03E8-2973-4C63-A08F-0AF80C046E6D}" destId="{84C02756-206D-49E7-B2C9-389D9F3654A9}" srcOrd="0" destOrd="0" presId="urn:microsoft.com/office/officeart/2005/8/layout/hList1"/>
    <dgm:cxn modelId="{F6419C94-6584-4240-89EE-A38FC4D335A9}" type="presOf" srcId="{D492D375-AB7F-4A45-9588-A513E381BC4E}" destId="{D334D5B3-3403-4824-96BA-E0AAF9F813D4}" srcOrd="0" destOrd="3" presId="urn:microsoft.com/office/officeart/2005/8/layout/hList1"/>
    <dgm:cxn modelId="{D5490F99-1954-4E99-893E-C687987CCA2C}" srcId="{8F337D14-3954-4603-9ED6-7CC5EBEBCBAC}" destId="{2CEE93AD-FA2F-4065-B77E-393CE5A348F1}" srcOrd="2" destOrd="0" parTransId="{024EAAF9-114B-4E89-A4DE-84FF666BF03F}" sibTransId="{5893996F-F30A-4BBF-B60E-35CE5152A1AD}"/>
    <dgm:cxn modelId="{3F59B7A1-1FD8-4A0C-BE66-8DFC5D67A379}" type="presOf" srcId="{9A328FB6-CB21-46F4-98E2-D887DBD86B83}" destId="{D334D5B3-3403-4824-96BA-E0AAF9F813D4}" srcOrd="0" destOrd="7" presId="urn:microsoft.com/office/officeart/2005/8/layout/hList1"/>
    <dgm:cxn modelId="{DF234EAE-94A7-4057-AF64-C490F14ACB06}" srcId="{B91D03E8-2973-4C63-A08F-0AF80C046E6D}" destId="{A992DA82-B648-4048-9713-1827D76DA91F}" srcOrd="1" destOrd="0" parTransId="{FEDF410E-EE86-4EF1-ACB2-B15CDD238AEA}" sibTransId="{30DF9BD5-A1B0-48CA-A452-B315A4094984}"/>
    <dgm:cxn modelId="{52F24DB2-0AF9-448A-900A-F992AFD84460}" srcId="{8F337D14-3954-4603-9ED6-7CC5EBEBCBAC}" destId="{408369A6-8266-4460-B511-FD3CD5E1E252}" srcOrd="0" destOrd="0" parTransId="{35D70679-4355-4355-B91C-510B76A97B59}" sibTransId="{D47589BE-0379-4C20-B5EA-BA069DAB1C22}"/>
    <dgm:cxn modelId="{DA3905B3-E8A9-4BAB-AF7B-AA8D5C157A90}" type="presOf" srcId="{D48B06D5-AFC3-4BE2-A3CB-08C8FA94EAA1}" destId="{D334D5B3-3403-4824-96BA-E0AAF9F813D4}" srcOrd="0" destOrd="6" presId="urn:microsoft.com/office/officeart/2005/8/layout/hList1"/>
    <dgm:cxn modelId="{82E756BD-B2D4-42A6-A782-F693BB361664}" srcId="{8F337D14-3954-4603-9ED6-7CC5EBEBCBAC}" destId="{9A328FB6-CB21-46F4-98E2-D887DBD86B83}" srcOrd="7" destOrd="0" parTransId="{330EAD05-9526-4E3D-B2EE-A83954C3A193}" sibTransId="{1EAB32A2-86C3-4697-AF8E-051F555C9B4E}"/>
    <dgm:cxn modelId="{7DE559D7-9161-4CA7-8BDD-89B528F179BA}" type="presOf" srcId="{2A2E1D3D-189B-4953-AD5C-9901E306A096}" destId="{D334D5B3-3403-4824-96BA-E0AAF9F813D4}" srcOrd="0" destOrd="1" presId="urn:microsoft.com/office/officeart/2005/8/layout/hList1"/>
    <dgm:cxn modelId="{ABA353E5-E2E9-45AF-A8E4-453375138AA2}" type="presOf" srcId="{FBC5C381-19A8-409C-9857-1686B67F54E7}" destId="{3DEC841B-724C-4FFE-9967-1099B7FEC024}" srcOrd="0" destOrd="2" presId="urn:microsoft.com/office/officeart/2005/8/layout/hList1"/>
    <dgm:cxn modelId="{9AAA92E7-2549-48D3-A7FE-526E32DFEC5A}" srcId="{B91D03E8-2973-4C63-A08F-0AF80C046E6D}" destId="{FBC5C381-19A8-409C-9857-1686B67F54E7}" srcOrd="2" destOrd="0" parTransId="{99733FC6-C6FA-43A1-9619-64B73DFD3559}" sibTransId="{AC263657-7882-4AFC-B1FE-CED52559DB1F}"/>
    <dgm:cxn modelId="{22E594EB-4235-4B60-8D06-9BAAECF75A6A}" srcId="{F5009D65-0D58-4CDD-B41E-49C12FF0EF62}" destId="{B91D03E8-2973-4C63-A08F-0AF80C046E6D}" srcOrd="0" destOrd="0" parTransId="{50077DA8-5D6C-4595-8262-0BC152BCDD36}" sibTransId="{E53619E8-2242-4C01-AFF3-730DC758924C}"/>
    <dgm:cxn modelId="{BDA41C74-A82F-499A-A58B-325C8C1FD4F5}" type="presParOf" srcId="{973B7216-CAB3-4383-A1B2-46C02DAC11C1}" destId="{7594D35B-C91D-4163-A9F5-5AB07A3D672F}" srcOrd="0" destOrd="0" presId="urn:microsoft.com/office/officeart/2005/8/layout/hList1"/>
    <dgm:cxn modelId="{83637B3F-BC3F-4273-9B3D-B4811EF1FAD4}" type="presParOf" srcId="{7594D35B-C91D-4163-A9F5-5AB07A3D672F}" destId="{84C02756-206D-49E7-B2C9-389D9F3654A9}" srcOrd="0" destOrd="0" presId="urn:microsoft.com/office/officeart/2005/8/layout/hList1"/>
    <dgm:cxn modelId="{4FD3947B-E9CB-4624-98B4-EB2072E05FEF}" type="presParOf" srcId="{7594D35B-C91D-4163-A9F5-5AB07A3D672F}" destId="{3DEC841B-724C-4FFE-9967-1099B7FEC024}" srcOrd="1" destOrd="0" presId="urn:microsoft.com/office/officeart/2005/8/layout/hList1"/>
    <dgm:cxn modelId="{2BC3104B-8C88-4CCF-80E9-3405CCF85F41}" type="presParOf" srcId="{973B7216-CAB3-4383-A1B2-46C02DAC11C1}" destId="{FD2701A1-DC9E-466D-A790-2D09B6DAAD01}" srcOrd="1" destOrd="0" presId="urn:microsoft.com/office/officeart/2005/8/layout/hList1"/>
    <dgm:cxn modelId="{D1DB7477-BF5C-4265-A046-E723540EC939}" type="presParOf" srcId="{973B7216-CAB3-4383-A1B2-46C02DAC11C1}" destId="{DE0548D2-2E9B-4D33-840D-C755948DC052}" srcOrd="2" destOrd="0" presId="urn:microsoft.com/office/officeart/2005/8/layout/hList1"/>
    <dgm:cxn modelId="{EA13C234-B396-439A-BCEF-DCFD4356EC16}" type="presParOf" srcId="{DE0548D2-2E9B-4D33-840D-C755948DC052}" destId="{1309149E-54BC-41D6-AAC7-16C3448BD991}" srcOrd="0" destOrd="0" presId="urn:microsoft.com/office/officeart/2005/8/layout/hList1"/>
    <dgm:cxn modelId="{3080CFEF-E676-4164-AA05-31B005F84753}" type="presParOf" srcId="{DE0548D2-2E9B-4D33-840D-C755948DC052}" destId="{2EEEF760-0C33-408F-AD46-BAEB1643A012}" srcOrd="1" destOrd="0" presId="urn:microsoft.com/office/officeart/2005/8/layout/hList1"/>
    <dgm:cxn modelId="{52CF3A7B-6625-4700-B98A-FD5665729231}" type="presParOf" srcId="{973B7216-CAB3-4383-A1B2-46C02DAC11C1}" destId="{0FB1A4F2-E68D-43BF-931F-441762ED6409}" srcOrd="3" destOrd="0" presId="urn:microsoft.com/office/officeart/2005/8/layout/hList1"/>
    <dgm:cxn modelId="{BA6DFEAE-CE89-441F-8054-740647E19A1C}" type="presParOf" srcId="{973B7216-CAB3-4383-A1B2-46C02DAC11C1}" destId="{3B77BBF4-B4D9-4B8F-B5C0-C814C4D192C7}" srcOrd="4" destOrd="0" presId="urn:microsoft.com/office/officeart/2005/8/layout/hList1"/>
    <dgm:cxn modelId="{983FC0EE-50B8-4385-8941-D6ED0A5F8726}" type="presParOf" srcId="{3B77BBF4-B4D9-4B8F-B5C0-C814C4D192C7}" destId="{4193739E-BA67-4F1B-AFA7-38B45F051FE5}" srcOrd="0" destOrd="0" presId="urn:microsoft.com/office/officeart/2005/8/layout/hList1"/>
    <dgm:cxn modelId="{9122C04A-862E-4DDD-846F-B01B9B69CFCD}" type="presParOf" srcId="{3B77BBF4-B4D9-4B8F-B5C0-C814C4D192C7}" destId="{D334D5B3-3403-4824-96BA-E0AAF9F813D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009D65-0D58-4CDD-B41E-49C12FF0EF62}"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B91D03E8-2973-4C63-A08F-0AF80C046E6D}">
      <dgm:prSet phldrT="[Text]"/>
      <dgm:spPr/>
      <dgm:t>
        <a:bodyPr/>
        <a:lstStyle/>
        <a:p>
          <a:r>
            <a:rPr lang="en-US" i="1" dirty="0"/>
            <a:t>System</a:t>
          </a:r>
        </a:p>
      </dgm:t>
    </dgm:pt>
    <dgm:pt modelId="{50077DA8-5D6C-4595-8262-0BC152BCDD36}" type="parTrans" cxnId="{22E594EB-4235-4B60-8D06-9BAAECF75A6A}">
      <dgm:prSet/>
      <dgm:spPr/>
      <dgm:t>
        <a:bodyPr/>
        <a:lstStyle/>
        <a:p>
          <a:endParaRPr lang="en-US"/>
        </a:p>
      </dgm:t>
    </dgm:pt>
    <dgm:pt modelId="{E53619E8-2242-4C01-AFF3-730DC758924C}" type="sibTrans" cxnId="{22E594EB-4235-4B60-8D06-9BAAECF75A6A}">
      <dgm:prSet/>
      <dgm:spPr/>
      <dgm:t>
        <a:bodyPr/>
        <a:lstStyle/>
        <a:p>
          <a:endParaRPr lang="en-US"/>
        </a:p>
      </dgm:t>
    </dgm:pt>
    <dgm:pt modelId="{A992DA82-B648-4048-9713-1827D76DA91F}">
      <dgm:prSet phldrT="[Text]"/>
      <dgm:spPr/>
      <dgm:t>
        <a:bodyPr/>
        <a:lstStyle/>
        <a:p>
          <a:r>
            <a:rPr lang="en-US" dirty="0" err="1"/>
            <a:t>Melibatkan</a:t>
          </a:r>
          <a:r>
            <a:rPr lang="en-US" dirty="0"/>
            <a:t> </a:t>
          </a:r>
          <a:r>
            <a:rPr lang="en-US" dirty="0" err="1"/>
            <a:t>dimensi</a:t>
          </a:r>
          <a:r>
            <a:rPr lang="en-US" dirty="0"/>
            <a:t> </a:t>
          </a:r>
          <a:r>
            <a:rPr lang="en-US" dirty="0" err="1"/>
            <a:t>sosial</a:t>
          </a:r>
          <a:r>
            <a:rPr lang="en-US" dirty="0"/>
            <a:t> (</a:t>
          </a:r>
          <a:r>
            <a:rPr lang="en-US" dirty="0" err="1"/>
            <a:t>nilai</a:t>
          </a:r>
          <a:r>
            <a:rPr lang="en-US" dirty="0"/>
            <a:t>, </a:t>
          </a:r>
          <a:r>
            <a:rPr lang="en-US" dirty="0" err="1"/>
            <a:t>peraturan</a:t>
          </a:r>
          <a:r>
            <a:rPr lang="en-US" dirty="0"/>
            <a:t>, </a:t>
          </a:r>
          <a:r>
            <a:rPr lang="en-US" dirty="0" err="1"/>
            <a:t>sikap</a:t>
          </a:r>
          <a:r>
            <a:rPr lang="en-US" dirty="0"/>
            <a:t>) dan </a:t>
          </a:r>
          <a:r>
            <a:rPr lang="en-US" dirty="0" err="1"/>
            <a:t>teknologi</a:t>
          </a:r>
          <a:r>
            <a:rPr lang="en-US" dirty="0"/>
            <a:t> (infra, </a:t>
          </a:r>
          <a:r>
            <a:rPr lang="en-US" dirty="0" err="1"/>
            <a:t>teknologi</a:t>
          </a:r>
          <a:r>
            <a:rPr lang="en-US" dirty="0"/>
            <a:t>, </a:t>
          </a:r>
          <a:r>
            <a:rPr lang="en-US" dirty="0" err="1"/>
            <a:t>alatan</a:t>
          </a:r>
          <a:r>
            <a:rPr lang="en-US" dirty="0"/>
            <a:t> dan proses </a:t>
          </a:r>
          <a:r>
            <a:rPr lang="en-US" dirty="0" err="1"/>
            <a:t>produksi</a:t>
          </a:r>
          <a:r>
            <a:rPr lang="en-US" dirty="0"/>
            <a:t> e.g. </a:t>
          </a:r>
          <a:r>
            <a:rPr lang="en-US" dirty="0" err="1"/>
            <a:t>operasi</a:t>
          </a:r>
          <a:r>
            <a:rPr lang="en-US" dirty="0"/>
            <a:t> </a:t>
          </a:r>
          <a:r>
            <a:rPr lang="en-US" dirty="0" err="1"/>
            <a:t>satelit</a:t>
          </a:r>
          <a:r>
            <a:rPr lang="en-US" dirty="0"/>
            <a:t>, the world wide web)</a:t>
          </a:r>
        </a:p>
      </dgm:t>
    </dgm:pt>
    <dgm:pt modelId="{FEDF410E-EE86-4EF1-ACB2-B15CDD238AEA}" type="parTrans" cxnId="{DF234EAE-94A7-4057-AF64-C490F14ACB06}">
      <dgm:prSet/>
      <dgm:spPr/>
      <dgm:t>
        <a:bodyPr/>
        <a:lstStyle/>
        <a:p>
          <a:endParaRPr lang="en-US"/>
        </a:p>
      </dgm:t>
    </dgm:pt>
    <dgm:pt modelId="{30DF9BD5-A1B0-48CA-A452-B315A4094984}" type="sibTrans" cxnId="{DF234EAE-94A7-4057-AF64-C490F14ACB06}">
      <dgm:prSet/>
      <dgm:spPr/>
      <dgm:t>
        <a:bodyPr/>
        <a:lstStyle/>
        <a:p>
          <a:endParaRPr lang="en-US"/>
        </a:p>
      </dgm:t>
    </dgm:pt>
    <dgm:pt modelId="{D9A3CFBC-F4BB-4AFF-B876-94E1F47536E9}">
      <dgm:prSet phldrT="[Text]"/>
      <dgm:spPr/>
      <dgm:t>
        <a:bodyPr/>
        <a:lstStyle/>
        <a:p>
          <a:r>
            <a:rPr lang="en-US" i="1" dirty="0"/>
            <a:t>Discontinuous</a:t>
          </a:r>
        </a:p>
      </dgm:t>
    </dgm:pt>
    <dgm:pt modelId="{A221070D-4516-48EE-B36A-34E0D5B0B82E}" type="parTrans" cxnId="{B796E74D-6173-4BEA-B2F5-82E984DD0A20}">
      <dgm:prSet/>
      <dgm:spPr/>
      <dgm:t>
        <a:bodyPr/>
        <a:lstStyle/>
        <a:p>
          <a:endParaRPr lang="en-US"/>
        </a:p>
      </dgm:t>
    </dgm:pt>
    <dgm:pt modelId="{F65C822F-E9E7-4AB7-AA17-9E25C492558D}" type="sibTrans" cxnId="{B796E74D-6173-4BEA-B2F5-82E984DD0A20}">
      <dgm:prSet/>
      <dgm:spPr/>
      <dgm:t>
        <a:bodyPr/>
        <a:lstStyle/>
        <a:p>
          <a:endParaRPr lang="en-US"/>
        </a:p>
      </dgm:t>
    </dgm:pt>
    <dgm:pt modelId="{15B9B3BD-CD61-40B3-AE17-26ADA639B23C}">
      <dgm:prSet phldrT="[Text]"/>
      <dgm:spPr/>
      <dgm:t>
        <a:bodyPr/>
        <a:lstStyle/>
        <a:p>
          <a:r>
            <a:rPr lang="en-US" dirty="0"/>
            <a:t>Pita VHS, </a:t>
          </a:r>
          <a:r>
            <a:rPr lang="en-US" dirty="0" err="1"/>
            <a:t>kaset</a:t>
          </a:r>
          <a:r>
            <a:rPr lang="en-US" dirty="0"/>
            <a:t>, </a:t>
          </a:r>
          <a:r>
            <a:rPr lang="en-US" dirty="0" err="1"/>
            <a:t>rekod</a:t>
          </a:r>
          <a:r>
            <a:rPr lang="en-US" dirty="0"/>
            <a:t> LP</a:t>
          </a:r>
        </a:p>
      </dgm:t>
    </dgm:pt>
    <dgm:pt modelId="{85A330C7-7DAF-423E-98CF-D75C7A5B2328}" type="parTrans" cxnId="{F510F25B-829E-4210-80DF-36805DFAE8C0}">
      <dgm:prSet/>
      <dgm:spPr/>
      <dgm:t>
        <a:bodyPr/>
        <a:lstStyle/>
        <a:p>
          <a:endParaRPr lang="en-US"/>
        </a:p>
      </dgm:t>
    </dgm:pt>
    <dgm:pt modelId="{90824E66-8B8B-4B65-AB00-853EA7A63AC2}" type="sibTrans" cxnId="{F510F25B-829E-4210-80DF-36805DFAE8C0}">
      <dgm:prSet/>
      <dgm:spPr/>
      <dgm:t>
        <a:bodyPr/>
        <a:lstStyle/>
        <a:p>
          <a:endParaRPr lang="en-US"/>
        </a:p>
      </dgm:t>
    </dgm:pt>
    <dgm:pt modelId="{8F337D14-3954-4603-9ED6-7CC5EBEBCBAC}">
      <dgm:prSet phldrT="[Text]"/>
      <dgm:spPr/>
      <dgm:t>
        <a:bodyPr/>
        <a:lstStyle/>
        <a:p>
          <a:r>
            <a:rPr lang="en-US" i="1" dirty="0"/>
            <a:t>Radical</a:t>
          </a:r>
        </a:p>
      </dgm:t>
    </dgm:pt>
    <dgm:pt modelId="{79BEF768-5EC6-494E-83F6-5F39C0F93CC1}" type="parTrans" cxnId="{427C816A-6808-4F0D-B57C-95355657CD78}">
      <dgm:prSet/>
      <dgm:spPr/>
      <dgm:t>
        <a:bodyPr/>
        <a:lstStyle/>
        <a:p>
          <a:endParaRPr lang="en-US"/>
        </a:p>
      </dgm:t>
    </dgm:pt>
    <dgm:pt modelId="{4FD9C37C-62FA-43CC-8F85-7BF52F3AD65B}" type="sibTrans" cxnId="{427C816A-6808-4F0D-B57C-95355657CD78}">
      <dgm:prSet/>
      <dgm:spPr/>
      <dgm:t>
        <a:bodyPr/>
        <a:lstStyle/>
        <a:p>
          <a:endParaRPr lang="en-US"/>
        </a:p>
      </dgm:t>
    </dgm:pt>
    <dgm:pt modelId="{408369A6-8266-4460-B511-FD3CD5E1E252}">
      <dgm:prSet phldrT="[Text]"/>
      <dgm:spPr/>
      <dgm:t>
        <a:bodyPr/>
        <a:lstStyle/>
        <a:p>
          <a:r>
            <a:rPr lang="en-US" i="1" dirty="0"/>
            <a:t>Drone, </a:t>
          </a:r>
          <a:r>
            <a:rPr lang="en-US" i="0" dirty="0" err="1"/>
            <a:t>dengan</a:t>
          </a:r>
          <a:r>
            <a:rPr lang="en-US" i="0" dirty="0"/>
            <a:t> </a:t>
          </a:r>
          <a:r>
            <a:rPr lang="en-US" i="0" dirty="0" err="1"/>
            <a:t>rekabentuk</a:t>
          </a:r>
          <a:r>
            <a:rPr lang="en-US" i="0" dirty="0"/>
            <a:t> </a:t>
          </a:r>
          <a:r>
            <a:rPr lang="en-US" i="0" dirty="0" err="1"/>
            <a:t>baru</a:t>
          </a:r>
          <a:r>
            <a:rPr lang="en-US" i="0" dirty="0"/>
            <a:t>, </a:t>
          </a:r>
          <a:r>
            <a:rPr lang="en-US" i="0" dirty="0" err="1"/>
            <a:t>kegunaan</a:t>
          </a:r>
          <a:r>
            <a:rPr lang="en-US" i="0" dirty="0"/>
            <a:t> </a:t>
          </a:r>
          <a:r>
            <a:rPr lang="en-US" i="0" dirty="0" err="1"/>
            <a:t>baru</a:t>
          </a:r>
          <a:endParaRPr lang="en-US" i="0" dirty="0"/>
        </a:p>
      </dgm:t>
    </dgm:pt>
    <dgm:pt modelId="{35D70679-4355-4355-B91C-510B76A97B59}" type="parTrans" cxnId="{52F24DB2-0AF9-448A-900A-F992AFD84460}">
      <dgm:prSet/>
      <dgm:spPr/>
      <dgm:t>
        <a:bodyPr/>
        <a:lstStyle/>
        <a:p>
          <a:endParaRPr lang="en-US"/>
        </a:p>
      </dgm:t>
    </dgm:pt>
    <dgm:pt modelId="{D47589BE-0379-4C20-B5EA-BA069DAB1C22}" type="sibTrans" cxnId="{52F24DB2-0AF9-448A-900A-F992AFD84460}">
      <dgm:prSet/>
      <dgm:spPr/>
      <dgm:t>
        <a:bodyPr/>
        <a:lstStyle/>
        <a:p>
          <a:endParaRPr lang="en-US"/>
        </a:p>
      </dgm:t>
    </dgm:pt>
    <dgm:pt modelId="{973B7216-CAB3-4383-A1B2-46C02DAC11C1}" type="pres">
      <dgm:prSet presAssocID="{F5009D65-0D58-4CDD-B41E-49C12FF0EF62}" presName="Name0" presStyleCnt="0">
        <dgm:presLayoutVars>
          <dgm:dir/>
          <dgm:animLvl val="lvl"/>
          <dgm:resizeHandles val="exact"/>
        </dgm:presLayoutVars>
      </dgm:prSet>
      <dgm:spPr/>
    </dgm:pt>
    <dgm:pt modelId="{7594D35B-C91D-4163-A9F5-5AB07A3D672F}" type="pres">
      <dgm:prSet presAssocID="{B91D03E8-2973-4C63-A08F-0AF80C046E6D}" presName="composite" presStyleCnt="0"/>
      <dgm:spPr/>
    </dgm:pt>
    <dgm:pt modelId="{84C02756-206D-49E7-B2C9-389D9F3654A9}" type="pres">
      <dgm:prSet presAssocID="{B91D03E8-2973-4C63-A08F-0AF80C046E6D}" presName="parTx" presStyleLbl="alignNode1" presStyleIdx="0" presStyleCnt="3">
        <dgm:presLayoutVars>
          <dgm:chMax val="0"/>
          <dgm:chPref val="0"/>
          <dgm:bulletEnabled val="1"/>
        </dgm:presLayoutVars>
      </dgm:prSet>
      <dgm:spPr/>
    </dgm:pt>
    <dgm:pt modelId="{3DEC841B-724C-4FFE-9967-1099B7FEC024}" type="pres">
      <dgm:prSet presAssocID="{B91D03E8-2973-4C63-A08F-0AF80C046E6D}" presName="desTx" presStyleLbl="alignAccFollowNode1" presStyleIdx="0" presStyleCnt="3">
        <dgm:presLayoutVars>
          <dgm:bulletEnabled val="1"/>
        </dgm:presLayoutVars>
      </dgm:prSet>
      <dgm:spPr/>
    </dgm:pt>
    <dgm:pt modelId="{FD2701A1-DC9E-466D-A790-2D09B6DAAD01}" type="pres">
      <dgm:prSet presAssocID="{E53619E8-2242-4C01-AFF3-730DC758924C}" presName="space" presStyleCnt="0"/>
      <dgm:spPr/>
    </dgm:pt>
    <dgm:pt modelId="{DE0548D2-2E9B-4D33-840D-C755948DC052}" type="pres">
      <dgm:prSet presAssocID="{D9A3CFBC-F4BB-4AFF-B876-94E1F47536E9}" presName="composite" presStyleCnt="0"/>
      <dgm:spPr/>
    </dgm:pt>
    <dgm:pt modelId="{1309149E-54BC-41D6-AAC7-16C3448BD991}" type="pres">
      <dgm:prSet presAssocID="{D9A3CFBC-F4BB-4AFF-B876-94E1F47536E9}" presName="parTx" presStyleLbl="alignNode1" presStyleIdx="1" presStyleCnt="3">
        <dgm:presLayoutVars>
          <dgm:chMax val="0"/>
          <dgm:chPref val="0"/>
          <dgm:bulletEnabled val="1"/>
        </dgm:presLayoutVars>
      </dgm:prSet>
      <dgm:spPr/>
    </dgm:pt>
    <dgm:pt modelId="{2EEEF760-0C33-408F-AD46-BAEB1643A012}" type="pres">
      <dgm:prSet presAssocID="{D9A3CFBC-F4BB-4AFF-B876-94E1F47536E9}" presName="desTx" presStyleLbl="alignAccFollowNode1" presStyleIdx="1" presStyleCnt="3">
        <dgm:presLayoutVars>
          <dgm:bulletEnabled val="1"/>
        </dgm:presLayoutVars>
      </dgm:prSet>
      <dgm:spPr/>
    </dgm:pt>
    <dgm:pt modelId="{0FB1A4F2-E68D-43BF-931F-441762ED6409}" type="pres">
      <dgm:prSet presAssocID="{F65C822F-E9E7-4AB7-AA17-9E25C492558D}" presName="space" presStyleCnt="0"/>
      <dgm:spPr/>
    </dgm:pt>
    <dgm:pt modelId="{3B77BBF4-B4D9-4B8F-B5C0-C814C4D192C7}" type="pres">
      <dgm:prSet presAssocID="{8F337D14-3954-4603-9ED6-7CC5EBEBCBAC}" presName="composite" presStyleCnt="0"/>
      <dgm:spPr/>
    </dgm:pt>
    <dgm:pt modelId="{4193739E-BA67-4F1B-AFA7-38B45F051FE5}" type="pres">
      <dgm:prSet presAssocID="{8F337D14-3954-4603-9ED6-7CC5EBEBCBAC}" presName="parTx" presStyleLbl="alignNode1" presStyleIdx="2" presStyleCnt="3">
        <dgm:presLayoutVars>
          <dgm:chMax val="0"/>
          <dgm:chPref val="0"/>
          <dgm:bulletEnabled val="1"/>
        </dgm:presLayoutVars>
      </dgm:prSet>
      <dgm:spPr/>
    </dgm:pt>
    <dgm:pt modelId="{D334D5B3-3403-4824-96BA-E0AAF9F813D4}" type="pres">
      <dgm:prSet presAssocID="{8F337D14-3954-4603-9ED6-7CC5EBEBCBAC}" presName="desTx" presStyleLbl="alignAccFollowNode1" presStyleIdx="2" presStyleCnt="3">
        <dgm:presLayoutVars>
          <dgm:bulletEnabled val="1"/>
        </dgm:presLayoutVars>
      </dgm:prSet>
      <dgm:spPr/>
    </dgm:pt>
  </dgm:ptLst>
  <dgm:cxnLst>
    <dgm:cxn modelId="{8EEA9B0D-8623-49DF-8068-0EC0D3DF6759}" type="presOf" srcId="{408369A6-8266-4460-B511-FD3CD5E1E252}" destId="{D334D5B3-3403-4824-96BA-E0AAF9F813D4}" srcOrd="0" destOrd="0" presId="urn:microsoft.com/office/officeart/2005/8/layout/hList1"/>
    <dgm:cxn modelId="{FA56521D-8E59-4DEE-984A-C77082029A92}" type="presOf" srcId="{8F337D14-3954-4603-9ED6-7CC5EBEBCBAC}" destId="{4193739E-BA67-4F1B-AFA7-38B45F051FE5}" srcOrd="0" destOrd="0" presId="urn:microsoft.com/office/officeart/2005/8/layout/hList1"/>
    <dgm:cxn modelId="{37A0F720-F8EA-421E-BED9-BA439DE0D38D}" type="presOf" srcId="{F5009D65-0D58-4CDD-B41E-49C12FF0EF62}" destId="{973B7216-CAB3-4383-A1B2-46C02DAC11C1}" srcOrd="0" destOrd="0" presId="urn:microsoft.com/office/officeart/2005/8/layout/hList1"/>
    <dgm:cxn modelId="{F36D5C2E-A5A2-4760-B9D0-73946709A107}" type="presOf" srcId="{15B9B3BD-CD61-40B3-AE17-26ADA639B23C}" destId="{2EEEF760-0C33-408F-AD46-BAEB1643A012}" srcOrd="0" destOrd="0" presId="urn:microsoft.com/office/officeart/2005/8/layout/hList1"/>
    <dgm:cxn modelId="{F510F25B-829E-4210-80DF-36805DFAE8C0}" srcId="{D9A3CFBC-F4BB-4AFF-B876-94E1F47536E9}" destId="{15B9B3BD-CD61-40B3-AE17-26ADA639B23C}" srcOrd="0" destOrd="0" parTransId="{85A330C7-7DAF-423E-98CF-D75C7A5B2328}" sibTransId="{90824E66-8B8B-4B65-AB00-853EA7A63AC2}"/>
    <dgm:cxn modelId="{E4F11F5D-2309-4E8B-87E9-9C659C006F23}" type="presOf" srcId="{D9A3CFBC-F4BB-4AFF-B876-94E1F47536E9}" destId="{1309149E-54BC-41D6-AAC7-16C3448BD991}" srcOrd="0" destOrd="0" presId="urn:microsoft.com/office/officeart/2005/8/layout/hList1"/>
    <dgm:cxn modelId="{427C816A-6808-4F0D-B57C-95355657CD78}" srcId="{F5009D65-0D58-4CDD-B41E-49C12FF0EF62}" destId="{8F337D14-3954-4603-9ED6-7CC5EBEBCBAC}" srcOrd="2" destOrd="0" parTransId="{79BEF768-5EC6-494E-83F6-5F39C0F93CC1}" sibTransId="{4FD9C37C-62FA-43CC-8F85-7BF52F3AD65B}"/>
    <dgm:cxn modelId="{B796E74D-6173-4BEA-B2F5-82E984DD0A20}" srcId="{F5009D65-0D58-4CDD-B41E-49C12FF0EF62}" destId="{D9A3CFBC-F4BB-4AFF-B876-94E1F47536E9}" srcOrd="1" destOrd="0" parTransId="{A221070D-4516-48EE-B36A-34E0D5B0B82E}" sibTransId="{F65C822F-E9E7-4AB7-AA17-9E25C492558D}"/>
    <dgm:cxn modelId="{8E1A494E-59C1-45C8-BE04-F6F05CF21DFD}" type="presOf" srcId="{A992DA82-B648-4048-9713-1827D76DA91F}" destId="{3DEC841B-724C-4FFE-9967-1099B7FEC024}" srcOrd="0" destOrd="0" presId="urn:microsoft.com/office/officeart/2005/8/layout/hList1"/>
    <dgm:cxn modelId="{ED05BF86-5CD0-46A7-A01B-5C339F582608}" type="presOf" srcId="{B91D03E8-2973-4C63-A08F-0AF80C046E6D}" destId="{84C02756-206D-49E7-B2C9-389D9F3654A9}" srcOrd="0" destOrd="0" presId="urn:microsoft.com/office/officeart/2005/8/layout/hList1"/>
    <dgm:cxn modelId="{DF234EAE-94A7-4057-AF64-C490F14ACB06}" srcId="{B91D03E8-2973-4C63-A08F-0AF80C046E6D}" destId="{A992DA82-B648-4048-9713-1827D76DA91F}" srcOrd="0" destOrd="0" parTransId="{FEDF410E-EE86-4EF1-ACB2-B15CDD238AEA}" sibTransId="{30DF9BD5-A1B0-48CA-A452-B315A4094984}"/>
    <dgm:cxn modelId="{52F24DB2-0AF9-448A-900A-F992AFD84460}" srcId="{8F337D14-3954-4603-9ED6-7CC5EBEBCBAC}" destId="{408369A6-8266-4460-B511-FD3CD5E1E252}" srcOrd="0" destOrd="0" parTransId="{35D70679-4355-4355-B91C-510B76A97B59}" sibTransId="{D47589BE-0379-4C20-B5EA-BA069DAB1C22}"/>
    <dgm:cxn modelId="{22E594EB-4235-4B60-8D06-9BAAECF75A6A}" srcId="{F5009D65-0D58-4CDD-B41E-49C12FF0EF62}" destId="{B91D03E8-2973-4C63-A08F-0AF80C046E6D}" srcOrd="0" destOrd="0" parTransId="{50077DA8-5D6C-4595-8262-0BC152BCDD36}" sibTransId="{E53619E8-2242-4C01-AFF3-730DC758924C}"/>
    <dgm:cxn modelId="{BDA41C74-A82F-499A-A58B-325C8C1FD4F5}" type="presParOf" srcId="{973B7216-CAB3-4383-A1B2-46C02DAC11C1}" destId="{7594D35B-C91D-4163-A9F5-5AB07A3D672F}" srcOrd="0" destOrd="0" presId="urn:microsoft.com/office/officeart/2005/8/layout/hList1"/>
    <dgm:cxn modelId="{83637B3F-BC3F-4273-9B3D-B4811EF1FAD4}" type="presParOf" srcId="{7594D35B-C91D-4163-A9F5-5AB07A3D672F}" destId="{84C02756-206D-49E7-B2C9-389D9F3654A9}" srcOrd="0" destOrd="0" presId="urn:microsoft.com/office/officeart/2005/8/layout/hList1"/>
    <dgm:cxn modelId="{4FD3947B-E9CB-4624-98B4-EB2072E05FEF}" type="presParOf" srcId="{7594D35B-C91D-4163-A9F5-5AB07A3D672F}" destId="{3DEC841B-724C-4FFE-9967-1099B7FEC024}" srcOrd="1" destOrd="0" presId="urn:microsoft.com/office/officeart/2005/8/layout/hList1"/>
    <dgm:cxn modelId="{2BC3104B-8C88-4CCF-80E9-3405CCF85F41}" type="presParOf" srcId="{973B7216-CAB3-4383-A1B2-46C02DAC11C1}" destId="{FD2701A1-DC9E-466D-A790-2D09B6DAAD01}" srcOrd="1" destOrd="0" presId="urn:microsoft.com/office/officeart/2005/8/layout/hList1"/>
    <dgm:cxn modelId="{D1DB7477-BF5C-4265-A046-E723540EC939}" type="presParOf" srcId="{973B7216-CAB3-4383-A1B2-46C02DAC11C1}" destId="{DE0548D2-2E9B-4D33-840D-C755948DC052}" srcOrd="2" destOrd="0" presId="urn:microsoft.com/office/officeart/2005/8/layout/hList1"/>
    <dgm:cxn modelId="{EA13C234-B396-439A-BCEF-DCFD4356EC16}" type="presParOf" srcId="{DE0548D2-2E9B-4D33-840D-C755948DC052}" destId="{1309149E-54BC-41D6-AAC7-16C3448BD991}" srcOrd="0" destOrd="0" presId="urn:microsoft.com/office/officeart/2005/8/layout/hList1"/>
    <dgm:cxn modelId="{3080CFEF-E676-4164-AA05-31B005F84753}" type="presParOf" srcId="{DE0548D2-2E9B-4D33-840D-C755948DC052}" destId="{2EEEF760-0C33-408F-AD46-BAEB1643A012}" srcOrd="1" destOrd="0" presId="urn:microsoft.com/office/officeart/2005/8/layout/hList1"/>
    <dgm:cxn modelId="{52CF3A7B-6625-4700-B98A-FD5665729231}" type="presParOf" srcId="{973B7216-CAB3-4383-A1B2-46C02DAC11C1}" destId="{0FB1A4F2-E68D-43BF-931F-441762ED6409}" srcOrd="3" destOrd="0" presId="urn:microsoft.com/office/officeart/2005/8/layout/hList1"/>
    <dgm:cxn modelId="{BA6DFEAE-CE89-441F-8054-740647E19A1C}" type="presParOf" srcId="{973B7216-CAB3-4383-A1B2-46C02DAC11C1}" destId="{3B77BBF4-B4D9-4B8F-B5C0-C814C4D192C7}" srcOrd="4" destOrd="0" presId="urn:microsoft.com/office/officeart/2005/8/layout/hList1"/>
    <dgm:cxn modelId="{983FC0EE-50B8-4385-8941-D6ED0A5F8726}" type="presParOf" srcId="{3B77BBF4-B4D9-4B8F-B5C0-C814C4D192C7}" destId="{4193739E-BA67-4F1B-AFA7-38B45F051FE5}" srcOrd="0" destOrd="0" presId="urn:microsoft.com/office/officeart/2005/8/layout/hList1"/>
    <dgm:cxn modelId="{9122C04A-862E-4DDD-846F-B01B9B69CFCD}" type="presParOf" srcId="{3B77BBF4-B4D9-4B8F-B5C0-C814C4D192C7}" destId="{D334D5B3-3403-4824-96BA-E0AAF9F813D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555DF8-6E2C-4066-82A4-61A2C6204FD1}"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6A7B6430-2A8C-4453-9D0A-E7290C6B7AC3}">
      <dgm:prSet phldrT="[Text]"/>
      <dgm:spPr/>
      <dgm:t>
        <a:bodyPr/>
        <a:lstStyle/>
        <a:p>
          <a:r>
            <a:rPr lang="en-US" dirty="0" err="1"/>
            <a:t>Inovasi</a:t>
          </a:r>
          <a:r>
            <a:rPr lang="en-US" dirty="0"/>
            <a:t> </a:t>
          </a:r>
          <a:r>
            <a:rPr lang="en-US" dirty="0" err="1"/>
            <a:t>Produk</a:t>
          </a:r>
          <a:endParaRPr lang="en-US" dirty="0"/>
        </a:p>
      </dgm:t>
    </dgm:pt>
    <dgm:pt modelId="{3C785528-8C09-4761-B474-8388507AE25E}" type="parTrans" cxnId="{029481DE-73FA-46A3-9D66-41F15CFA5EF7}">
      <dgm:prSet/>
      <dgm:spPr/>
      <dgm:t>
        <a:bodyPr/>
        <a:lstStyle/>
        <a:p>
          <a:endParaRPr lang="en-US"/>
        </a:p>
      </dgm:t>
    </dgm:pt>
    <dgm:pt modelId="{416A633E-1D75-4AEB-B43A-D6449BA7DCF6}" type="sibTrans" cxnId="{029481DE-73FA-46A3-9D66-41F15CFA5EF7}">
      <dgm:prSet/>
      <dgm:spPr/>
      <dgm:t>
        <a:bodyPr/>
        <a:lstStyle/>
        <a:p>
          <a:endParaRPr lang="en-US"/>
        </a:p>
      </dgm:t>
    </dgm:pt>
    <dgm:pt modelId="{AE58F245-D195-4D0A-8936-9AC2FACDB82F}">
      <dgm:prSet phldrT="[Text]"/>
      <dgm:spPr/>
      <dgm:t>
        <a:bodyPr/>
        <a:lstStyle/>
        <a:p>
          <a:r>
            <a:rPr lang="en-US" dirty="0" err="1"/>
            <a:t>Inovasi</a:t>
          </a:r>
          <a:r>
            <a:rPr lang="en-US" dirty="0"/>
            <a:t> yang </a:t>
          </a:r>
          <a:r>
            <a:rPr lang="en-US" dirty="0" err="1"/>
            <a:t>dilakukan</a:t>
          </a:r>
          <a:r>
            <a:rPr lang="en-US" dirty="0"/>
            <a:t> </a:t>
          </a:r>
          <a:r>
            <a:rPr lang="en-US" dirty="0" err="1"/>
            <a:t>ke</a:t>
          </a:r>
          <a:r>
            <a:rPr lang="en-US" dirty="0"/>
            <a:t> </a:t>
          </a:r>
          <a:r>
            <a:rPr lang="en-US" dirty="0" err="1"/>
            <a:t>atas</a:t>
          </a:r>
          <a:r>
            <a:rPr lang="en-US" dirty="0"/>
            <a:t> </a:t>
          </a:r>
          <a:r>
            <a:rPr lang="en-US" dirty="0" err="1"/>
            <a:t>produk</a:t>
          </a:r>
          <a:r>
            <a:rPr lang="en-US" dirty="0"/>
            <a:t> </a:t>
          </a:r>
          <a:r>
            <a:rPr lang="en-US" dirty="0" err="1"/>
            <a:t>sedia</a:t>
          </a:r>
          <a:r>
            <a:rPr lang="en-US" dirty="0"/>
            <a:t> </a:t>
          </a:r>
          <a:r>
            <a:rPr lang="en-US" dirty="0" err="1"/>
            <a:t>ada</a:t>
          </a:r>
          <a:r>
            <a:rPr lang="en-US" dirty="0"/>
            <a:t> </a:t>
          </a:r>
          <a:r>
            <a:rPr lang="en-US" dirty="0" err="1"/>
            <a:t>atau</a:t>
          </a:r>
          <a:r>
            <a:rPr lang="en-US" dirty="0"/>
            <a:t> </a:t>
          </a:r>
          <a:r>
            <a:rPr lang="en-US" dirty="0" err="1"/>
            <a:t>baru</a:t>
          </a:r>
          <a:r>
            <a:rPr lang="en-US" dirty="0"/>
            <a:t> </a:t>
          </a:r>
          <a:r>
            <a:rPr lang="en-US" dirty="0" err="1"/>
            <a:t>termasuk</a:t>
          </a:r>
          <a:r>
            <a:rPr lang="en-US" dirty="0"/>
            <a:t> </a:t>
          </a:r>
          <a:r>
            <a:rPr lang="en-US" dirty="0" err="1"/>
            <a:t>barang</a:t>
          </a:r>
          <a:r>
            <a:rPr lang="en-US" dirty="0"/>
            <a:t> dan </a:t>
          </a:r>
          <a:r>
            <a:rPr lang="en-US" dirty="0" err="1"/>
            <a:t>perkhidmatan</a:t>
          </a:r>
          <a:r>
            <a:rPr lang="en-US" dirty="0"/>
            <a:t> – Menu </a:t>
          </a:r>
          <a:r>
            <a:rPr lang="en-US" dirty="0" err="1"/>
            <a:t>Rahmah</a:t>
          </a:r>
          <a:r>
            <a:rPr lang="en-US" dirty="0"/>
            <a:t>, </a:t>
          </a:r>
          <a:r>
            <a:rPr lang="en-US" dirty="0" err="1"/>
            <a:t>Pakej</a:t>
          </a:r>
          <a:r>
            <a:rPr lang="en-US" dirty="0"/>
            <a:t> Internet </a:t>
          </a:r>
          <a:r>
            <a:rPr lang="en-US" dirty="0" err="1"/>
            <a:t>Perpaduan</a:t>
          </a:r>
          <a:endParaRPr lang="en-US" dirty="0"/>
        </a:p>
      </dgm:t>
    </dgm:pt>
    <dgm:pt modelId="{6645F2D8-1CAE-4C41-9001-8B3E445F6E00}" type="parTrans" cxnId="{6EDEF486-96BD-49E8-BFF7-A036D8B5B3E4}">
      <dgm:prSet/>
      <dgm:spPr/>
      <dgm:t>
        <a:bodyPr/>
        <a:lstStyle/>
        <a:p>
          <a:endParaRPr lang="en-US"/>
        </a:p>
      </dgm:t>
    </dgm:pt>
    <dgm:pt modelId="{448B61C5-E664-471D-8E04-558D1192AE7D}" type="sibTrans" cxnId="{6EDEF486-96BD-49E8-BFF7-A036D8B5B3E4}">
      <dgm:prSet/>
      <dgm:spPr/>
      <dgm:t>
        <a:bodyPr/>
        <a:lstStyle/>
        <a:p>
          <a:endParaRPr lang="en-US"/>
        </a:p>
      </dgm:t>
    </dgm:pt>
    <dgm:pt modelId="{0708A1D4-D1A0-454A-AC82-2C01DA3B5269}">
      <dgm:prSet phldrT="[Text]"/>
      <dgm:spPr/>
      <dgm:t>
        <a:bodyPr/>
        <a:lstStyle/>
        <a:p>
          <a:r>
            <a:rPr lang="en-US" dirty="0" err="1"/>
            <a:t>Inovasi</a:t>
          </a:r>
          <a:r>
            <a:rPr lang="en-US" dirty="0"/>
            <a:t> </a:t>
          </a:r>
          <a:r>
            <a:rPr lang="en-US" dirty="0" err="1"/>
            <a:t>Perkhidmatan</a:t>
          </a:r>
          <a:endParaRPr lang="en-US" dirty="0"/>
        </a:p>
      </dgm:t>
    </dgm:pt>
    <dgm:pt modelId="{A4370A3A-63D1-41AD-BC94-A768BE9B4D03}" type="parTrans" cxnId="{F44CC8FF-C4E2-4BCF-8EF5-6131326325B5}">
      <dgm:prSet/>
      <dgm:spPr/>
      <dgm:t>
        <a:bodyPr/>
        <a:lstStyle/>
        <a:p>
          <a:endParaRPr lang="en-US"/>
        </a:p>
      </dgm:t>
    </dgm:pt>
    <dgm:pt modelId="{A46B7456-1DA6-4BFE-B159-AD72ABF71EB1}" type="sibTrans" cxnId="{F44CC8FF-C4E2-4BCF-8EF5-6131326325B5}">
      <dgm:prSet/>
      <dgm:spPr/>
      <dgm:t>
        <a:bodyPr/>
        <a:lstStyle/>
        <a:p>
          <a:endParaRPr lang="en-US"/>
        </a:p>
      </dgm:t>
    </dgm:pt>
    <dgm:pt modelId="{A79FD99B-D3FD-4993-BBA4-CDD66E67F548}">
      <dgm:prSet phldrT="[Text]"/>
      <dgm:spPr/>
      <dgm:t>
        <a:bodyPr/>
        <a:lstStyle/>
        <a:p>
          <a:r>
            <a:rPr lang="en-US" dirty="0" err="1"/>
            <a:t>Aplikasi</a:t>
          </a:r>
          <a:r>
            <a:rPr lang="en-US" dirty="0"/>
            <a:t> </a:t>
          </a:r>
          <a:r>
            <a:rPr lang="en-US" dirty="0" err="1"/>
            <a:t>perkhidmatan</a:t>
          </a:r>
          <a:r>
            <a:rPr lang="en-US" dirty="0"/>
            <a:t> </a:t>
          </a:r>
          <a:r>
            <a:rPr lang="en-US" dirty="0" err="1"/>
            <a:t>seperti</a:t>
          </a:r>
          <a:r>
            <a:rPr lang="en-US" dirty="0"/>
            <a:t> </a:t>
          </a:r>
          <a:r>
            <a:rPr lang="en-US" dirty="0" err="1"/>
            <a:t>perkembangan</a:t>
          </a:r>
          <a:r>
            <a:rPr lang="en-US" dirty="0"/>
            <a:t> </a:t>
          </a:r>
          <a:r>
            <a:rPr lang="en-US" dirty="0" err="1"/>
            <a:t>baru</a:t>
          </a:r>
          <a:r>
            <a:rPr lang="en-US" dirty="0"/>
            <a:t> </a:t>
          </a:r>
          <a:r>
            <a:rPr lang="en-US" dirty="0" err="1"/>
            <a:t>dalam</a:t>
          </a:r>
          <a:r>
            <a:rPr lang="en-US" dirty="0"/>
            <a:t> </a:t>
          </a:r>
          <a:r>
            <a:rPr lang="en-US" dirty="0" err="1"/>
            <a:t>telekomunikasi</a:t>
          </a:r>
          <a:r>
            <a:rPr lang="en-US" dirty="0"/>
            <a:t>, </a:t>
          </a:r>
          <a:r>
            <a:rPr lang="en-US" dirty="0" err="1"/>
            <a:t>aplikasi</a:t>
          </a:r>
          <a:r>
            <a:rPr lang="en-US" dirty="0"/>
            <a:t> </a:t>
          </a:r>
          <a:r>
            <a:rPr lang="en-US" dirty="0" err="1"/>
            <a:t>rangkaian</a:t>
          </a:r>
          <a:r>
            <a:rPr lang="en-US" dirty="0"/>
            <a:t> </a:t>
          </a:r>
          <a:r>
            <a:rPr lang="en-US" dirty="0" err="1"/>
            <a:t>sosial</a:t>
          </a:r>
          <a:endParaRPr lang="en-US" dirty="0"/>
        </a:p>
      </dgm:t>
    </dgm:pt>
    <dgm:pt modelId="{57D864D9-0658-4E5D-AEB2-0EEDCB5B9AE3}" type="parTrans" cxnId="{B401E936-B3E5-4819-9A8B-8D238C52F6CA}">
      <dgm:prSet/>
      <dgm:spPr/>
      <dgm:t>
        <a:bodyPr/>
        <a:lstStyle/>
        <a:p>
          <a:endParaRPr lang="en-US"/>
        </a:p>
      </dgm:t>
    </dgm:pt>
    <dgm:pt modelId="{34771037-8EF4-4B11-8123-9CC1FF13722A}" type="sibTrans" cxnId="{B401E936-B3E5-4819-9A8B-8D238C52F6CA}">
      <dgm:prSet/>
      <dgm:spPr/>
      <dgm:t>
        <a:bodyPr/>
        <a:lstStyle/>
        <a:p>
          <a:endParaRPr lang="en-US"/>
        </a:p>
      </dgm:t>
    </dgm:pt>
    <dgm:pt modelId="{9C271217-1549-4B78-A683-53D7272D35DC}">
      <dgm:prSet phldrT="[Text]"/>
      <dgm:spPr/>
      <dgm:t>
        <a:bodyPr/>
        <a:lstStyle/>
        <a:p>
          <a:r>
            <a:rPr lang="en-US" dirty="0"/>
            <a:t>Google, YouTube</a:t>
          </a:r>
        </a:p>
      </dgm:t>
    </dgm:pt>
    <dgm:pt modelId="{0063F05A-1562-4446-8553-291FB1AEB584}" type="parTrans" cxnId="{5B2DBF42-A1FA-4C31-83D4-0BAD7D3C2DDE}">
      <dgm:prSet/>
      <dgm:spPr/>
      <dgm:t>
        <a:bodyPr/>
        <a:lstStyle/>
        <a:p>
          <a:endParaRPr lang="en-US"/>
        </a:p>
      </dgm:t>
    </dgm:pt>
    <dgm:pt modelId="{66ABF4DA-0FD4-44C8-B0E4-E5B853743736}" type="sibTrans" cxnId="{5B2DBF42-A1FA-4C31-83D4-0BAD7D3C2DDE}">
      <dgm:prSet/>
      <dgm:spPr/>
      <dgm:t>
        <a:bodyPr/>
        <a:lstStyle/>
        <a:p>
          <a:endParaRPr lang="en-US"/>
        </a:p>
      </dgm:t>
    </dgm:pt>
    <dgm:pt modelId="{CD7B6EDB-0742-400B-9AF1-845FB2E97441}">
      <dgm:prSet phldrT="[Text]"/>
      <dgm:spPr/>
      <dgm:t>
        <a:bodyPr/>
        <a:lstStyle/>
        <a:p>
          <a:r>
            <a:rPr lang="en-US" dirty="0" err="1"/>
            <a:t>Inovasi</a:t>
          </a:r>
          <a:r>
            <a:rPr lang="en-US" dirty="0"/>
            <a:t> Proses</a:t>
          </a:r>
        </a:p>
      </dgm:t>
    </dgm:pt>
    <dgm:pt modelId="{D26FB27D-1619-4B98-A972-1ABA261FA049}" type="parTrans" cxnId="{7D8897C4-E6DF-47DE-A0B0-578B51AF9CB8}">
      <dgm:prSet/>
      <dgm:spPr/>
      <dgm:t>
        <a:bodyPr/>
        <a:lstStyle/>
        <a:p>
          <a:endParaRPr lang="en-US"/>
        </a:p>
      </dgm:t>
    </dgm:pt>
    <dgm:pt modelId="{E2D75DEA-9762-4AEC-BA4A-D7A96A78E071}" type="sibTrans" cxnId="{7D8897C4-E6DF-47DE-A0B0-578B51AF9CB8}">
      <dgm:prSet/>
      <dgm:spPr/>
      <dgm:t>
        <a:bodyPr/>
        <a:lstStyle/>
        <a:p>
          <a:endParaRPr lang="en-US"/>
        </a:p>
      </dgm:t>
    </dgm:pt>
    <dgm:pt modelId="{719508C4-5433-436F-9AD0-797F54F37461}">
      <dgm:prSet phldrT="[Text]"/>
      <dgm:spPr/>
      <dgm:t>
        <a:bodyPr/>
        <a:lstStyle/>
        <a:p>
          <a:r>
            <a:rPr lang="en-US" dirty="0" err="1"/>
            <a:t>Inovasi</a:t>
          </a:r>
          <a:r>
            <a:rPr lang="en-US" dirty="0"/>
            <a:t> </a:t>
          </a:r>
          <a:r>
            <a:rPr lang="en-US" dirty="0" err="1"/>
            <a:t>untuk</a:t>
          </a:r>
          <a:r>
            <a:rPr lang="en-US" dirty="0"/>
            <a:t> </a:t>
          </a:r>
          <a:r>
            <a:rPr lang="en-US" dirty="0" err="1"/>
            <a:t>menambahbaik</a:t>
          </a:r>
          <a:r>
            <a:rPr lang="en-US" dirty="0"/>
            <a:t> </a:t>
          </a:r>
          <a:r>
            <a:rPr lang="en-US" dirty="0" err="1"/>
            <a:t>teknik</a:t>
          </a:r>
          <a:r>
            <a:rPr lang="en-US" dirty="0"/>
            <a:t> </a:t>
          </a:r>
          <a:r>
            <a:rPr lang="en-US" dirty="0" err="1"/>
            <a:t>atau</a:t>
          </a:r>
          <a:r>
            <a:rPr lang="en-US" dirty="0"/>
            <a:t> proses oleh </a:t>
          </a:r>
          <a:r>
            <a:rPr lang="en-US" dirty="0" err="1"/>
            <a:t>sesebuah</a:t>
          </a:r>
          <a:r>
            <a:rPr lang="en-US" dirty="0"/>
            <a:t> </a:t>
          </a:r>
          <a:r>
            <a:rPr lang="en-US" dirty="0" err="1"/>
            <a:t>organisasi</a:t>
          </a:r>
          <a:r>
            <a:rPr lang="en-US" dirty="0"/>
            <a:t> </a:t>
          </a:r>
          <a:r>
            <a:rPr lang="en-US" dirty="0" err="1"/>
            <a:t>supaya</a:t>
          </a:r>
          <a:r>
            <a:rPr lang="en-US" dirty="0"/>
            <a:t> </a:t>
          </a:r>
          <a:r>
            <a:rPr lang="en-US" dirty="0" err="1"/>
            <a:t>lebih</a:t>
          </a:r>
          <a:r>
            <a:rPr lang="en-US" dirty="0"/>
            <a:t> </a:t>
          </a:r>
          <a:r>
            <a:rPr lang="en-US" dirty="0" err="1"/>
            <a:t>efektif</a:t>
          </a:r>
          <a:r>
            <a:rPr lang="en-US" dirty="0"/>
            <a:t> dan </a:t>
          </a:r>
          <a:r>
            <a:rPr lang="en-US" dirty="0" err="1"/>
            <a:t>efisyen</a:t>
          </a:r>
          <a:r>
            <a:rPr lang="en-US" dirty="0"/>
            <a:t> </a:t>
          </a:r>
          <a:r>
            <a:rPr lang="en-US" dirty="0" err="1"/>
            <a:t>seperti</a:t>
          </a:r>
          <a:r>
            <a:rPr lang="en-US" dirty="0"/>
            <a:t> </a:t>
          </a:r>
          <a:r>
            <a:rPr lang="en-US" dirty="0" err="1"/>
            <a:t>mengurangkan</a:t>
          </a:r>
          <a:r>
            <a:rPr lang="en-US" dirty="0"/>
            <a:t> </a:t>
          </a:r>
          <a:r>
            <a:rPr lang="en-US" dirty="0" err="1"/>
            <a:t>langkah-langkah</a:t>
          </a:r>
          <a:r>
            <a:rPr lang="en-US" dirty="0"/>
            <a:t> </a:t>
          </a:r>
          <a:r>
            <a:rPr lang="en-US" dirty="0" err="1"/>
            <a:t>pemprosesan</a:t>
          </a:r>
          <a:r>
            <a:rPr lang="en-US" dirty="0"/>
            <a:t> </a:t>
          </a:r>
          <a:r>
            <a:rPr lang="en-US" dirty="0" err="1"/>
            <a:t>bagi</a:t>
          </a:r>
          <a:r>
            <a:rPr lang="en-US" dirty="0"/>
            <a:t> </a:t>
          </a:r>
          <a:r>
            <a:rPr lang="en-US" dirty="0" err="1"/>
            <a:t>mengurangkan</a:t>
          </a:r>
          <a:r>
            <a:rPr lang="en-US" dirty="0"/>
            <a:t> kos.</a:t>
          </a:r>
        </a:p>
      </dgm:t>
    </dgm:pt>
    <dgm:pt modelId="{8D81F3A9-1D67-4125-85FB-7B7CADAB2AEA}" type="parTrans" cxnId="{140353D4-C516-4763-BFA4-9E72640A4EB9}">
      <dgm:prSet/>
      <dgm:spPr/>
      <dgm:t>
        <a:bodyPr/>
        <a:lstStyle/>
        <a:p>
          <a:endParaRPr lang="en-US"/>
        </a:p>
      </dgm:t>
    </dgm:pt>
    <dgm:pt modelId="{102432CF-DF1E-4F2D-8745-3AA674BCA025}" type="sibTrans" cxnId="{140353D4-C516-4763-BFA4-9E72640A4EB9}">
      <dgm:prSet/>
      <dgm:spPr/>
      <dgm:t>
        <a:bodyPr/>
        <a:lstStyle/>
        <a:p>
          <a:endParaRPr lang="en-US"/>
        </a:p>
      </dgm:t>
    </dgm:pt>
    <dgm:pt modelId="{52A19540-070A-4CED-BB0E-C10A659DCCC9}" type="pres">
      <dgm:prSet presAssocID="{2A555DF8-6E2C-4066-82A4-61A2C6204FD1}" presName="Name0" presStyleCnt="0">
        <dgm:presLayoutVars>
          <dgm:dir/>
          <dgm:animLvl val="lvl"/>
          <dgm:resizeHandles val="exact"/>
        </dgm:presLayoutVars>
      </dgm:prSet>
      <dgm:spPr/>
    </dgm:pt>
    <dgm:pt modelId="{3CE4D28C-3728-4D9D-9B20-3ED379C6B37B}" type="pres">
      <dgm:prSet presAssocID="{6A7B6430-2A8C-4453-9D0A-E7290C6B7AC3}" presName="linNode" presStyleCnt="0"/>
      <dgm:spPr/>
    </dgm:pt>
    <dgm:pt modelId="{277A5D7C-02A0-4D0E-9631-00A5ABDB3AB7}" type="pres">
      <dgm:prSet presAssocID="{6A7B6430-2A8C-4453-9D0A-E7290C6B7AC3}" presName="parentText" presStyleLbl="node1" presStyleIdx="0" presStyleCnt="3" custScaleX="66575" custLinFactNeighborX="0" custLinFactNeighborY="-152">
        <dgm:presLayoutVars>
          <dgm:chMax val="1"/>
          <dgm:bulletEnabled val="1"/>
        </dgm:presLayoutVars>
      </dgm:prSet>
      <dgm:spPr/>
    </dgm:pt>
    <dgm:pt modelId="{74D35FE8-5D1C-4AB6-8895-45354545E03D}" type="pres">
      <dgm:prSet presAssocID="{6A7B6430-2A8C-4453-9D0A-E7290C6B7AC3}" presName="descendantText" presStyleLbl="alignAccFollowNode1" presStyleIdx="0" presStyleCnt="3">
        <dgm:presLayoutVars>
          <dgm:bulletEnabled val="1"/>
        </dgm:presLayoutVars>
      </dgm:prSet>
      <dgm:spPr/>
    </dgm:pt>
    <dgm:pt modelId="{652ED98A-AC62-48E9-B6D4-9300C904E13D}" type="pres">
      <dgm:prSet presAssocID="{416A633E-1D75-4AEB-B43A-D6449BA7DCF6}" presName="sp" presStyleCnt="0"/>
      <dgm:spPr/>
    </dgm:pt>
    <dgm:pt modelId="{020EE182-F16E-4D32-B2B6-E3897ABA65B9}" type="pres">
      <dgm:prSet presAssocID="{0708A1D4-D1A0-454A-AC82-2C01DA3B5269}" presName="linNode" presStyleCnt="0"/>
      <dgm:spPr/>
    </dgm:pt>
    <dgm:pt modelId="{4B36155F-57A4-471B-BA34-46242C870694}" type="pres">
      <dgm:prSet presAssocID="{0708A1D4-D1A0-454A-AC82-2C01DA3B5269}" presName="parentText" presStyleLbl="node1" presStyleIdx="1" presStyleCnt="3" custScaleX="67806">
        <dgm:presLayoutVars>
          <dgm:chMax val="1"/>
          <dgm:bulletEnabled val="1"/>
        </dgm:presLayoutVars>
      </dgm:prSet>
      <dgm:spPr/>
    </dgm:pt>
    <dgm:pt modelId="{2D3037C1-7519-4B5C-955A-DCF9344C23DE}" type="pres">
      <dgm:prSet presAssocID="{0708A1D4-D1A0-454A-AC82-2C01DA3B5269}" presName="descendantText" presStyleLbl="alignAccFollowNode1" presStyleIdx="1" presStyleCnt="3">
        <dgm:presLayoutVars>
          <dgm:bulletEnabled val="1"/>
        </dgm:presLayoutVars>
      </dgm:prSet>
      <dgm:spPr/>
    </dgm:pt>
    <dgm:pt modelId="{45E96F92-7DFF-414D-8BA9-5CC9D724A2FA}" type="pres">
      <dgm:prSet presAssocID="{A46B7456-1DA6-4BFE-B159-AD72ABF71EB1}" presName="sp" presStyleCnt="0"/>
      <dgm:spPr/>
    </dgm:pt>
    <dgm:pt modelId="{8066CE6E-9088-4497-8C1F-CF64640DB4FF}" type="pres">
      <dgm:prSet presAssocID="{CD7B6EDB-0742-400B-9AF1-845FB2E97441}" presName="linNode" presStyleCnt="0"/>
      <dgm:spPr/>
    </dgm:pt>
    <dgm:pt modelId="{F378917F-1CF7-49C3-97D6-3F13DB095837}" type="pres">
      <dgm:prSet presAssocID="{CD7B6EDB-0742-400B-9AF1-845FB2E97441}" presName="parentText" presStyleLbl="node1" presStyleIdx="2" presStyleCnt="3" custScaleX="67450">
        <dgm:presLayoutVars>
          <dgm:chMax val="1"/>
          <dgm:bulletEnabled val="1"/>
        </dgm:presLayoutVars>
      </dgm:prSet>
      <dgm:spPr/>
    </dgm:pt>
    <dgm:pt modelId="{883EE8AF-EB10-41F0-8BE9-E1B5AA35A8EE}" type="pres">
      <dgm:prSet presAssocID="{CD7B6EDB-0742-400B-9AF1-845FB2E97441}" presName="descendantText" presStyleLbl="alignAccFollowNode1" presStyleIdx="2" presStyleCnt="3">
        <dgm:presLayoutVars>
          <dgm:bulletEnabled val="1"/>
        </dgm:presLayoutVars>
      </dgm:prSet>
      <dgm:spPr/>
    </dgm:pt>
  </dgm:ptLst>
  <dgm:cxnLst>
    <dgm:cxn modelId="{929C4110-0606-4C76-8C84-A152DB596AB5}" type="presOf" srcId="{6A7B6430-2A8C-4453-9D0A-E7290C6B7AC3}" destId="{277A5D7C-02A0-4D0E-9631-00A5ABDB3AB7}" srcOrd="0" destOrd="0" presId="urn:microsoft.com/office/officeart/2005/8/layout/vList5"/>
    <dgm:cxn modelId="{BB0C6431-2D93-4566-ABD1-662AF809A630}" type="presOf" srcId="{2A555DF8-6E2C-4066-82A4-61A2C6204FD1}" destId="{52A19540-070A-4CED-BB0E-C10A659DCCC9}" srcOrd="0" destOrd="0" presId="urn:microsoft.com/office/officeart/2005/8/layout/vList5"/>
    <dgm:cxn modelId="{B401E936-B3E5-4819-9A8B-8D238C52F6CA}" srcId="{0708A1D4-D1A0-454A-AC82-2C01DA3B5269}" destId="{A79FD99B-D3FD-4993-BBA4-CDD66E67F548}" srcOrd="0" destOrd="0" parTransId="{57D864D9-0658-4E5D-AEB2-0EEDCB5B9AE3}" sibTransId="{34771037-8EF4-4B11-8123-9CC1FF13722A}"/>
    <dgm:cxn modelId="{E33EC85F-BAF6-4C4F-B1F9-FF8D27D05B2F}" type="presOf" srcId="{9C271217-1549-4B78-A683-53D7272D35DC}" destId="{2D3037C1-7519-4B5C-955A-DCF9344C23DE}" srcOrd="0" destOrd="1" presId="urn:microsoft.com/office/officeart/2005/8/layout/vList5"/>
    <dgm:cxn modelId="{5B2DBF42-A1FA-4C31-83D4-0BAD7D3C2DDE}" srcId="{0708A1D4-D1A0-454A-AC82-2C01DA3B5269}" destId="{9C271217-1549-4B78-A683-53D7272D35DC}" srcOrd="1" destOrd="0" parTransId="{0063F05A-1562-4446-8553-291FB1AEB584}" sibTransId="{66ABF4DA-0FD4-44C8-B0E4-E5B853743736}"/>
    <dgm:cxn modelId="{EDD0227C-A36A-4EBF-89AB-D434B91AE990}" type="presOf" srcId="{719508C4-5433-436F-9AD0-797F54F37461}" destId="{883EE8AF-EB10-41F0-8BE9-E1B5AA35A8EE}" srcOrd="0" destOrd="0" presId="urn:microsoft.com/office/officeart/2005/8/layout/vList5"/>
    <dgm:cxn modelId="{6EDEF486-96BD-49E8-BFF7-A036D8B5B3E4}" srcId="{6A7B6430-2A8C-4453-9D0A-E7290C6B7AC3}" destId="{AE58F245-D195-4D0A-8936-9AC2FACDB82F}" srcOrd="0" destOrd="0" parTransId="{6645F2D8-1CAE-4C41-9001-8B3E445F6E00}" sibTransId="{448B61C5-E664-471D-8E04-558D1192AE7D}"/>
    <dgm:cxn modelId="{F0328494-CE38-42DD-8C6C-A1991CD85EC1}" type="presOf" srcId="{0708A1D4-D1A0-454A-AC82-2C01DA3B5269}" destId="{4B36155F-57A4-471B-BA34-46242C870694}" srcOrd="0" destOrd="0" presId="urn:microsoft.com/office/officeart/2005/8/layout/vList5"/>
    <dgm:cxn modelId="{F9ADD195-087F-47AD-8AAE-574E62A18539}" type="presOf" srcId="{A79FD99B-D3FD-4993-BBA4-CDD66E67F548}" destId="{2D3037C1-7519-4B5C-955A-DCF9344C23DE}" srcOrd="0" destOrd="0" presId="urn:microsoft.com/office/officeart/2005/8/layout/vList5"/>
    <dgm:cxn modelId="{7F8DF69C-B987-4424-8D3A-41B1C6BEA1DF}" type="presOf" srcId="{AE58F245-D195-4D0A-8936-9AC2FACDB82F}" destId="{74D35FE8-5D1C-4AB6-8895-45354545E03D}" srcOrd="0" destOrd="0" presId="urn:microsoft.com/office/officeart/2005/8/layout/vList5"/>
    <dgm:cxn modelId="{A395B0AC-54EB-49B3-A21B-243204D01274}" type="presOf" srcId="{CD7B6EDB-0742-400B-9AF1-845FB2E97441}" destId="{F378917F-1CF7-49C3-97D6-3F13DB095837}" srcOrd="0" destOrd="0" presId="urn:microsoft.com/office/officeart/2005/8/layout/vList5"/>
    <dgm:cxn modelId="{7D8897C4-E6DF-47DE-A0B0-578B51AF9CB8}" srcId="{2A555DF8-6E2C-4066-82A4-61A2C6204FD1}" destId="{CD7B6EDB-0742-400B-9AF1-845FB2E97441}" srcOrd="2" destOrd="0" parTransId="{D26FB27D-1619-4B98-A972-1ABA261FA049}" sibTransId="{E2D75DEA-9762-4AEC-BA4A-D7A96A78E071}"/>
    <dgm:cxn modelId="{140353D4-C516-4763-BFA4-9E72640A4EB9}" srcId="{CD7B6EDB-0742-400B-9AF1-845FB2E97441}" destId="{719508C4-5433-436F-9AD0-797F54F37461}" srcOrd="0" destOrd="0" parTransId="{8D81F3A9-1D67-4125-85FB-7B7CADAB2AEA}" sibTransId="{102432CF-DF1E-4F2D-8745-3AA674BCA025}"/>
    <dgm:cxn modelId="{029481DE-73FA-46A3-9D66-41F15CFA5EF7}" srcId="{2A555DF8-6E2C-4066-82A4-61A2C6204FD1}" destId="{6A7B6430-2A8C-4453-9D0A-E7290C6B7AC3}" srcOrd="0" destOrd="0" parTransId="{3C785528-8C09-4761-B474-8388507AE25E}" sibTransId="{416A633E-1D75-4AEB-B43A-D6449BA7DCF6}"/>
    <dgm:cxn modelId="{F44CC8FF-C4E2-4BCF-8EF5-6131326325B5}" srcId="{2A555DF8-6E2C-4066-82A4-61A2C6204FD1}" destId="{0708A1D4-D1A0-454A-AC82-2C01DA3B5269}" srcOrd="1" destOrd="0" parTransId="{A4370A3A-63D1-41AD-BC94-A768BE9B4D03}" sibTransId="{A46B7456-1DA6-4BFE-B159-AD72ABF71EB1}"/>
    <dgm:cxn modelId="{FCCAFD41-4861-42C6-944C-9EBC32B98933}" type="presParOf" srcId="{52A19540-070A-4CED-BB0E-C10A659DCCC9}" destId="{3CE4D28C-3728-4D9D-9B20-3ED379C6B37B}" srcOrd="0" destOrd="0" presId="urn:microsoft.com/office/officeart/2005/8/layout/vList5"/>
    <dgm:cxn modelId="{71354F4C-EA1D-4F83-A0EE-43270C872FA2}" type="presParOf" srcId="{3CE4D28C-3728-4D9D-9B20-3ED379C6B37B}" destId="{277A5D7C-02A0-4D0E-9631-00A5ABDB3AB7}" srcOrd="0" destOrd="0" presId="urn:microsoft.com/office/officeart/2005/8/layout/vList5"/>
    <dgm:cxn modelId="{C7C3CFDC-42BB-4B26-8E24-697CE1A0941B}" type="presParOf" srcId="{3CE4D28C-3728-4D9D-9B20-3ED379C6B37B}" destId="{74D35FE8-5D1C-4AB6-8895-45354545E03D}" srcOrd="1" destOrd="0" presId="urn:microsoft.com/office/officeart/2005/8/layout/vList5"/>
    <dgm:cxn modelId="{3733F64B-F08C-4976-A9FD-0EDEC4468E86}" type="presParOf" srcId="{52A19540-070A-4CED-BB0E-C10A659DCCC9}" destId="{652ED98A-AC62-48E9-B6D4-9300C904E13D}" srcOrd="1" destOrd="0" presId="urn:microsoft.com/office/officeart/2005/8/layout/vList5"/>
    <dgm:cxn modelId="{C8699504-D53A-476F-832B-A5D723C8E4D4}" type="presParOf" srcId="{52A19540-070A-4CED-BB0E-C10A659DCCC9}" destId="{020EE182-F16E-4D32-B2B6-E3897ABA65B9}" srcOrd="2" destOrd="0" presId="urn:microsoft.com/office/officeart/2005/8/layout/vList5"/>
    <dgm:cxn modelId="{FA6B72BA-45D4-4372-8BEE-BFE1743F4E0D}" type="presParOf" srcId="{020EE182-F16E-4D32-B2B6-E3897ABA65B9}" destId="{4B36155F-57A4-471B-BA34-46242C870694}" srcOrd="0" destOrd="0" presId="urn:microsoft.com/office/officeart/2005/8/layout/vList5"/>
    <dgm:cxn modelId="{9DF8D0F3-4765-423D-87B0-217898748E06}" type="presParOf" srcId="{020EE182-F16E-4D32-B2B6-E3897ABA65B9}" destId="{2D3037C1-7519-4B5C-955A-DCF9344C23DE}" srcOrd="1" destOrd="0" presId="urn:microsoft.com/office/officeart/2005/8/layout/vList5"/>
    <dgm:cxn modelId="{8C25B853-04E8-434B-9F71-B90BF17FB2AC}" type="presParOf" srcId="{52A19540-070A-4CED-BB0E-C10A659DCCC9}" destId="{45E96F92-7DFF-414D-8BA9-5CC9D724A2FA}" srcOrd="3" destOrd="0" presId="urn:microsoft.com/office/officeart/2005/8/layout/vList5"/>
    <dgm:cxn modelId="{143D63ED-3D1B-4674-A445-D015C4C2D066}" type="presParOf" srcId="{52A19540-070A-4CED-BB0E-C10A659DCCC9}" destId="{8066CE6E-9088-4497-8C1F-CF64640DB4FF}" srcOrd="4" destOrd="0" presId="urn:microsoft.com/office/officeart/2005/8/layout/vList5"/>
    <dgm:cxn modelId="{92F35468-41A7-4975-8DD3-6C2FA4D4155B}" type="presParOf" srcId="{8066CE6E-9088-4497-8C1F-CF64640DB4FF}" destId="{F378917F-1CF7-49C3-97D6-3F13DB095837}" srcOrd="0" destOrd="0" presId="urn:microsoft.com/office/officeart/2005/8/layout/vList5"/>
    <dgm:cxn modelId="{E1D91802-BABC-4D3C-9DB8-BBCBC9D81C7F}" type="presParOf" srcId="{8066CE6E-9088-4497-8C1F-CF64640DB4FF}" destId="{883EE8AF-EB10-41F0-8BE9-E1B5AA35A8EE}"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555DF8-6E2C-4066-82A4-61A2C6204FD1}"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6A7B6430-2A8C-4453-9D0A-E7290C6B7AC3}">
      <dgm:prSet phldrT="[Text]"/>
      <dgm:spPr/>
      <dgm:t>
        <a:bodyPr/>
        <a:lstStyle/>
        <a:p>
          <a:r>
            <a:rPr lang="en-US" dirty="0" err="1"/>
            <a:t>Inovasi</a:t>
          </a:r>
          <a:r>
            <a:rPr lang="en-US" dirty="0"/>
            <a:t> </a:t>
          </a:r>
          <a:r>
            <a:rPr lang="en-US" dirty="0" err="1"/>
            <a:t>Komponen</a:t>
          </a:r>
          <a:endParaRPr lang="en-US" dirty="0"/>
        </a:p>
      </dgm:t>
    </dgm:pt>
    <dgm:pt modelId="{3C785528-8C09-4761-B474-8388507AE25E}" type="parTrans" cxnId="{029481DE-73FA-46A3-9D66-41F15CFA5EF7}">
      <dgm:prSet/>
      <dgm:spPr/>
      <dgm:t>
        <a:bodyPr/>
        <a:lstStyle/>
        <a:p>
          <a:endParaRPr lang="en-US"/>
        </a:p>
      </dgm:t>
    </dgm:pt>
    <dgm:pt modelId="{416A633E-1D75-4AEB-B43A-D6449BA7DCF6}" type="sibTrans" cxnId="{029481DE-73FA-46A3-9D66-41F15CFA5EF7}">
      <dgm:prSet/>
      <dgm:spPr/>
      <dgm:t>
        <a:bodyPr/>
        <a:lstStyle/>
        <a:p>
          <a:endParaRPr lang="en-US"/>
        </a:p>
      </dgm:t>
    </dgm:pt>
    <dgm:pt modelId="{AE58F245-D195-4D0A-8936-9AC2FACDB82F}">
      <dgm:prSet phldrT="[Text]"/>
      <dgm:spPr/>
      <dgm:t>
        <a:bodyPr/>
        <a:lstStyle/>
        <a:p>
          <a:r>
            <a:rPr lang="en-US" dirty="0" err="1"/>
            <a:t>Penambahbaikan</a:t>
          </a:r>
          <a:r>
            <a:rPr lang="en-US" dirty="0"/>
            <a:t> </a:t>
          </a:r>
          <a:r>
            <a:rPr lang="en-US" dirty="0" err="1"/>
            <a:t>dalam</a:t>
          </a:r>
          <a:r>
            <a:rPr lang="en-US" dirty="0"/>
            <a:t> </a:t>
          </a:r>
          <a:r>
            <a:rPr lang="en-US" dirty="0" err="1"/>
            <a:t>keupayaan</a:t>
          </a:r>
          <a:r>
            <a:rPr lang="en-US" dirty="0"/>
            <a:t> </a:t>
          </a:r>
          <a:r>
            <a:rPr lang="en-US" dirty="0" err="1"/>
            <a:t>komponen</a:t>
          </a:r>
          <a:r>
            <a:rPr lang="en-US" dirty="0"/>
            <a:t> </a:t>
          </a:r>
          <a:r>
            <a:rPr lang="en-US" dirty="0" err="1"/>
            <a:t>individu</a:t>
          </a:r>
          <a:r>
            <a:rPr lang="en-US" dirty="0"/>
            <a:t> </a:t>
          </a:r>
          <a:r>
            <a:rPr lang="en-US" dirty="0" err="1"/>
            <a:t>dalam</a:t>
          </a:r>
          <a:r>
            <a:rPr lang="en-US" dirty="0"/>
            <a:t> </a:t>
          </a:r>
          <a:r>
            <a:rPr lang="en-US" dirty="0" err="1"/>
            <a:t>organisasi</a:t>
          </a:r>
          <a:r>
            <a:rPr lang="en-US" dirty="0"/>
            <a:t>. </a:t>
          </a:r>
          <a:r>
            <a:rPr lang="en-US" dirty="0" err="1"/>
            <a:t>Contoh</a:t>
          </a:r>
          <a:r>
            <a:rPr lang="en-US" dirty="0"/>
            <a:t>: processor yang </a:t>
          </a:r>
          <a:r>
            <a:rPr lang="en-US" dirty="0" err="1"/>
            <a:t>lebih</a:t>
          </a:r>
          <a:r>
            <a:rPr lang="en-US" dirty="0"/>
            <a:t> </a:t>
          </a:r>
          <a:r>
            <a:rPr lang="en-US" dirty="0" err="1"/>
            <a:t>berkuasa</a:t>
          </a:r>
          <a:r>
            <a:rPr lang="en-US" dirty="0"/>
            <a:t> </a:t>
          </a:r>
          <a:r>
            <a:rPr lang="en-US" dirty="0" err="1"/>
            <a:t>dalam</a:t>
          </a:r>
          <a:r>
            <a:rPr lang="en-US" dirty="0"/>
            <a:t> computer, </a:t>
          </a:r>
          <a:r>
            <a:rPr lang="en-US" dirty="0" err="1"/>
            <a:t>atau</a:t>
          </a:r>
          <a:r>
            <a:rPr lang="en-US" dirty="0"/>
            <a:t> </a:t>
          </a:r>
          <a:r>
            <a:rPr lang="en-US" dirty="0" err="1"/>
            <a:t>komponen</a:t>
          </a:r>
          <a:r>
            <a:rPr lang="en-US" dirty="0"/>
            <a:t> </a:t>
          </a:r>
          <a:r>
            <a:rPr lang="en-US" dirty="0" err="1"/>
            <a:t>dalam</a:t>
          </a:r>
          <a:r>
            <a:rPr lang="en-US" dirty="0"/>
            <a:t> </a:t>
          </a:r>
          <a:r>
            <a:rPr lang="en-US" dirty="0" err="1"/>
            <a:t>enjin</a:t>
          </a:r>
          <a:r>
            <a:rPr lang="en-US" dirty="0"/>
            <a:t> jet.</a:t>
          </a:r>
        </a:p>
      </dgm:t>
    </dgm:pt>
    <dgm:pt modelId="{6645F2D8-1CAE-4C41-9001-8B3E445F6E00}" type="parTrans" cxnId="{6EDEF486-96BD-49E8-BFF7-A036D8B5B3E4}">
      <dgm:prSet/>
      <dgm:spPr/>
      <dgm:t>
        <a:bodyPr/>
        <a:lstStyle/>
        <a:p>
          <a:endParaRPr lang="en-US"/>
        </a:p>
      </dgm:t>
    </dgm:pt>
    <dgm:pt modelId="{448B61C5-E664-471D-8E04-558D1192AE7D}" type="sibTrans" cxnId="{6EDEF486-96BD-49E8-BFF7-A036D8B5B3E4}">
      <dgm:prSet/>
      <dgm:spPr/>
      <dgm:t>
        <a:bodyPr/>
        <a:lstStyle/>
        <a:p>
          <a:endParaRPr lang="en-US"/>
        </a:p>
      </dgm:t>
    </dgm:pt>
    <dgm:pt modelId="{0708A1D4-D1A0-454A-AC82-2C01DA3B5269}">
      <dgm:prSet phldrT="[Text]"/>
      <dgm:spPr/>
      <dgm:t>
        <a:bodyPr/>
        <a:lstStyle/>
        <a:p>
          <a:r>
            <a:rPr lang="en-US" dirty="0" err="1"/>
            <a:t>Inovasi</a:t>
          </a:r>
          <a:r>
            <a:rPr lang="en-US" dirty="0"/>
            <a:t> </a:t>
          </a:r>
          <a:r>
            <a:rPr lang="en-US" dirty="0" err="1"/>
            <a:t>Pemasaran</a:t>
          </a:r>
          <a:endParaRPr lang="en-US" dirty="0"/>
        </a:p>
      </dgm:t>
    </dgm:pt>
    <dgm:pt modelId="{A4370A3A-63D1-41AD-BC94-A768BE9B4D03}" type="parTrans" cxnId="{F44CC8FF-C4E2-4BCF-8EF5-6131326325B5}">
      <dgm:prSet/>
      <dgm:spPr/>
      <dgm:t>
        <a:bodyPr/>
        <a:lstStyle/>
        <a:p>
          <a:endParaRPr lang="en-US"/>
        </a:p>
      </dgm:t>
    </dgm:pt>
    <dgm:pt modelId="{A46B7456-1DA6-4BFE-B159-AD72ABF71EB1}" type="sibTrans" cxnId="{F44CC8FF-C4E2-4BCF-8EF5-6131326325B5}">
      <dgm:prSet/>
      <dgm:spPr/>
      <dgm:t>
        <a:bodyPr/>
        <a:lstStyle/>
        <a:p>
          <a:endParaRPr lang="en-US"/>
        </a:p>
      </dgm:t>
    </dgm:pt>
    <dgm:pt modelId="{A79FD99B-D3FD-4993-BBA4-CDD66E67F548}">
      <dgm:prSet phldrT="[Text]"/>
      <dgm:spPr/>
      <dgm:t>
        <a:bodyPr/>
        <a:lstStyle/>
        <a:p>
          <a:r>
            <a:rPr lang="en-US" dirty="0" err="1"/>
            <a:t>Pelaksanaan</a:t>
          </a:r>
          <a:r>
            <a:rPr lang="en-US" dirty="0"/>
            <a:t> </a:t>
          </a:r>
          <a:r>
            <a:rPr lang="en-US" dirty="0" err="1"/>
            <a:t>kaedah</a:t>
          </a:r>
          <a:r>
            <a:rPr lang="en-US" dirty="0"/>
            <a:t> </a:t>
          </a:r>
          <a:r>
            <a:rPr lang="en-US" dirty="0" err="1"/>
            <a:t>baru</a:t>
          </a:r>
          <a:r>
            <a:rPr lang="en-US" dirty="0"/>
            <a:t> </a:t>
          </a:r>
          <a:r>
            <a:rPr lang="en-US" dirty="0" err="1"/>
            <a:t>dalam</a:t>
          </a:r>
          <a:r>
            <a:rPr lang="en-US" dirty="0"/>
            <a:t> </a:t>
          </a:r>
          <a:r>
            <a:rPr lang="en-US" dirty="0" err="1"/>
            <a:t>pemasaran</a:t>
          </a:r>
          <a:r>
            <a:rPr lang="en-US" dirty="0"/>
            <a:t> yang </a:t>
          </a:r>
          <a:r>
            <a:rPr lang="en-US" dirty="0" err="1"/>
            <a:t>menghasilkan</a:t>
          </a:r>
          <a:r>
            <a:rPr lang="en-US" dirty="0"/>
            <a:t> </a:t>
          </a:r>
          <a:r>
            <a:rPr lang="en-US" dirty="0" err="1"/>
            <a:t>perubahan</a:t>
          </a:r>
          <a:r>
            <a:rPr lang="en-US" dirty="0"/>
            <a:t> yang </a:t>
          </a:r>
          <a:r>
            <a:rPr lang="en-US" dirty="0" err="1"/>
            <a:t>bermakna</a:t>
          </a:r>
          <a:r>
            <a:rPr lang="en-US" dirty="0"/>
            <a:t> </a:t>
          </a:r>
          <a:r>
            <a:rPr lang="en-US" dirty="0" err="1"/>
            <a:t>dalam</a:t>
          </a:r>
          <a:r>
            <a:rPr lang="en-US" dirty="0"/>
            <a:t> </a:t>
          </a:r>
          <a:r>
            <a:rPr lang="en-US" dirty="0" err="1"/>
            <a:t>rekabentuk</a:t>
          </a:r>
          <a:r>
            <a:rPr lang="en-US" dirty="0"/>
            <a:t> </a:t>
          </a:r>
          <a:r>
            <a:rPr lang="en-US" dirty="0" err="1"/>
            <a:t>produk</a:t>
          </a:r>
          <a:r>
            <a:rPr lang="en-US" dirty="0"/>
            <a:t>, </a:t>
          </a:r>
          <a:r>
            <a:rPr lang="en-US" dirty="0" err="1"/>
            <a:t>pembungkusan</a:t>
          </a:r>
          <a:r>
            <a:rPr lang="en-US" dirty="0"/>
            <a:t>, </a:t>
          </a:r>
          <a:r>
            <a:rPr lang="en-US" dirty="0" err="1"/>
            <a:t>penempatan</a:t>
          </a:r>
          <a:r>
            <a:rPr lang="en-US" dirty="0"/>
            <a:t> </a:t>
          </a:r>
          <a:r>
            <a:rPr lang="en-US" dirty="0" err="1"/>
            <a:t>produk</a:t>
          </a:r>
          <a:r>
            <a:rPr lang="en-US" dirty="0"/>
            <a:t>, </a:t>
          </a:r>
          <a:r>
            <a:rPr lang="en-US" dirty="0" err="1"/>
            <a:t>promosi</a:t>
          </a:r>
          <a:r>
            <a:rPr lang="en-US" dirty="0"/>
            <a:t> </a:t>
          </a:r>
          <a:r>
            <a:rPr lang="en-US" dirty="0" err="1"/>
            <a:t>produk</a:t>
          </a:r>
          <a:r>
            <a:rPr lang="en-US" dirty="0"/>
            <a:t> </a:t>
          </a:r>
          <a:r>
            <a:rPr lang="en-US" dirty="0" err="1"/>
            <a:t>atau</a:t>
          </a:r>
          <a:r>
            <a:rPr lang="en-US" dirty="0"/>
            <a:t> </a:t>
          </a:r>
          <a:r>
            <a:rPr lang="en-US" dirty="0" err="1"/>
            <a:t>harga</a:t>
          </a:r>
          <a:r>
            <a:rPr lang="en-US" dirty="0"/>
            <a:t>. </a:t>
          </a:r>
          <a:r>
            <a:rPr lang="en-US" dirty="0" err="1"/>
            <a:t>Ini</a:t>
          </a:r>
          <a:r>
            <a:rPr lang="en-US" dirty="0"/>
            <a:t> </a:t>
          </a:r>
          <a:r>
            <a:rPr lang="en-US" dirty="0" err="1"/>
            <a:t>bermaksud</a:t>
          </a:r>
          <a:r>
            <a:rPr lang="en-US" dirty="0"/>
            <a:t> </a:t>
          </a:r>
          <a:r>
            <a:rPr lang="en-US" dirty="0" err="1"/>
            <a:t>untuk</a:t>
          </a:r>
          <a:r>
            <a:rPr lang="en-US" dirty="0"/>
            <a:t> </a:t>
          </a:r>
          <a:r>
            <a:rPr lang="en-US" dirty="0" err="1"/>
            <a:t>memenuhi</a:t>
          </a:r>
          <a:r>
            <a:rPr lang="en-US" dirty="0"/>
            <a:t> </a:t>
          </a:r>
          <a:r>
            <a:rPr lang="en-US" dirty="0" err="1"/>
            <a:t>keperluan</a:t>
          </a:r>
          <a:r>
            <a:rPr lang="en-US" dirty="0"/>
            <a:t> </a:t>
          </a:r>
          <a:r>
            <a:rPr lang="en-US" dirty="0" err="1"/>
            <a:t>pengguna</a:t>
          </a:r>
          <a:r>
            <a:rPr lang="en-US" dirty="0"/>
            <a:t>, </a:t>
          </a:r>
          <a:r>
            <a:rPr lang="en-US" dirty="0" err="1"/>
            <a:t>membangunkan</a:t>
          </a:r>
          <a:r>
            <a:rPr lang="en-US" dirty="0"/>
            <a:t> </a:t>
          </a:r>
          <a:r>
            <a:rPr lang="en-US" dirty="0" err="1"/>
            <a:t>pasaran</a:t>
          </a:r>
          <a:r>
            <a:rPr lang="en-US" dirty="0"/>
            <a:t> </a:t>
          </a:r>
          <a:r>
            <a:rPr lang="en-US" dirty="0" err="1"/>
            <a:t>baru</a:t>
          </a:r>
          <a:r>
            <a:rPr lang="en-US" dirty="0"/>
            <a:t>, </a:t>
          </a:r>
          <a:r>
            <a:rPr lang="en-US" dirty="0" err="1"/>
            <a:t>atau</a:t>
          </a:r>
          <a:r>
            <a:rPr lang="en-US" dirty="0"/>
            <a:t> </a:t>
          </a:r>
          <a:r>
            <a:rPr lang="en-US" dirty="0" err="1"/>
            <a:t>kedudukan</a:t>
          </a:r>
          <a:r>
            <a:rPr lang="en-US" dirty="0"/>
            <a:t> </a:t>
          </a:r>
          <a:r>
            <a:rPr lang="en-US" dirty="0" err="1"/>
            <a:t>dalam</a:t>
          </a:r>
          <a:r>
            <a:rPr lang="en-US" dirty="0"/>
            <a:t> </a:t>
          </a:r>
          <a:r>
            <a:rPr lang="en-US" dirty="0" err="1"/>
            <a:t>pasaran</a:t>
          </a:r>
          <a:r>
            <a:rPr lang="en-US" dirty="0"/>
            <a:t>.</a:t>
          </a:r>
        </a:p>
      </dgm:t>
    </dgm:pt>
    <dgm:pt modelId="{57D864D9-0658-4E5D-AEB2-0EEDCB5B9AE3}" type="parTrans" cxnId="{B401E936-B3E5-4819-9A8B-8D238C52F6CA}">
      <dgm:prSet/>
      <dgm:spPr/>
      <dgm:t>
        <a:bodyPr/>
        <a:lstStyle/>
        <a:p>
          <a:endParaRPr lang="en-US"/>
        </a:p>
      </dgm:t>
    </dgm:pt>
    <dgm:pt modelId="{34771037-8EF4-4B11-8123-9CC1FF13722A}" type="sibTrans" cxnId="{B401E936-B3E5-4819-9A8B-8D238C52F6CA}">
      <dgm:prSet/>
      <dgm:spPr/>
      <dgm:t>
        <a:bodyPr/>
        <a:lstStyle/>
        <a:p>
          <a:endParaRPr lang="en-US"/>
        </a:p>
      </dgm:t>
    </dgm:pt>
    <dgm:pt modelId="{9C271217-1549-4B78-A683-53D7272D35DC}">
      <dgm:prSet phldrT="[Text]"/>
      <dgm:spPr/>
      <dgm:t>
        <a:bodyPr/>
        <a:lstStyle/>
        <a:p>
          <a:r>
            <a:rPr lang="en-US" dirty="0" err="1"/>
            <a:t>Contoh</a:t>
          </a:r>
          <a:r>
            <a:rPr lang="en-US" dirty="0"/>
            <a:t>: media </a:t>
          </a:r>
          <a:r>
            <a:rPr lang="en-US" dirty="0" err="1"/>
            <a:t>sosial</a:t>
          </a:r>
          <a:r>
            <a:rPr lang="en-US" dirty="0"/>
            <a:t> </a:t>
          </a:r>
          <a:r>
            <a:rPr lang="en-US" dirty="0" err="1"/>
            <a:t>untuk</a:t>
          </a:r>
          <a:r>
            <a:rPr lang="en-US" dirty="0"/>
            <a:t> </a:t>
          </a:r>
          <a:r>
            <a:rPr lang="en-US" dirty="0" err="1"/>
            <a:t>tujuan</a:t>
          </a:r>
          <a:r>
            <a:rPr lang="en-US" dirty="0"/>
            <a:t> </a:t>
          </a:r>
          <a:r>
            <a:rPr lang="en-US" dirty="0" err="1"/>
            <a:t>pemasaran</a:t>
          </a:r>
          <a:r>
            <a:rPr lang="en-US" dirty="0"/>
            <a:t> </a:t>
          </a:r>
          <a:r>
            <a:rPr lang="en-US" dirty="0" err="1"/>
            <a:t>seperti</a:t>
          </a:r>
          <a:r>
            <a:rPr lang="en-US" dirty="0"/>
            <a:t> Facebook, YouTube, Instagram, </a:t>
          </a:r>
          <a:r>
            <a:rPr lang="en-US" dirty="0" err="1"/>
            <a:t>FourSquare</a:t>
          </a:r>
          <a:r>
            <a:rPr lang="en-US" dirty="0"/>
            <a:t> </a:t>
          </a:r>
          <a:r>
            <a:rPr lang="en-US" dirty="0" err="1"/>
            <a:t>atau</a:t>
          </a:r>
          <a:r>
            <a:rPr lang="en-US" dirty="0"/>
            <a:t> </a:t>
          </a:r>
          <a:r>
            <a:rPr lang="en-US" dirty="0" err="1"/>
            <a:t>Linkedln</a:t>
          </a:r>
          <a:endParaRPr lang="en-US" dirty="0"/>
        </a:p>
      </dgm:t>
    </dgm:pt>
    <dgm:pt modelId="{0063F05A-1562-4446-8553-291FB1AEB584}" type="parTrans" cxnId="{5B2DBF42-A1FA-4C31-83D4-0BAD7D3C2DDE}">
      <dgm:prSet/>
      <dgm:spPr/>
      <dgm:t>
        <a:bodyPr/>
        <a:lstStyle/>
        <a:p>
          <a:endParaRPr lang="en-US"/>
        </a:p>
      </dgm:t>
    </dgm:pt>
    <dgm:pt modelId="{66ABF4DA-0FD4-44C8-B0E4-E5B853743736}" type="sibTrans" cxnId="{5B2DBF42-A1FA-4C31-83D4-0BAD7D3C2DDE}">
      <dgm:prSet/>
      <dgm:spPr/>
      <dgm:t>
        <a:bodyPr/>
        <a:lstStyle/>
        <a:p>
          <a:endParaRPr lang="en-US"/>
        </a:p>
      </dgm:t>
    </dgm:pt>
    <dgm:pt modelId="{CD7B6EDB-0742-400B-9AF1-845FB2E97441}">
      <dgm:prSet phldrT="[Text]"/>
      <dgm:spPr/>
      <dgm:t>
        <a:bodyPr/>
        <a:lstStyle/>
        <a:p>
          <a:r>
            <a:rPr lang="en-US" dirty="0" err="1"/>
            <a:t>Inovasi</a:t>
          </a:r>
          <a:r>
            <a:rPr lang="en-US" dirty="0"/>
            <a:t> </a:t>
          </a:r>
          <a:r>
            <a:rPr lang="en-US" dirty="0" err="1"/>
            <a:t>Sosial</a:t>
          </a:r>
          <a:endParaRPr lang="en-US" dirty="0"/>
        </a:p>
      </dgm:t>
    </dgm:pt>
    <dgm:pt modelId="{D26FB27D-1619-4B98-A972-1ABA261FA049}" type="parTrans" cxnId="{7D8897C4-E6DF-47DE-A0B0-578B51AF9CB8}">
      <dgm:prSet/>
      <dgm:spPr/>
      <dgm:t>
        <a:bodyPr/>
        <a:lstStyle/>
        <a:p>
          <a:endParaRPr lang="en-US"/>
        </a:p>
      </dgm:t>
    </dgm:pt>
    <dgm:pt modelId="{E2D75DEA-9762-4AEC-BA4A-D7A96A78E071}" type="sibTrans" cxnId="{7D8897C4-E6DF-47DE-A0B0-578B51AF9CB8}">
      <dgm:prSet/>
      <dgm:spPr/>
      <dgm:t>
        <a:bodyPr/>
        <a:lstStyle/>
        <a:p>
          <a:endParaRPr lang="en-US"/>
        </a:p>
      </dgm:t>
    </dgm:pt>
    <dgm:pt modelId="{719508C4-5433-436F-9AD0-797F54F37461}">
      <dgm:prSet phldrT="[Text]"/>
      <dgm:spPr/>
      <dgm:t>
        <a:bodyPr/>
        <a:lstStyle/>
        <a:p>
          <a:r>
            <a:rPr lang="en-US" dirty="0"/>
            <a:t>Strategi </a:t>
          </a:r>
          <a:r>
            <a:rPr lang="en-US" dirty="0" err="1"/>
            <a:t>baru</a:t>
          </a:r>
          <a:r>
            <a:rPr lang="en-US" dirty="0"/>
            <a:t>, </a:t>
          </a:r>
          <a:r>
            <a:rPr lang="en-US" dirty="0" err="1"/>
            <a:t>konsep</a:t>
          </a:r>
          <a:r>
            <a:rPr lang="en-US" dirty="0"/>
            <a:t> </a:t>
          </a:r>
          <a:r>
            <a:rPr lang="en-US" dirty="0" err="1"/>
            <a:t>baru</a:t>
          </a:r>
          <a:r>
            <a:rPr lang="en-US" dirty="0"/>
            <a:t>, idea dan </a:t>
          </a:r>
          <a:r>
            <a:rPr lang="en-US" dirty="0" err="1"/>
            <a:t>organisasi</a:t>
          </a:r>
          <a:r>
            <a:rPr lang="en-US" dirty="0"/>
            <a:t> yang </a:t>
          </a:r>
          <a:r>
            <a:rPr lang="en-US" dirty="0" err="1"/>
            <a:t>memenuhi</a:t>
          </a:r>
          <a:r>
            <a:rPr lang="en-US" dirty="0"/>
            <a:t> </a:t>
          </a:r>
          <a:r>
            <a:rPr lang="en-US" dirty="0" err="1"/>
            <a:t>keperluan</a:t>
          </a:r>
          <a:r>
            <a:rPr lang="en-US" dirty="0"/>
            <a:t> </a:t>
          </a:r>
          <a:r>
            <a:rPr lang="en-US" dirty="0" err="1"/>
            <a:t>sosial</a:t>
          </a:r>
          <a:r>
            <a:rPr lang="en-US" dirty="0"/>
            <a:t> dan </a:t>
          </a:r>
          <a:r>
            <a:rPr lang="en-US" dirty="0" err="1"/>
            <a:t>mencipta</a:t>
          </a:r>
          <a:r>
            <a:rPr lang="en-US" dirty="0"/>
            <a:t> </a:t>
          </a:r>
          <a:r>
            <a:rPr lang="en-US" dirty="0" err="1"/>
            <a:t>hubungan</a:t>
          </a:r>
          <a:r>
            <a:rPr lang="en-US" dirty="0"/>
            <a:t> </a:t>
          </a:r>
          <a:r>
            <a:rPr lang="en-US" dirty="0" err="1"/>
            <a:t>sosial</a:t>
          </a:r>
          <a:r>
            <a:rPr lang="en-US" dirty="0"/>
            <a:t> yang </a:t>
          </a:r>
          <a:r>
            <a:rPr lang="en-US" dirty="0" err="1"/>
            <a:t>baru</a:t>
          </a:r>
          <a:r>
            <a:rPr lang="en-US" dirty="0"/>
            <a:t>.</a:t>
          </a:r>
        </a:p>
      </dgm:t>
    </dgm:pt>
    <dgm:pt modelId="{8D81F3A9-1D67-4125-85FB-7B7CADAB2AEA}" type="parTrans" cxnId="{140353D4-C516-4763-BFA4-9E72640A4EB9}">
      <dgm:prSet/>
      <dgm:spPr/>
      <dgm:t>
        <a:bodyPr/>
        <a:lstStyle/>
        <a:p>
          <a:endParaRPr lang="en-US"/>
        </a:p>
      </dgm:t>
    </dgm:pt>
    <dgm:pt modelId="{102432CF-DF1E-4F2D-8745-3AA674BCA025}" type="sibTrans" cxnId="{140353D4-C516-4763-BFA4-9E72640A4EB9}">
      <dgm:prSet/>
      <dgm:spPr/>
      <dgm:t>
        <a:bodyPr/>
        <a:lstStyle/>
        <a:p>
          <a:endParaRPr lang="en-US"/>
        </a:p>
      </dgm:t>
    </dgm:pt>
    <dgm:pt modelId="{3CFC3048-1749-4F8F-A667-08025B07031B}">
      <dgm:prSet phldrT="[Text]"/>
      <dgm:spPr/>
      <dgm:t>
        <a:bodyPr/>
        <a:lstStyle/>
        <a:p>
          <a:r>
            <a:rPr lang="en-US" dirty="0" err="1"/>
            <a:t>Contoh</a:t>
          </a:r>
          <a:r>
            <a:rPr lang="en-US" dirty="0"/>
            <a:t>: </a:t>
          </a:r>
          <a:r>
            <a:rPr lang="en-US" dirty="0" err="1"/>
            <a:t>persekitaran</a:t>
          </a:r>
          <a:r>
            <a:rPr lang="en-US" dirty="0"/>
            <a:t> </a:t>
          </a:r>
          <a:r>
            <a:rPr lang="en-US" dirty="0" err="1"/>
            <a:t>kerja</a:t>
          </a:r>
          <a:r>
            <a:rPr lang="en-US" dirty="0"/>
            <a:t>, </a:t>
          </a:r>
          <a:r>
            <a:rPr lang="en-US" dirty="0" err="1"/>
            <a:t>pendidikan</a:t>
          </a:r>
          <a:r>
            <a:rPr lang="en-US" dirty="0"/>
            <a:t>, </a:t>
          </a:r>
          <a:r>
            <a:rPr lang="en-US" dirty="0" err="1"/>
            <a:t>pembangunan</a:t>
          </a:r>
          <a:r>
            <a:rPr lang="en-US" dirty="0"/>
            <a:t> </a:t>
          </a:r>
          <a:r>
            <a:rPr lang="en-US" dirty="0" err="1"/>
            <a:t>komuniti</a:t>
          </a:r>
          <a:r>
            <a:rPr lang="en-US" dirty="0"/>
            <a:t> dan lain-lain.</a:t>
          </a:r>
        </a:p>
      </dgm:t>
    </dgm:pt>
    <dgm:pt modelId="{4E62B9C1-B1B6-4177-925A-23011BD50AB0}" type="parTrans" cxnId="{465D33AF-77DC-41B9-BEF2-4C77C0DCDEC6}">
      <dgm:prSet/>
      <dgm:spPr/>
      <dgm:t>
        <a:bodyPr/>
        <a:lstStyle/>
        <a:p>
          <a:endParaRPr lang="en-US"/>
        </a:p>
      </dgm:t>
    </dgm:pt>
    <dgm:pt modelId="{2676628B-AE87-4B27-8D62-72DE8B79FA40}" type="sibTrans" cxnId="{465D33AF-77DC-41B9-BEF2-4C77C0DCDEC6}">
      <dgm:prSet/>
      <dgm:spPr/>
      <dgm:t>
        <a:bodyPr/>
        <a:lstStyle/>
        <a:p>
          <a:endParaRPr lang="en-US"/>
        </a:p>
      </dgm:t>
    </dgm:pt>
    <dgm:pt modelId="{52A19540-070A-4CED-BB0E-C10A659DCCC9}" type="pres">
      <dgm:prSet presAssocID="{2A555DF8-6E2C-4066-82A4-61A2C6204FD1}" presName="Name0" presStyleCnt="0">
        <dgm:presLayoutVars>
          <dgm:dir/>
          <dgm:animLvl val="lvl"/>
          <dgm:resizeHandles val="exact"/>
        </dgm:presLayoutVars>
      </dgm:prSet>
      <dgm:spPr/>
    </dgm:pt>
    <dgm:pt modelId="{3CE4D28C-3728-4D9D-9B20-3ED379C6B37B}" type="pres">
      <dgm:prSet presAssocID="{6A7B6430-2A8C-4453-9D0A-E7290C6B7AC3}" presName="linNode" presStyleCnt="0"/>
      <dgm:spPr/>
    </dgm:pt>
    <dgm:pt modelId="{277A5D7C-02A0-4D0E-9631-00A5ABDB3AB7}" type="pres">
      <dgm:prSet presAssocID="{6A7B6430-2A8C-4453-9D0A-E7290C6B7AC3}" presName="parentText" presStyleLbl="node1" presStyleIdx="0" presStyleCnt="3" custScaleX="66575" custLinFactNeighborX="0" custLinFactNeighborY="-152">
        <dgm:presLayoutVars>
          <dgm:chMax val="1"/>
          <dgm:bulletEnabled val="1"/>
        </dgm:presLayoutVars>
      </dgm:prSet>
      <dgm:spPr/>
    </dgm:pt>
    <dgm:pt modelId="{74D35FE8-5D1C-4AB6-8895-45354545E03D}" type="pres">
      <dgm:prSet presAssocID="{6A7B6430-2A8C-4453-9D0A-E7290C6B7AC3}" presName="descendantText" presStyleLbl="alignAccFollowNode1" presStyleIdx="0" presStyleCnt="3">
        <dgm:presLayoutVars>
          <dgm:bulletEnabled val="1"/>
        </dgm:presLayoutVars>
      </dgm:prSet>
      <dgm:spPr/>
    </dgm:pt>
    <dgm:pt modelId="{652ED98A-AC62-48E9-B6D4-9300C904E13D}" type="pres">
      <dgm:prSet presAssocID="{416A633E-1D75-4AEB-B43A-D6449BA7DCF6}" presName="sp" presStyleCnt="0"/>
      <dgm:spPr/>
    </dgm:pt>
    <dgm:pt modelId="{020EE182-F16E-4D32-B2B6-E3897ABA65B9}" type="pres">
      <dgm:prSet presAssocID="{0708A1D4-D1A0-454A-AC82-2C01DA3B5269}" presName="linNode" presStyleCnt="0"/>
      <dgm:spPr/>
    </dgm:pt>
    <dgm:pt modelId="{4B36155F-57A4-471B-BA34-46242C870694}" type="pres">
      <dgm:prSet presAssocID="{0708A1D4-D1A0-454A-AC82-2C01DA3B5269}" presName="parentText" presStyleLbl="node1" presStyleIdx="1" presStyleCnt="3" custScaleX="67806">
        <dgm:presLayoutVars>
          <dgm:chMax val="1"/>
          <dgm:bulletEnabled val="1"/>
        </dgm:presLayoutVars>
      </dgm:prSet>
      <dgm:spPr/>
    </dgm:pt>
    <dgm:pt modelId="{2D3037C1-7519-4B5C-955A-DCF9344C23DE}" type="pres">
      <dgm:prSet presAssocID="{0708A1D4-D1A0-454A-AC82-2C01DA3B5269}" presName="descendantText" presStyleLbl="alignAccFollowNode1" presStyleIdx="1" presStyleCnt="3">
        <dgm:presLayoutVars>
          <dgm:bulletEnabled val="1"/>
        </dgm:presLayoutVars>
      </dgm:prSet>
      <dgm:spPr/>
    </dgm:pt>
    <dgm:pt modelId="{45E96F92-7DFF-414D-8BA9-5CC9D724A2FA}" type="pres">
      <dgm:prSet presAssocID="{A46B7456-1DA6-4BFE-B159-AD72ABF71EB1}" presName="sp" presStyleCnt="0"/>
      <dgm:spPr/>
    </dgm:pt>
    <dgm:pt modelId="{8066CE6E-9088-4497-8C1F-CF64640DB4FF}" type="pres">
      <dgm:prSet presAssocID="{CD7B6EDB-0742-400B-9AF1-845FB2E97441}" presName="linNode" presStyleCnt="0"/>
      <dgm:spPr/>
    </dgm:pt>
    <dgm:pt modelId="{F378917F-1CF7-49C3-97D6-3F13DB095837}" type="pres">
      <dgm:prSet presAssocID="{CD7B6EDB-0742-400B-9AF1-845FB2E97441}" presName="parentText" presStyleLbl="node1" presStyleIdx="2" presStyleCnt="3" custScaleX="67450">
        <dgm:presLayoutVars>
          <dgm:chMax val="1"/>
          <dgm:bulletEnabled val="1"/>
        </dgm:presLayoutVars>
      </dgm:prSet>
      <dgm:spPr/>
    </dgm:pt>
    <dgm:pt modelId="{883EE8AF-EB10-41F0-8BE9-E1B5AA35A8EE}" type="pres">
      <dgm:prSet presAssocID="{CD7B6EDB-0742-400B-9AF1-845FB2E97441}" presName="descendantText" presStyleLbl="alignAccFollowNode1" presStyleIdx="2" presStyleCnt="3">
        <dgm:presLayoutVars>
          <dgm:bulletEnabled val="1"/>
        </dgm:presLayoutVars>
      </dgm:prSet>
      <dgm:spPr/>
    </dgm:pt>
  </dgm:ptLst>
  <dgm:cxnLst>
    <dgm:cxn modelId="{929C4110-0606-4C76-8C84-A152DB596AB5}" type="presOf" srcId="{6A7B6430-2A8C-4453-9D0A-E7290C6B7AC3}" destId="{277A5D7C-02A0-4D0E-9631-00A5ABDB3AB7}" srcOrd="0" destOrd="0" presId="urn:microsoft.com/office/officeart/2005/8/layout/vList5"/>
    <dgm:cxn modelId="{9869122E-C6B0-4C30-A1C5-41812F0C17C2}" type="presOf" srcId="{3CFC3048-1749-4F8F-A667-08025B07031B}" destId="{883EE8AF-EB10-41F0-8BE9-E1B5AA35A8EE}" srcOrd="0" destOrd="1" presId="urn:microsoft.com/office/officeart/2005/8/layout/vList5"/>
    <dgm:cxn modelId="{BB0C6431-2D93-4566-ABD1-662AF809A630}" type="presOf" srcId="{2A555DF8-6E2C-4066-82A4-61A2C6204FD1}" destId="{52A19540-070A-4CED-BB0E-C10A659DCCC9}" srcOrd="0" destOrd="0" presId="urn:microsoft.com/office/officeart/2005/8/layout/vList5"/>
    <dgm:cxn modelId="{B401E936-B3E5-4819-9A8B-8D238C52F6CA}" srcId="{0708A1D4-D1A0-454A-AC82-2C01DA3B5269}" destId="{A79FD99B-D3FD-4993-BBA4-CDD66E67F548}" srcOrd="0" destOrd="0" parTransId="{57D864D9-0658-4E5D-AEB2-0EEDCB5B9AE3}" sibTransId="{34771037-8EF4-4B11-8123-9CC1FF13722A}"/>
    <dgm:cxn modelId="{E33EC85F-BAF6-4C4F-B1F9-FF8D27D05B2F}" type="presOf" srcId="{9C271217-1549-4B78-A683-53D7272D35DC}" destId="{2D3037C1-7519-4B5C-955A-DCF9344C23DE}" srcOrd="0" destOrd="1" presId="urn:microsoft.com/office/officeart/2005/8/layout/vList5"/>
    <dgm:cxn modelId="{5B2DBF42-A1FA-4C31-83D4-0BAD7D3C2DDE}" srcId="{0708A1D4-D1A0-454A-AC82-2C01DA3B5269}" destId="{9C271217-1549-4B78-A683-53D7272D35DC}" srcOrd="1" destOrd="0" parTransId="{0063F05A-1562-4446-8553-291FB1AEB584}" sibTransId="{66ABF4DA-0FD4-44C8-B0E4-E5B853743736}"/>
    <dgm:cxn modelId="{EDD0227C-A36A-4EBF-89AB-D434B91AE990}" type="presOf" srcId="{719508C4-5433-436F-9AD0-797F54F37461}" destId="{883EE8AF-EB10-41F0-8BE9-E1B5AA35A8EE}" srcOrd="0" destOrd="0" presId="urn:microsoft.com/office/officeart/2005/8/layout/vList5"/>
    <dgm:cxn modelId="{6EDEF486-96BD-49E8-BFF7-A036D8B5B3E4}" srcId="{6A7B6430-2A8C-4453-9D0A-E7290C6B7AC3}" destId="{AE58F245-D195-4D0A-8936-9AC2FACDB82F}" srcOrd="0" destOrd="0" parTransId="{6645F2D8-1CAE-4C41-9001-8B3E445F6E00}" sibTransId="{448B61C5-E664-471D-8E04-558D1192AE7D}"/>
    <dgm:cxn modelId="{F0328494-CE38-42DD-8C6C-A1991CD85EC1}" type="presOf" srcId="{0708A1D4-D1A0-454A-AC82-2C01DA3B5269}" destId="{4B36155F-57A4-471B-BA34-46242C870694}" srcOrd="0" destOrd="0" presId="urn:microsoft.com/office/officeart/2005/8/layout/vList5"/>
    <dgm:cxn modelId="{F9ADD195-087F-47AD-8AAE-574E62A18539}" type="presOf" srcId="{A79FD99B-D3FD-4993-BBA4-CDD66E67F548}" destId="{2D3037C1-7519-4B5C-955A-DCF9344C23DE}" srcOrd="0" destOrd="0" presId="urn:microsoft.com/office/officeart/2005/8/layout/vList5"/>
    <dgm:cxn modelId="{7F8DF69C-B987-4424-8D3A-41B1C6BEA1DF}" type="presOf" srcId="{AE58F245-D195-4D0A-8936-9AC2FACDB82F}" destId="{74D35FE8-5D1C-4AB6-8895-45354545E03D}" srcOrd="0" destOrd="0" presId="urn:microsoft.com/office/officeart/2005/8/layout/vList5"/>
    <dgm:cxn modelId="{A395B0AC-54EB-49B3-A21B-243204D01274}" type="presOf" srcId="{CD7B6EDB-0742-400B-9AF1-845FB2E97441}" destId="{F378917F-1CF7-49C3-97D6-3F13DB095837}" srcOrd="0" destOrd="0" presId="urn:microsoft.com/office/officeart/2005/8/layout/vList5"/>
    <dgm:cxn modelId="{465D33AF-77DC-41B9-BEF2-4C77C0DCDEC6}" srcId="{CD7B6EDB-0742-400B-9AF1-845FB2E97441}" destId="{3CFC3048-1749-4F8F-A667-08025B07031B}" srcOrd="1" destOrd="0" parTransId="{4E62B9C1-B1B6-4177-925A-23011BD50AB0}" sibTransId="{2676628B-AE87-4B27-8D62-72DE8B79FA40}"/>
    <dgm:cxn modelId="{7D8897C4-E6DF-47DE-A0B0-578B51AF9CB8}" srcId="{2A555DF8-6E2C-4066-82A4-61A2C6204FD1}" destId="{CD7B6EDB-0742-400B-9AF1-845FB2E97441}" srcOrd="2" destOrd="0" parTransId="{D26FB27D-1619-4B98-A972-1ABA261FA049}" sibTransId="{E2D75DEA-9762-4AEC-BA4A-D7A96A78E071}"/>
    <dgm:cxn modelId="{140353D4-C516-4763-BFA4-9E72640A4EB9}" srcId="{CD7B6EDB-0742-400B-9AF1-845FB2E97441}" destId="{719508C4-5433-436F-9AD0-797F54F37461}" srcOrd="0" destOrd="0" parTransId="{8D81F3A9-1D67-4125-85FB-7B7CADAB2AEA}" sibTransId="{102432CF-DF1E-4F2D-8745-3AA674BCA025}"/>
    <dgm:cxn modelId="{029481DE-73FA-46A3-9D66-41F15CFA5EF7}" srcId="{2A555DF8-6E2C-4066-82A4-61A2C6204FD1}" destId="{6A7B6430-2A8C-4453-9D0A-E7290C6B7AC3}" srcOrd="0" destOrd="0" parTransId="{3C785528-8C09-4761-B474-8388507AE25E}" sibTransId="{416A633E-1D75-4AEB-B43A-D6449BA7DCF6}"/>
    <dgm:cxn modelId="{F44CC8FF-C4E2-4BCF-8EF5-6131326325B5}" srcId="{2A555DF8-6E2C-4066-82A4-61A2C6204FD1}" destId="{0708A1D4-D1A0-454A-AC82-2C01DA3B5269}" srcOrd="1" destOrd="0" parTransId="{A4370A3A-63D1-41AD-BC94-A768BE9B4D03}" sibTransId="{A46B7456-1DA6-4BFE-B159-AD72ABF71EB1}"/>
    <dgm:cxn modelId="{FCCAFD41-4861-42C6-944C-9EBC32B98933}" type="presParOf" srcId="{52A19540-070A-4CED-BB0E-C10A659DCCC9}" destId="{3CE4D28C-3728-4D9D-9B20-3ED379C6B37B}" srcOrd="0" destOrd="0" presId="urn:microsoft.com/office/officeart/2005/8/layout/vList5"/>
    <dgm:cxn modelId="{71354F4C-EA1D-4F83-A0EE-43270C872FA2}" type="presParOf" srcId="{3CE4D28C-3728-4D9D-9B20-3ED379C6B37B}" destId="{277A5D7C-02A0-4D0E-9631-00A5ABDB3AB7}" srcOrd="0" destOrd="0" presId="urn:microsoft.com/office/officeart/2005/8/layout/vList5"/>
    <dgm:cxn modelId="{C7C3CFDC-42BB-4B26-8E24-697CE1A0941B}" type="presParOf" srcId="{3CE4D28C-3728-4D9D-9B20-3ED379C6B37B}" destId="{74D35FE8-5D1C-4AB6-8895-45354545E03D}" srcOrd="1" destOrd="0" presId="urn:microsoft.com/office/officeart/2005/8/layout/vList5"/>
    <dgm:cxn modelId="{3733F64B-F08C-4976-A9FD-0EDEC4468E86}" type="presParOf" srcId="{52A19540-070A-4CED-BB0E-C10A659DCCC9}" destId="{652ED98A-AC62-48E9-B6D4-9300C904E13D}" srcOrd="1" destOrd="0" presId="urn:microsoft.com/office/officeart/2005/8/layout/vList5"/>
    <dgm:cxn modelId="{C8699504-D53A-476F-832B-A5D723C8E4D4}" type="presParOf" srcId="{52A19540-070A-4CED-BB0E-C10A659DCCC9}" destId="{020EE182-F16E-4D32-B2B6-E3897ABA65B9}" srcOrd="2" destOrd="0" presId="urn:microsoft.com/office/officeart/2005/8/layout/vList5"/>
    <dgm:cxn modelId="{FA6B72BA-45D4-4372-8BEE-BFE1743F4E0D}" type="presParOf" srcId="{020EE182-F16E-4D32-B2B6-E3897ABA65B9}" destId="{4B36155F-57A4-471B-BA34-46242C870694}" srcOrd="0" destOrd="0" presId="urn:microsoft.com/office/officeart/2005/8/layout/vList5"/>
    <dgm:cxn modelId="{9DF8D0F3-4765-423D-87B0-217898748E06}" type="presParOf" srcId="{020EE182-F16E-4D32-B2B6-E3897ABA65B9}" destId="{2D3037C1-7519-4B5C-955A-DCF9344C23DE}" srcOrd="1" destOrd="0" presId="urn:microsoft.com/office/officeart/2005/8/layout/vList5"/>
    <dgm:cxn modelId="{8C25B853-04E8-434B-9F71-B90BF17FB2AC}" type="presParOf" srcId="{52A19540-070A-4CED-BB0E-C10A659DCCC9}" destId="{45E96F92-7DFF-414D-8BA9-5CC9D724A2FA}" srcOrd="3" destOrd="0" presId="urn:microsoft.com/office/officeart/2005/8/layout/vList5"/>
    <dgm:cxn modelId="{143D63ED-3D1B-4674-A445-D015C4C2D066}" type="presParOf" srcId="{52A19540-070A-4CED-BB0E-C10A659DCCC9}" destId="{8066CE6E-9088-4497-8C1F-CF64640DB4FF}" srcOrd="4" destOrd="0" presId="urn:microsoft.com/office/officeart/2005/8/layout/vList5"/>
    <dgm:cxn modelId="{92F35468-41A7-4975-8DD3-6C2FA4D4155B}" type="presParOf" srcId="{8066CE6E-9088-4497-8C1F-CF64640DB4FF}" destId="{F378917F-1CF7-49C3-97D6-3F13DB095837}" srcOrd="0" destOrd="0" presId="urn:microsoft.com/office/officeart/2005/8/layout/vList5"/>
    <dgm:cxn modelId="{E1D91802-BABC-4D3C-9DB8-BBCBC9D81C7F}" type="presParOf" srcId="{8066CE6E-9088-4497-8C1F-CF64640DB4FF}" destId="{883EE8AF-EB10-41F0-8BE9-E1B5AA35A8EE}"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555DF8-6E2C-4066-82A4-61A2C6204FD1}"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A7B6430-2A8C-4453-9D0A-E7290C6B7AC3}">
      <dgm:prSet phldrT="[Text]"/>
      <dgm:spPr/>
      <dgm:t>
        <a:bodyPr/>
        <a:lstStyle/>
        <a:p>
          <a:r>
            <a:rPr lang="en-US" dirty="0" err="1"/>
            <a:t>Inovasi</a:t>
          </a:r>
          <a:r>
            <a:rPr lang="en-US" dirty="0"/>
            <a:t> </a:t>
          </a:r>
          <a:r>
            <a:rPr lang="en-US" dirty="0" err="1"/>
            <a:t>Perniagaan</a:t>
          </a:r>
          <a:endParaRPr lang="en-US" dirty="0"/>
        </a:p>
      </dgm:t>
    </dgm:pt>
    <dgm:pt modelId="{3C785528-8C09-4761-B474-8388507AE25E}" type="parTrans" cxnId="{029481DE-73FA-46A3-9D66-41F15CFA5EF7}">
      <dgm:prSet/>
      <dgm:spPr/>
      <dgm:t>
        <a:bodyPr/>
        <a:lstStyle/>
        <a:p>
          <a:endParaRPr lang="en-US"/>
        </a:p>
      </dgm:t>
    </dgm:pt>
    <dgm:pt modelId="{416A633E-1D75-4AEB-B43A-D6449BA7DCF6}" type="sibTrans" cxnId="{029481DE-73FA-46A3-9D66-41F15CFA5EF7}">
      <dgm:prSet/>
      <dgm:spPr/>
      <dgm:t>
        <a:bodyPr/>
        <a:lstStyle/>
        <a:p>
          <a:endParaRPr lang="en-US"/>
        </a:p>
      </dgm:t>
    </dgm:pt>
    <dgm:pt modelId="{AE58F245-D195-4D0A-8936-9AC2FACDB82F}">
      <dgm:prSet phldrT="[Text]"/>
      <dgm:spPr/>
      <dgm:t>
        <a:bodyPr/>
        <a:lstStyle/>
        <a:p>
          <a:r>
            <a:rPr lang="en-US" dirty="0" err="1"/>
            <a:t>Merujuk</a:t>
          </a:r>
          <a:r>
            <a:rPr lang="en-US" dirty="0"/>
            <a:t> </a:t>
          </a:r>
          <a:r>
            <a:rPr lang="en-US" dirty="0" err="1"/>
            <a:t>kepada</a:t>
          </a:r>
          <a:r>
            <a:rPr lang="en-US" dirty="0"/>
            <a:t> </a:t>
          </a:r>
          <a:r>
            <a:rPr lang="en-US" dirty="0" err="1"/>
            <a:t>penciptaan</a:t>
          </a:r>
          <a:r>
            <a:rPr lang="en-US" dirty="0"/>
            <a:t> </a:t>
          </a:r>
          <a:r>
            <a:rPr lang="en-US" dirty="0" err="1"/>
            <a:t>semula</a:t>
          </a:r>
          <a:r>
            <a:rPr lang="en-US" dirty="0"/>
            <a:t> </a:t>
          </a:r>
          <a:r>
            <a:rPr lang="en-US" dirty="0" err="1"/>
            <a:t>perniagaan</a:t>
          </a:r>
          <a:r>
            <a:rPr lang="en-US" dirty="0"/>
            <a:t> </a:t>
          </a:r>
          <a:r>
            <a:rPr lang="en-US" dirty="0" err="1"/>
            <a:t>tersebut</a:t>
          </a:r>
          <a:r>
            <a:rPr lang="en-US" dirty="0"/>
            <a:t>. </a:t>
          </a:r>
        </a:p>
      </dgm:t>
    </dgm:pt>
    <dgm:pt modelId="{6645F2D8-1CAE-4C41-9001-8B3E445F6E00}" type="parTrans" cxnId="{6EDEF486-96BD-49E8-BFF7-A036D8B5B3E4}">
      <dgm:prSet/>
      <dgm:spPr/>
      <dgm:t>
        <a:bodyPr/>
        <a:lstStyle/>
        <a:p>
          <a:endParaRPr lang="en-US"/>
        </a:p>
      </dgm:t>
    </dgm:pt>
    <dgm:pt modelId="{448B61C5-E664-471D-8E04-558D1192AE7D}" type="sibTrans" cxnId="{6EDEF486-96BD-49E8-BFF7-A036D8B5B3E4}">
      <dgm:prSet/>
      <dgm:spPr/>
      <dgm:t>
        <a:bodyPr/>
        <a:lstStyle/>
        <a:p>
          <a:endParaRPr lang="en-US"/>
        </a:p>
      </dgm:t>
    </dgm:pt>
    <dgm:pt modelId="{752974C3-20FD-4F3D-8CBD-8CE8201E1307}">
      <dgm:prSet phldrT="[Text]"/>
      <dgm:spPr/>
      <dgm:t>
        <a:bodyPr/>
        <a:lstStyle/>
        <a:p>
          <a:r>
            <a:rPr lang="en-US" dirty="0" err="1"/>
            <a:t>Bertujuan</a:t>
          </a:r>
          <a:r>
            <a:rPr lang="en-US" dirty="0"/>
            <a:t> </a:t>
          </a:r>
          <a:r>
            <a:rPr lang="en-US" i="1" dirty="0"/>
            <a:t>capture</a:t>
          </a:r>
          <a:r>
            <a:rPr lang="en-US" dirty="0"/>
            <a:t> </a:t>
          </a:r>
          <a:r>
            <a:rPr lang="en-US" dirty="0" err="1"/>
            <a:t>segmen</a:t>
          </a:r>
          <a:r>
            <a:rPr lang="en-US" dirty="0"/>
            <a:t> </a:t>
          </a:r>
          <a:r>
            <a:rPr lang="en-US" dirty="0" err="1"/>
            <a:t>baru</a:t>
          </a:r>
          <a:r>
            <a:rPr lang="en-US" dirty="0"/>
            <a:t> </a:t>
          </a:r>
          <a:r>
            <a:rPr lang="en-US" dirty="0" err="1"/>
            <a:t>pemasaran</a:t>
          </a:r>
          <a:r>
            <a:rPr lang="en-US" dirty="0"/>
            <a:t> yang pada masa yang </a:t>
          </a:r>
          <a:r>
            <a:rPr lang="en-US" dirty="0" err="1"/>
            <a:t>sama</a:t>
          </a:r>
          <a:r>
            <a:rPr lang="en-US" dirty="0"/>
            <a:t> </a:t>
          </a:r>
          <a:r>
            <a:rPr lang="en-US" dirty="0" err="1"/>
            <a:t>mengubah</a:t>
          </a:r>
          <a:r>
            <a:rPr lang="en-US" dirty="0"/>
            <a:t> model </a:t>
          </a:r>
          <a:r>
            <a:rPr lang="en-US" dirty="0" err="1"/>
            <a:t>perniagaan</a:t>
          </a:r>
          <a:r>
            <a:rPr lang="en-US" dirty="0"/>
            <a:t> </a:t>
          </a:r>
          <a:r>
            <a:rPr lang="en-US" dirty="0" err="1"/>
            <a:t>secara</a:t>
          </a:r>
          <a:r>
            <a:rPr lang="en-US" dirty="0"/>
            <a:t> </a:t>
          </a:r>
          <a:r>
            <a:rPr lang="en-US" dirty="0" err="1"/>
            <a:t>keseluruhan</a:t>
          </a:r>
          <a:r>
            <a:rPr lang="en-US" dirty="0"/>
            <a:t>.</a:t>
          </a:r>
        </a:p>
      </dgm:t>
    </dgm:pt>
    <dgm:pt modelId="{425B18C8-CEE3-45B7-B25A-8F4BF44E7FCE}" type="parTrans" cxnId="{B07E22D5-7A96-4AF0-A1E3-202F937F8F39}">
      <dgm:prSet/>
      <dgm:spPr/>
      <dgm:t>
        <a:bodyPr/>
        <a:lstStyle/>
        <a:p>
          <a:endParaRPr lang="en-US"/>
        </a:p>
      </dgm:t>
    </dgm:pt>
    <dgm:pt modelId="{18CC73BF-4AA4-4346-9853-8F39D50F0A00}" type="sibTrans" cxnId="{B07E22D5-7A96-4AF0-A1E3-202F937F8F39}">
      <dgm:prSet/>
      <dgm:spPr/>
      <dgm:t>
        <a:bodyPr/>
        <a:lstStyle/>
        <a:p>
          <a:endParaRPr lang="en-US"/>
        </a:p>
      </dgm:t>
    </dgm:pt>
    <dgm:pt modelId="{52A19540-070A-4CED-BB0E-C10A659DCCC9}" type="pres">
      <dgm:prSet presAssocID="{2A555DF8-6E2C-4066-82A4-61A2C6204FD1}" presName="Name0" presStyleCnt="0">
        <dgm:presLayoutVars>
          <dgm:dir/>
          <dgm:animLvl val="lvl"/>
          <dgm:resizeHandles val="exact"/>
        </dgm:presLayoutVars>
      </dgm:prSet>
      <dgm:spPr/>
    </dgm:pt>
    <dgm:pt modelId="{3CE4D28C-3728-4D9D-9B20-3ED379C6B37B}" type="pres">
      <dgm:prSet presAssocID="{6A7B6430-2A8C-4453-9D0A-E7290C6B7AC3}" presName="linNode" presStyleCnt="0"/>
      <dgm:spPr/>
    </dgm:pt>
    <dgm:pt modelId="{277A5D7C-02A0-4D0E-9631-00A5ABDB3AB7}" type="pres">
      <dgm:prSet presAssocID="{6A7B6430-2A8C-4453-9D0A-E7290C6B7AC3}" presName="parentText" presStyleLbl="node1" presStyleIdx="0" presStyleCnt="1" custScaleX="66575" custLinFactNeighborX="0" custLinFactNeighborY="-152">
        <dgm:presLayoutVars>
          <dgm:chMax val="1"/>
          <dgm:bulletEnabled val="1"/>
        </dgm:presLayoutVars>
      </dgm:prSet>
      <dgm:spPr/>
    </dgm:pt>
    <dgm:pt modelId="{74D35FE8-5D1C-4AB6-8895-45354545E03D}" type="pres">
      <dgm:prSet presAssocID="{6A7B6430-2A8C-4453-9D0A-E7290C6B7AC3}" presName="descendantText" presStyleLbl="alignAccFollowNode1" presStyleIdx="0" presStyleCnt="1">
        <dgm:presLayoutVars>
          <dgm:bulletEnabled val="1"/>
        </dgm:presLayoutVars>
      </dgm:prSet>
      <dgm:spPr/>
    </dgm:pt>
  </dgm:ptLst>
  <dgm:cxnLst>
    <dgm:cxn modelId="{929C4110-0606-4C76-8C84-A152DB596AB5}" type="presOf" srcId="{6A7B6430-2A8C-4453-9D0A-E7290C6B7AC3}" destId="{277A5D7C-02A0-4D0E-9631-00A5ABDB3AB7}" srcOrd="0" destOrd="0" presId="urn:microsoft.com/office/officeart/2005/8/layout/vList5"/>
    <dgm:cxn modelId="{BB0C6431-2D93-4566-ABD1-662AF809A630}" type="presOf" srcId="{2A555DF8-6E2C-4066-82A4-61A2C6204FD1}" destId="{52A19540-070A-4CED-BB0E-C10A659DCCC9}" srcOrd="0" destOrd="0" presId="urn:microsoft.com/office/officeart/2005/8/layout/vList5"/>
    <dgm:cxn modelId="{6EDEF486-96BD-49E8-BFF7-A036D8B5B3E4}" srcId="{6A7B6430-2A8C-4453-9D0A-E7290C6B7AC3}" destId="{AE58F245-D195-4D0A-8936-9AC2FACDB82F}" srcOrd="0" destOrd="0" parTransId="{6645F2D8-1CAE-4C41-9001-8B3E445F6E00}" sibTransId="{448B61C5-E664-471D-8E04-558D1192AE7D}"/>
    <dgm:cxn modelId="{C5739C97-9CA6-4168-B591-7CA5AADD8EDC}" type="presOf" srcId="{752974C3-20FD-4F3D-8CBD-8CE8201E1307}" destId="{74D35FE8-5D1C-4AB6-8895-45354545E03D}" srcOrd="0" destOrd="1" presId="urn:microsoft.com/office/officeart/2005/8/layout/vList5"/>
    <dgm:cxn modelId="{7F8DF69C-B987-4424-8D3A-41B1C6BEA1DF}" type="presOf" srcId="{AE58F245-D195-4D0A-8936-9AC2FACDB82F}" destId="{74D35FE8-5D1C-4AB6-8895-45354545E03D}" srcOrd="0" destOrd="0" presId="urn:microsoft.com/office/officeart/2005/8/layout/vList5"/>
    <dgm:cxn modelId="{B07E22D5-7A96-4AF0-A1E3-202F937F8F39}" srcId="{6A7B6430-2A8C-4453-9D0A-E7290C6B7AC3}" destId="{752974C3-20FD-4F3D-8CBD-8CE8201E1307}" srcOrd="1" destOrd="0" parTransId="{425B18C8-CEE3-45B7-B25A-8F4BF44E7FCE}" sibTransId="{18CC73BF-4AA4-4346-9853-8F39D50F0A00}"/>
    <dgm:cxn modelId="{029481DE-73FA-46A3-9D66-41F15CFA5EF7}" srcId="{2A555DF8-6E2C-4066-82A4-61A2C6204FD1}" destId="{6A7B6430-2A8C-4453-9D0A-E7290C6B7AC3}" srcOrd="0" destOrd="0" parTransId="{3C785528-8C09-4761-B474-8388507AE25E}" sibTransId="{416A633E-1D75-4AEB-B43A-D6449BA7DCF6}"/>
    <dgm:cxn modelId="{FCCAFD41-4861-42C6-944C-9EBC32B98933}" type="presParOf" srcId="{52A19540-070A-4CED-BB0E-C10A659DCCC9}" destId="{3CE4D28C-3728-4D9D-9B20-3ED379C6B37B}" srcOrd="0" destOrd="0" presId="urn:microsoft.com/office/officeart/2005/8/layout/vList5"/>
    <dgm:cxn modelId="{71354F4C-EA1D-4F83-A0EE-43270C872FA2}" type="presParOf" srcId="{3CE4D28C-3728-4D9D-9B20-3ED379C6B37B}" destId="{277A5D7C-02A0-4D0E-9631-00A5ABDB3AB7}" srcOrd="0" destOrd="0" presId="urn:microsoft.com/office/officeart/2005/8/layout/vList5"/>
    <dgm:cxn modelId="{C7C3CFDC-42BB-4B26-8E24-697CE1A0941B}" type="presParOf" srcId="{3CE4D28C-3728-4D9D-9B20-3ED379C6B37B}" destId="{74D35FE8-5D1C-4AB6-8895-45354545E03D}"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02756-206D-49E7-B2C9-389D9F3654A9}">
      <dsp:nvSpPr>
        <dsp:cNvPr id="0" name=""/>
        <dsp:cNvSpPr/>
      </dsp:nvSpPr>
      <dsp:spPr>
        <a:xfrm>
          <a:off x="4229" y="93476"/>
          <a:ext cx="4123448" cy="691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i="1" kern="1200" dirty="0"/>
            <a:t>Incremental</a:t>
          </a:r>
        </a:p>
      </dsp:txBody>
      <dsp:txXfrm>
        <a:off x="4229" y="93476"/>
        <a:ext cx="4123448" cy="691200"/>
      </dsp:txXfrm>
    </dsp:sp>
    <dsp:sp modelId="{3DEC841B-724C-4FFE-9967-1099B7FEC024}">
      <dsp:nvSpPr>
        <dsp:cNvPr id="0" name=""/>
        <dsp:cNvSpPr/>
      </dsp:nvSpPr>
      <dsp:spPr>
        <a:xfrm>
          <a:off x="4229" y="784676"/>
          <a:ext cx="4123448" cy="4539543"/>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ms-MY" sz="2400" b="0" i="0" kern="1200" noProof="0" dirty="0">
              <a:latin typeface="Arial" panose="020B0604020202020204" pitchFamily="34" charset="0"/>
              <a:cs typeface="Arial" panose="020B0604020202020204" pitchFamily="34" charset="0"/>
            </a:rPr>
            <a:t>Inovasi dengan cara </a:t>
          </a:r>
          <a:r>
            <a:rPr lang="ms-MY" sz="2400" b="1" i="0" kern="1200" noProof="0" dirty="0">
              <a:latin typeface="Arial" panose="020B0604020202020204" pitchFamily="34" charset="0"/>
              <a:cs typeface="Arial" panose="020B0604020202020204" pitchFamily="34" charset="0"/>
            </a:rPr>
            <a:t>meningkatkan komponen </a:t>
          </a:r>
          <a:r>
            <a:rPr lang="ms-MY" sz="2400" b="0" i="0" kern="1200" noProof="0" dirty="0">
              <a:latin typeface="Arial" panose="020B0604020202020204" pitchFamily="34" charset="0"/>
              <a:cs typeface="Arial" panose="020B0604020202020204" pitchFamily="34" charset="0"/>
            </a:rPr>
            <a:t>yang sudah ada.</a:t>
          </a:r>
          <a:endParaRPr lang="ms-MY" sz="2400" kern="1200" noProof="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ms-MY" sz="2400" kern="1200" noProof="0" dirty="0">
              <a:latin typeface="Arial" panose="020B0604020202020204" pitchFamily="34" charset="0"/>
              <a:cs typeface="Arial" panose="020B0604020202020204" pitchFamily="34" charset="0"/>
            </a:rPr>
            <a:t>Apple iPod, Global Positioning Satellite (GPS)</a:t>
          </a:r>
        </a:p>
        <a:p>
          <a:pPr marL="228600" lvl="1" indent="-228600" algn="l" defTabSz="1066800">
            <a:lnSpc>
              <a:spcPct val="90000"/>
            </a:lnSpc>
            <a:spcBef>
              <a:spcPct val="0"/>
            </a:spcBef>
            <a:spcAft>
              <a:spcPct val="15000"/>
            </a:spcAft>
            <a:buChar char="•"/>
          </a:pPr>
          <a:r>
            <a:rPr lang="ms-MY" sz="2400" kern="1200" noProof="0" dirty="0">
              <a:latin typeface="Arial" panose="020B0604020202020204" pitchFamily="34" charset="0"/>
              <a:cs typeface="Arial" panose="020B0604020202020204" pitchFamily="34" charset="0"/>
            </a:rPr>
            <a:t>Intel Pentium Processors, vehicles</a:t>
          </a:r>
        </a:p>
      </dsp:txBody>
      <dsp:txXfrm>
        <a:off x="4229" y="784676"/>
        <a:ext cx="4123448" cy="4539543"/>
      </dsp:txXfrm>
    </dsp:sp>
    <dsp:sp modelId="{1309149E-54BC-41D6-AAC7-16C3448BD991}">
      <dsp:nvSpPr>
        <dsp:cNvPr id="0" name=""/>
        <dsp:cNvSpPr/>
      </dsp:nvSpPr>
      <dsp:spPr>
        <a:xfrm>
          <a:off x="4704959" y="93476"/>
          <a:ext cx="4123448" cy="691200"/>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i="1" kern="1200" dirty="0"/>
            <a:t>Architectural</a:t>
          </a:r>
        </a:p>
      </dsp:txBody>
      <dsp:txXfrm>
        <a:off x="4704959" y="93476"/>
        <a:ext cx="4123448" cy="691200"/>
      </dsp:txXfrm>
    </dsp:sp>
    <dsp:sp modelId="{2EEEF760-0C33-408F-AD46-BAEB1643A012}">
      <dsp:nvSpPr>
        <dsp:cNvPr id="0" name=""/>
        <dsp:cNvSpPr/>
      </dsp:nvSpPr>
      <dsp:spPr>
        <a:xfrm>
          <a:off x="4704959" y="784676"/>
          <a:ext cx="4123448" cy="4539543"/>
        </a:xfrm>
        <a:prstGeom prst="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Basikal (high wheel to safety bikes)</a:t>
          </a:r>
        </a:p>
      </dsp:txBody>
      <dsp:txXfrm>
        <a:off x="4704959" y="784676"/>
        <a:ext cx="4123448" cy="4539543"/>
      </dsp:txXfrm>
    </dsp:sp>
    <dsp:sp modelId="{4193739E-BA67-4F1B-AFA7-38B45F051FE5}">
      <dsp:nvSpPr>
        <dsp:cNvPr id="0" name=""/>
        <dsp:cNvSpPr/>
      </dsp:nvSpPr>
      <dsp:spPr>
        <a:xfrm>
          <a:off x="9405690" y="93476"/>
          <a:ext cx="4123448" cy="691200"/>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i="1" kern="1200" dirty="0"/>
            <a:t>Disruptive</a:t>
          </a:r>
        </a:p>
      </dsp:txBody>
      <dsp:txXfrm>
        <a:off x="9405690" y="93476"/>
        <a:ext cx="4123448" cy="691200"/>
      </dsp:txXfrm>
    </dsp:sp>
    <dsp:sp modelId="{D334D5B3-3403-4824-96BA-E0AAF9F813D4}">
      <dsp:nvSpPr>
        <dsp:cNvPr id="0" name=""/>
        <dsp:cNvSpPr/>
      </dsp:nvSpPr>
      <dsp:spPr>
        <a:xfrm>
          <a:off x="9405690" y="784676"/>
          <a:ext cx="4123448" cy="4539543"/>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i="1" kern="1200" dirty="0">
              <a:latin typeface="Arial" panose="020B0604020202020204" pitchFamily="34" charset="0"/>
              <a:cs typeface="Arial" panose="020B0604020202020204" pitchFamily="34" charset="0"/>
            </a:rPr>
            <a:t>Wikipedia - encyclopedia</a:t>
          </a:r>
        </a:p>
        <a:p>
          <a:pPr marL="228600" lvl="1" indent="-228600" algn="l" defTabSz="1066800">
            <a:lnSpc>
              <a:spcPct val="90000"/>
            </a:lnSpc>
            <a:spcBef>
              <a:spcPct val="0"/>
            </a:spcBef>
            <a:spcAft>
              <a:spcPct val="15000"/>
            </a:spcAft>
            <a:buChar char="•"/>
          </a:pPr>
          <a:r>
            <a:rPr lang="en-US" sz="2400" i="1" kern="1200" dirty="0" err="1">
              <a:latin typeface="Arial" panose="020B0604020202020204" pitchFamily="34" charset="0"/>
              <a:cs typeface="Arial" panose="020B0604020202020204" pitchFamily="34" charset="0"/>
            </a:rPr>
            <a:t>Buku</a:t>
          </a:r>
          <a:r>
            <a:rPr lang="en-US" sz="2400" i="1" kern="1200" dirty="0">
              <a:latin typeface="Arial" panose="020B0604020202020204" pitchFamily="34" charset="0"/>
              <a:cs typeface="Arial" panose="020B0604020202020204" pitchFamily="34" charset="0"/>
            </a:rPr>
            <a:t> </a:t>
          </a:r>
          <a:r>
            <a:rPr lang="en-US" sz="2400" i="1" kern="1200" dirty="0" err="1">
              <a:latin typeface="Arial" panose="020B0604020202020204" pitchFamily="34" charset="0"/>
              <a:cs typeface="Arial" panose="020B0604020202020204" pitchFamily="34" charset="0"/>
            </a:rPr>
            <a:t>Lejar</a:t>
          </a:r>
          <a:r>
            <a:rPr lang="en-US" sz="2400" i="1" kern="1200" dirty="0">
              <a:latin typeface="Arial" panose="020B0604020202020204" pitchFamily="34" charset="0"/>
              <a:cs typeface="Arial" panose="020B0604020202020204" pitchFamily="34" charset="0"/>
            </a:rPr>
            <a:t> -Spreadsheet software</a:t>
          </a:r>
        </a:p>
        <a:p>
          <a:pPr marL="228600" lvl="1" indent="-228600" algn="l" defTabSz="1066800">
            <a:lnSpc>
              <a:spcPct val="90000"/>
            </a:lnSpc>
            <a:spcBef>
              <a:spcPct val="0"/>
            </a:spcBef>
            <a:spcAft>
              <a:spcPct val="15000"/>
            </a:spcAft>
            <a:buChar char="•"/>
          </a:pPr>
          <a:r>
            <a:rPr lang="en-US" sz="2400" i="1" kern="1200" dirty="0" err="1">
              <a:latin typeface="Arial" panose="020B0604020202020204" pitchFamily="34" charset="0"/>
              <a:cs typeface="Arial" panose="020B0604020202020204" pitchFamily="34" charset="0"/>
            </a:rPr>
            <a:t>Kereta</a:t>
          </a:r>
          <a:r>
            <a:rPr lang="en-US" sz="2400" i="1" kern="1200" dirty="0">
              <a:latin typeface="Arial" panose="020B0604020202020204" pitchFamily="34" charset="0"/>
              <a:cs typeface="Arial" panose="020B0604020202020204" pitchFamily="34" charset="0"/>
            </a:rPr>
            <a:t> - </a:t>
          </a:r>
          <a:r>
            <a:rPr lang="en-US" sz="2400" i="1" kern="1200" dirty="0" err="1">
              <a:latin typeface="Arial" panose="020B0604020202020204" pitchFamily="34" charset="0"/>
              <a:cs typeface="Arial" panose="020B0604020202020204" pitchFamily="34" charset="0"/>
            </a:rPr>
            <a:t>Kuda</a:t>
          </a:r>
          <a:endParaRPr lang="en-US" sz="2400" i="1"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i="1" kern="1200" dirty="0">
              <a:latin typeface="Arial" panose="020B0604020202020204" pitchFamily="34" charset="0"/>
              <a:cs typeface="Arial" panose="020B0604020202020204" pitchFamily="34" charset="0"/>
            </a:rPr>
            <a:t>LED - CRT</a:t>
          </a:r>
        </a:p>
        <a:p>
          <a:pPr marL="228600" lvl="1" indent="-228600" algn="l" defTabSz="1066800">
            <a:lnSpc>
              <a:spcPct val="90000"/>
            </a:lnSpc>
            <a:spcBef>
              <a:spcPct val="0"/>
            </a:spcBef>
            <a:spcAft>
              <a:spcPct val="15000"/>
            </a:spcAft>
            <a:buChar char="•"/>
          </a:pPr>
          <a:r>
            <a:rPr lang="en-US" sz="2400" i="1" kern="1200" dirty="0">
              <a:latin typeface="Arial" panose="020B0604020202020204" pitchFamily="34" charset="0"/>
              <a:cs typeface="Arial" panose="020B0604020202020204" pitchFamily="34" charset="0"/>
            </a:rPr>
            <a:t>Line - Wi-fi</a:t>
          </a:r>
        </a:p>
        <a:p>
          <a:pPr marL="228600" lvl="1" indent="-228600" algn="l" defTabSz="1066800">
            <a:lnSpc>
              <a:spcPct val="90000"/>
            </a:lnSpc>
            <a:spcBef>
              <a:spcPct val="0"/>
            </a:spcBef>
            <a:spcAft>
              <a:spcPct val="15000"/>
            </a:spcAft>
            <a:buChar char="•"/>
          </a:pPr>
          <a:r>
            <a:rPr lang="en-US" sz="2400" i="1" kern="1200" dirty="0" err="1">
              <a:latin typeface="Arial" panose="020B0604020202020204" pitchFamily="34" charset="0"/>
              <a:cs typeface="Arial" panose="020B0604020202020204" pitchFamily="34" charset="0"/>
            </a:rPr>
            <a:t>Emel</a:t>
          </a:r>
          <a:r>
            <a:rPr lang="en-US" sz="2400" i="1" kern="1200" dirty="0">
              <a:latin typeface="Arial" panose="020B0604020202020204" pitchFamily="34" charset="0"/>
              <a:cs typeface="Arial" panose="020B0604020202020204" pitchFamily="34" charset="0"/>
            </a:rPr>
            <a:t>-Pos </a:t>
          </a:r>
          <a:r>
            <a:rPr lang="en-US" sz="2400" i="1" kern="1200" dirty="0" err="1">
              <a:latin typeface="Arial" panose="020B0604020202020204" pitchFamily="34" charset="0"/>
              <a:cs typeface="Arial" panose="020B0604020202020204" pitchFamily="34" charset="0"/>
            </a:rPr>
            <a:t>biasa</a:t>
          </a:r>
          <a:endParaRPr lang="en-US" sz="2400" i="1"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i="1" kern="1200" dirty="0">
              <a:latin typeface="Arial" panose="020B0604020202020204" pitchFamily="34" charset="0"/>
              <a:cs typeface="Arial" panose="020B0604020202020204" pitchFamily="34" charset="0"/>
            </a:rPr>
            <a:t>Social networking FB-Friendster</a:t>
          </a:r>
        </a:p>
        <a:p>
          <a:pPr marL="228600" lvl="1" indent="-228600" algn="l" defTabSz="1066800">
            <a:lnSpc>
              <a:spcPct val="90000"/>
            </a:lnSpc>
            <a:spcBef>
              <a:spcPct val="0"/>
            </a:spcBef>
            <a:spcAft>
              <a:spcPct val="15000"/>
            </a:spcAft>
            <a:buChar char="•"/>
          </a:pPr>
          <a:r>
            <a:rPr lang="en-US" sz="2400" i="1" kern="1200" dirty="0">
              <a:latin typeface="Arial" panose="020B0604020202020204" pitchFamily="34" charset="0"/>
              <a:cs typeface="Arial" panose="020B0604020202020204" pitchFamily="34" charset="0"/>
            </a:rPr>
            <a:t>Green energy sources (solar panels, wind turbine, robots)</a:t>
          </a:r>
        </a:p>
      </dsp:txBody>
      <dsp:txXfrm>
        <a:off x="9405690" y="784676"/>
        <a:ext cx="4123448" cy="45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02756-206D-49E7-B2C9-389D9F3654A9}">
      <dsp:nvSpPr>
        <dsp:cNvPr id="0" name=""/>
        <dsp:cNvSpPr/>
      </dsp:nvSpPr>
      <dsp:spPr>
        <a:xfrm>
          <a:off x="4229" y="227728"/>
          <a:ext cx="4123448" cy="921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i="1" kern="1200" dirty="0"/>
            <a:t>System</a:t>
          </a:r>
        </a:p>
      </dsp:txBody>
      <dsp:txXfrm>
        <a:off x="4229" y="227728"/>
        <a:ext cx="4123448" cy="921600"/>
      </dsp:txXfrm>
    </dsp:sp>
    <dsp:sp modelId="{3DEC841B-724C-4FFE-9967-1099B7FEC024}">
      <dsp:nvSpPr>
        <dsp:cNvPr id="0" name=""/>
        <dsp:cNvSpPr/>
      </dsp:nvSpPr>
      <dsp:spPr>
        <a:xfrm>
          <a:off x="4229" y="1149328"/>
          <a:ext cx="4123448" cy="404064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err="1"/>
            <a:t>Melibatkan</a:t>
          </a:r>
          <a:r>
            <a:rPr lang="en-US" sz="3200" kern="1200" dirty="0"/>
            <a:t> </a:t>
          </a:r>
          <a:r>
            <a:rPr lang="en-US" sz="3200" kern="1200" dirty="0" err="1"/>
            <a:t>dimensi</a:t>
          </a:r>
          <a:r>
            <a:rPr lang="en-US" sz="3200" kern="1200" dirty="0"/>
            <a:t> </a:t>
          </a:r>
          <a:r>
            <a:rPr lang="en-US" sz="3200" kern="1200" dirty="0" err="1"/>
            <a:t>sosial</a:t>
          </a:r>
          <a:r>
            <a:rPr lang="en-US" sz="3200" kern="1200" dirty="0"/>
            <a:t> (</a:t>
          </a:r>
          <a:r>
            <a:rPr lang="en-US" sz="3200" kern="1200" dirty="0" err="1"/>
            <a:t>nilai</a:t>
          </a:r>
          <a:r>
            <a:rPr lang="en-US" sz="3200" kern="1200" dirty="0"/>
            <a:t>, </a:t>
          </a:r>
          <a:r>
            <a:rPr lang="en-US" sz="3200" kern="1200" dirty="0" err="1"/>
            <a:t>peraturan</a:t>
          </a:r>
          <a:r>
            <a:rPr lang="en-US" sz="3200" kern="1200" dirty="0"/>
            <a:t>, </a:t>
          </a:r>
          <a:r>
            <a:rPr lang="en-US" sz="3200" kern="1200" dirty="0" err="1"/>
            <a:t>sikap</a:t>
          </a:r>
          <a:r>
            <a:rPr lang="en-US" sz="3200" kern="1200" dirty="0"/>
            <a:t>) dan </a:t>
          </a:r>
          <a:r>
            <a:rPr lang="en-US" sz="3200" kern="1200" dirty="0" err="1"/>
            <a:t>teknologi</a:t>
          </a:r>
          <a:r>
            <a:rPr lang="en-US" sz="3200" kern="1200" dirty="0"/>
            <a:t> (infra, </a:t>
          </a:r>
          <a:r>
            <a:rPr lang="en-US" sz="3200" kern="1200" dirty="0" err="1"/>
            <a:t>teknologi</a:t>
          </a:r>
          <a:r>
            <a:rPr lang="en-US" sz="3200" kern="1200" dirty="0"/>
            <a:t>, </a:t>
          </a:r>
          <a:r>
            <a:rPr lang="en-US" sz="3200" kern="1200" dirty="0" err="1"/>
            <a:t>alatan</a:t>
          </a:r>
          <a:r>
            <a:rPr lang="en-US" sz="3200" kern="1200" dirty="0"/>
            <a:t> dan proses </a:t>
          </a:r>
          <a:r>
            <a:rPr lang="en-US" sz="3200" kern="1200" dirty="0" err="1"/>
            <a:t>produksi</a:t>
          </a:r>
          <a:r>
            <a:rPr lang="en-US" sz="3200" kern="1200" dirty="0"/>
            <a:t> e.g. </a:t>
          </a:r>
          <a:r>
            <a:rPr lang="en-US" sz="3200" kern="1200" dirty="0" err="1"/>
            <a:t>operasi</a:t>
          </a:r>
          <a:r>
            <a:rPr lang="en-US" sz="3200" kern="1200" dirty="0"/>
            <a:t> </a:t>
          </a:r>
          <a:r>
            <a:rPr lang="en-US" sz="3200" kern="1200" dirty="0" err="1"/>
            <a:t>satelit</a:t>
          </a:r>
          <a:r>
            <a:rPr lang="en-US" sz="3200" kern="1200" dirty="0"/>
            <a:t>, the world wide web)</a:t>
          </a:r>
        </a:p>
      </dsp:txBody>
      <dsp:txXfrm>
        <a:off x="4229" y="1149328"/>
        <a:ext cx="4123448" cy="4040640"/>
      </dsp:txXfrm>
    </dsp:sp>
    <dsp:sp modelId="{1309149E-54BC-41D6-AAC7-16C3448BD991}">
      <dsp:nvSpPr>
        <dsp:cNvPr id="0" name=""/>
        <dsp:cNvSpPr/>
      </dsp:nvSpPr>
      <dsp:spPr>
        <a:xfrm>
          <a:off x="4704959" y="227728"/>
          <a:ext cx="4123448" cy="921600"/>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i="1" kern="1200" dirty="0"/>
            <a:t>Discontinuous</a:t>
          </a:r>
        </a:p>
      </dsp:txBody>
      <dsp:txXfrm>
        <a:off x="4704959" y="227728"/>
        <a:ext cx="4123448" cy="921600"/>
      </dsp:txXfrm>
    </dsp:sp>
    <dsp:sp modelId="{2EEEF760-0C33-408F-AD46-BAEB1643A012}">
      <dsp:nvSpPr>
        <dsp:cNvPr id="0" name=""/>
        <dsp:cNvSpPr/>
      </dsp:nvSpPr>
      <dsp:spPr>
        <a:xfrm>
          <a:off x="4704959" y="1149328"/>
          <a:ext cx="4123448" cy="4040640"/>
        </a:xfrm>
        <a:prstGeom prst="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Pita VHS, </a:t>
          </a:r>
          <a:r>
            <a:rPr lang="en-US" sz="3200" kern="1200" dirty="0" err="1"/>
            <a:t>kaset</a:t>
          </a:r>
          <a:r>
            <a:rPr lang="en-US" sz="3200" kern="1200" dirty="0"/>
            <a:t>, </a:t>
          </a:r>
          <a:r>
            <a:rPr lang="en-US" sz="3200" kern="1200" dirty="0" err="1"/>
            <a:t>rekod</a:t>
          </a:r>
          <a:r>
            <a:rPr lang="en-US" sz="3200" kern="1200" dirty="0"/>
            <a:t> LP</a:t>
          </a:r>
        </a:p>
      </dsp:txBody>
      <dsp:txXfrm>
        <a:off x="4704959" y="1149328"/>
        <a:ext cx="4123448" cy="4040640"/>
      </dsp:txXfrm>
    </dsp:sp>
    <dsp:sp modelId="{4193739E-BA67-4F1B-AFA7-38B45F051FE5}">
      <dsp:nvSpPr>
        <dsp:cNvPr id="0" name=""/>
        <dsp:cNvSpPr/>
      </dsp:nvSpPr>
      <dsp:spPr>
        <a:xfrm>
          <a:off x="9405690" y="227728"/>
          <a:ext cx="4123448" cy="921600"/>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i="1" kern="1200" dirty="0"/>
            <a:t>Radical</a:t>
          </a:r>
        </a:p>
      </dsp:txBody>
      <dsp:txXfrm>
        <a:off x="9405690" y="227728"/>
        <a:ext cx="4123448" cy="921600"/>
      </dsp:txXfrm>
    </dsp:sp>
    <dsp:sp modelId="{D334D5B3-3403-4824-96BA-E0AAF9F813D4}">
      <dsp:nvSpPr>
        <dsp:cNvPr id="0" name=""/>
        <dsp:cNvSpPr/>
      </dsp:nvSpPr>
      <dsp:spPr>
        <a:xfrm>
          <a:off x="9405690" y="1149328"/>
          <a:ext cx="4123448" cy="4040640"/>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i="1" kern="1200" dirty="0"/>
            <a:t>Drone, </a:t>
          </a:r>
          <a:r>
            <a:rPr lang="en-US" sz="3200" i="0" kern="1200" dirty="0" err="1"/>
            <a:t>dengan</a:t>
          </a:r>
          <a:r>
            <a:rPr lang="en-US" sz="3200" i="0" kern="1200" dirty="0"/>
            <a:t> </a:t>
          </a:r>
          <a:r>
            <a:rPr lang="en-US" sz="3200" i="0" kern="1200" dirty="0" err="1"/>
            <a:t>rekabentuk</a:t>
          </a:r>
          <a:r>
            <a:rPr lang="en-US" sz="3200" i="0" kern="1200" dirty="0"/>
            <a:t> </a:t>
          </a:r>
          <a:r>
            <a:rPr lang="en-US" sz="3200" i="0" kern="1200" dirty="0" err="1"/>
            <a:t>baru</a:t>
          </a:r>
          <a:r>
            <a:rPr lang="en-US" sz="3200" i="0" kern="1200" dirty="0"/>
            <a:t>, </a:t>
          </a:r>
          <a:r>
            <a:rPr lang="en-US" sz="3200" i="0" kern="1200" dirty="0" err="1"/>
            <a:t>kegunaan</a:t>
          </a:r>
          <a:r>
            <a:rPr lang="en-US" sz="3200" i="0" kern="1200" dirty="0"/>
            <a:t> </a:t>
          </a:r>
          <a:r>
            <a:rPr lang="en-US" sz="3200" i="0" kern="1200" dirty="0" err="1"/>
            <a:t>baru</a:t>
          </a:r>
          <a:endParaRPr lang="en-US" sz="3200" i="0" kern="1200" dirty="0"/>
        </a:p>
      </dsp:txBody>
      <dsp:txXfrm>
        <a:off x="9405690" y="1149328"/>
        <a:ext cx="4123448" cy="4040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5FE8-5D1C-4AB6-8895-45354545E03D}">
      <dsp:nvSpPr>
        <dsp:cNvPr id="0" name=""/>
        <dsp:cNvSpPr/>
      </dsp:nvSpPr>
      <dsp:spPr>
        <a:xfrm rot="5400000">
          <a:off x="9254356" y="-4268035"/>
          <a:ext cx="1432217" cy="10331766"/>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err="1"/>
            <a:t>Inovasi</a:t>
          </a:r>
          <a:r>
            <a:rPr lang="en-US" sz="2600" kern="1200" dirty="0"/>
            <a:t> yang </a:t>
          </a:r>
          <a:r>
            <a:rPr lang="en-US" sz="2600" kern="1200" dirty="0" err="1"/>
            <a:t>dilakukan</a:t>
          </a:r>
          <a:r>
            <a:rPr lang="en-US" sz="2600" kern="1200" dirty="0"/>
            <a:t> </a:t>
          </a:r>
          <a:r>
            <a:rPr lang="en-US" sz="2600" kern="1200" dirty="0" err="1"/>
            <a:t>ke</a:t>
          </a:r>
          <a:r>
            <a:rPr lang="en-US" sz="2600" kern="1200" dirty="0"/>
            <a:t> </a:t>
          </a:r>
          <a:r>
            <a:rPr lang="en-US" sz="2600" kern="1200" dirty="0" err="1"/>
            <a:t>atas</a:t>
          </a:r>
          <a:r>
            <a:rPr lang="en-US" sz="2600" kern="1200" dirty="0"/>
            <a:t> </a:t>
          </a:r>
          <a:r>
            <a:rPr lang="en-US" sz="2600" kern="1200" dirty="0" err="1"/>
            <a:t>produk</a:t>
          </a:r>
          <a:r>
            <a:rPr lang="en-US" sz="2600" kern="1200" dirty="0"/>
            <a:t> </a:t>
          </a:r>
          <a:r>
            <a:rPr lang="en-US" sz="2600" kern="1200" dirty="0" err="1"/>
            <a:t>sedia</a:t>
          </a:r>
          <a:r>
            <a:rPr lang="en-US" sz="2600" kern="1200" dirty="0"/>
            <a:t> </a:t>
          </a:r>
          <a:r>
            <a:rPr lang="en-US" sz="2600" kern="1200" dirty="0" err="1"/>
            <a:t>ada</a:t>
          </a:r>
          <a:r>
            <a:rPr lang="en-US" sz="2600" kern="1200" dirty="0"/>
            <a:t> </a:t>
          </a:r>
          <a:r>
            <a:rPr lang="en-US" sz="2600" kern="1200" dirty="0" err="1"/>
            <a:t>atau</a:t>
          </a:r>
          <a:r>
            <a:rPr lang="en-US" sz="2600" kern="1200" dirty="0"/>
            <a:t> </a:t>
          </a:r>
          <a:r>
            <a:rPr lang="en-US" sz="2600" kern="1200" dirty="0" err="1"/>
            <a:t>baru</a:t>
          </a:r>
          <a:r>
            <a:rPr lang="en-US" sz="2600" kern="1200" dirty="0"/>
            <a:t> </a:t>
          </a:r>
          <a:r>
            <a:rPr lang="en-US" sz="2600" kern="1200" dirty="0" err="1"/>
            <a:t>termasuk</a:t>
          </a:r>
          <a:r>
            <a:rPr lang="en-US" sz="2600" kern="1200" dirty="0"/>
            <a:t> </a:t>
          </a:r>
          <a:r>
            <a:rPr lang="en-US" sz="2600" kern="1200" dirty="0" err="1"/>
            <a:t>barang</a:t>
          </a:r>
          <a:r>
            <a:rPr lang="en-US" sz="2600" kern="1200" dirty="0"/>
            <a:t> dan </a:t>
          </a:r>
          <a:r>
            <a:rPr lang="en-US" sz="2600" kern="1200" dirty="0" err="1"/>
            <a:t>perkhidmatan</a:t>
          </a:r>
          <a:r>
            <a:rPr lang="en-US" sz="2600" kern="1200" dirty="0"/>
            <a:t> – Menu </a:t>
          </a:r>
          <a:r>
            <a:rPr lang="en-US" sz="2600" kern="1200" dirty="0" err="1"/>
            <a:t>Rahmah</a:t>
          </a:r>
          <a:r>
            <a:rPr lang="en-US" sz="2600" kern="1200" dirty="0"/>
            <a:t>, </a:t>
          </a:r>
          <a:r>
            <a:rPr lang="en-US" sz="2600" kern="1200" dirty="0" err="1"/>
            <a:t>Pakej</a:t>
          </a:r>
          <a:r>
            <a:rPr lang="en-US" sz="2600" kern="1200" dirty="0"/>
            <a:t> Internet </a:t>
          </a:r>
          <a:r>
            <a:rPr lang="en-US" sz="2600" kern="1200" dirty="0" err="1"/>
            <a:t>Perpaduan</a:t>
          </a:r>
          <a:endParaRPr lang="en-US" sz="2600" kern="1200" dirty="0"/>
        </a:p>
      </dsp:txBody>
      <dsp:txXfrm rot="-5400000">
        <a:off x="4804582" y="251654"/>
        <a:ext cx="10261851" cy="1292387"/>
      </dsp:txXfrm>
    </dsp:sp>
    <dsp:sp modelId="{277A5D7C-02A0-4D0E-9631-00A5ABDB3AB7}">
      <dsp:nvSpPr>
        <dsp:cNvPr id="0" name=""/>
        <dsp:cNvSpPr/>
      </dsp:nvSpPr>
      <dsp:spPr>
        <a:xfrm>
          <a:off x="935496" y="0"/>
          <a:ext cx="3869085" cy="179027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err="1"/>
            <a:t>Inovasi</a:t>
          </a:r>
          <a:r>
            <a:rPr lang="en-US" sz="4400" kern="1200" dirty="0"/>
            <a:t> </a:t>
          </a:r>
          <a:r>
            <a:rPr lang="en-US" sz="4400" kern="1200" dirty="0" err="1"/>
            <a:t>Produk</a:t>
          </a:r>
          <a:endParaRPr lang="en-US" sz="4400" kern="1200" dirty="0"/>
        </a:p>
      </dsp:txBody>
      <dsp:txXfrm>
        <a:off x="1022890" y="87394"/>
        <a:ext cx="3694297" cy="1615483"/>
      </dsp:txXfrm>
    </dsp:sp>
    <dsp:sp modelId="{2D3037C1-7519-4B5C-955A-DCF9344C23DE}">
      <dsp:nvSpPr>
        <dsp:cNvPr id="0" name=""/>
        <dsp:cNvSpPr/>
      </dsp:nvSpPr>
      <dsp:spPr>
        <a:xfrm rot="5400000">
          <a:off x="9325897" y="-2388250"/>
          <a:ext cx="1432217" cy="10331766"/>
        </a:xfrm>
        <a:prstGeom prst="round2Same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err="1"/>
            <a:t>Aplikasi</a:t>
          </a:r>
          <a:r>
            <a:rPr lang="en-US" sz="2600" kern="1200" dirty="0"/>
            <a:t> </a:t>
          </a:r>
          <a:r>
            <a:rPr lang="en-US" sz="2600" kern="1200" dirty="0" err="1"/>
            <a:t>perkhidmatan</a:t>
          </a:r>
          <a:r>
            <a:rPr lang="en-US" sz="2600" kern="1200" dirty="0"/>
            <a:t> </a:t>
          </a:r>
          <a:r>
            <a:rPr lang="en-US" sz="2600" kern="1200" dirty="0" err="1"/>
            <a:t>seperti</a:t>
          </a:r>
          <a:r>
            <a:rPr lang="en-US" sz="2600" kern="1200" dirty="0"/>
            <a:t> </a:t>
          </a:r>
          <a:r>
            <a:rPr lang="en-US" sz="2600" kern="1200" dirty="0" err="1"/>
            <a:t>perkembangan</a:t>
          </a:r>
          <a:r>
            <a:rPr lang="en-US" sz="2600" kern="1200" dirty="0"/>
            <a:t> </a:t>
          </a:r>
          <a:r>
            <a:rPr lang="en-US" sz="2600" kern="1200" dirty="0" err="1"/>
            <a:t>baru</a:t>
          </a:r>
          <a:r>
            <a:rPr lang="en-US" sz="2600" kern="1200" dirty="0"/>
            <a:t> </a:t>
          </a:r>
          <a:r>
            <a:rPr lang="en-US" sz="2600" kern="1200" dirty="0" err="1"/>
            <a:t>dalam</a:t>
          </a:r>
          <a:r>
            <a:rPr lang="en-US" sz="2600" kern="1200" dirty="0"/>
            <a:t> </a:t>
          </a:r>
          <a:r>
            <a:rPr lang="en-US" sz="2600" kern="1200" dirty="0" err="1"/>
            <a:t>telekomunikasi</a:t>
          </a:r>
          <a:r>
            <a:rPr lang="en-US" sz="2600" kern="1200" dirty="0"/>
            <a:t>, </a:t>
          </a:r>
          <a:r>
            <a:rPr lang="en-US" sz="2600" kern="1200" dirty="0" err="1"/>
            <a:t>aplikasi</a:t>
          </a:r>
          <a:r>
            <a:rPr lang="en-US" sz="2600" kern="1200" dirty="0"/>
            <a:t> </a:t>
          </a:r>
          <a:r>
            <a:rPr lang="en-US" sz="2600" kern="1200" dirty="0" err="1"/>
            <a:t>rangkaian</a:t>
          </a:r>
          <a:r>
            <a:rPr lang="en-US" sz="2600" kern="1200" dirty="0"/>
            <a:t> </a:t>
          </a:r>
          <a:r>
            <a:rPr lang="en-US" sz="2600" kern="1200" dirty="0" err="1"/>
            <a:t>sosial</a:t>
          </a:r>
          <a:endParaRPr lang="en-US" sz="2600" kern="1200" dirty="0"/>
        </a:p>
        <a:p>
          <a:pPr marL="228600" lvl="1" indent="-228600" algn="l" defTabSz="1155700">
            <a:lnSpc>
              <a:spcPct val="90000"/>
            </a:lnSpc>
            <a:spcBef>
              <a:spcPct val="0"/>
            </a:spcBef>
            <a:spcAft>
              <a:spcPct val="15000"/>
            </a:spcAft>
            <a:buChar char="•"/>
          </a:pPr>
          <a:r>
            <a:rPr lang="en-US" sz="2600" kern="1200" dirty="0"/>
            <a:t>Google, YouTube</a:t>
          </a:r>
        </a:p>
      </dsp:txBody>
      <dsp:txXfrm rot="-5400000">
        <a:off x="4876123" y="2131439"/>
        <a:ext cx="10261851" cy="1292387"/>
      </dsp:txXfrm>
    </dsp:sp>
    <dsp:sp modelId="{4B36155F-57A4-471B-BA34-46242C870694}">
      <dsp:nvSpPr>
        <dsp:cNvPr id="0" name=""/>
        <dsp:cNvSpPr/>
      </dsp:nvSpPr>
      <dsp:spPr>
        <a:xfrm>
          <a:off x="935496" y="1882497"/>
          <a:ext cx="3940626" cy="1790271"/>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err="1"/>
            <a:t>Inovasi</a:t>
          </a:r>
          <a:r>
            <a:rPr lang="en-US" sz="4400" kern="1200" dirty="0"/>
            <a:t> </a:t>
          </a:r>
          <a:r>
            <a:rPr lang="en-US" sz="4400" kern="1200" dirty="0" err="1"/>
            <a:t>Perkhidmatan</a:t>
          </a:r>
          <a:endParaRPr lang="en-US" sz="4400" kern="1200" dirty="0"/>
        </a:p>
      </dsp:txBody>
      <dsp:txXfrm>
        <a:off x="1022890" y="1969891"/>
        <a:ext cx="3765838" cy="1615483"/>
      </dsp:txXfrm>
    </dsp:sp>
    <dsp:sp modelId="{883EE8AF-EB10-41F0-8BE9-E1B5AA35A8EE}">
      <dsp:nvSpPr>
        <dsp:cNvPr id="0" name=""/>
        <dsp:cNvSpPr/>
      </dsp:nvSpPr>
      <dsp:spPr>
        <a:xfrm rot="5400000">
          <a:off x="9305207" y="-508465"/>
          <a:ext cx="1432217" cy="10331766"/>
        </a:xfrm>
        <a:prstGeom prst="round2Same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err="1"/>
            <a:t>Inovasi</a:t>
          </a:r>
          <a:r>
            <a:rPr lang="en-US" sz="2600" kern="1200" dirty="0"/>
            <a:t> </a:t>
          </a:r>
          <a:r>
            <a:rPr lang="en-US" sz="2600" kern="1200" dirty="0" err="1"/>
            <a:t>untuk</a:t>
          </a:r>
          <a:r>
            <a:rPr lang="en-US" sz="2600" kern="1200" dirty="0"/>
            <a:t> </a:t>
          </a:r>
          <a:r>
            <a:rPr lang="en-US" sz="2600" kern="1200" dirty="0" err="1"/>
            <a:t>menambahbaik</a:t>
          </a:r>
          <a:r>
            <a:rPr lang="en-US" sz="2600" kern="1200" dirty="0"/>
            <a:t> </a:t>
          </a:r>
          <a:r>
            <a:rPr lang="en-US" sz="2600" kern="1200" dirty="0" err="1"/>
            <a:t>teknik</a:t>
          </a:r>
          <a:r>
            <a:rPr lang="en-US" sz="2600" kern="1200" dirty="0"/>
            <a:t> </a:t>
          </a:r>
          <a:r>
            <a:rPr lang="en-US" sz="2600" kern="1200" dirty="0" err="1"/>
            <a:t>atau</a:t>
          </a:r>
          <a:r>
            <a:rPr lang="en-US" sz="2600" kern="1200" dirty="0"/>
            <a:t> proses oleh </a:t>
          </a:r>
          <a:r>
            <a:rPr lang="en-US" sz="2600" kern="1200" dirty="0" err="1"/>
            <a:t>sesebuah</a:t>
          </a:r>
          <a:r>
            <a:rPr lang="en-US" sz="2600" kern="1200" dirty="0"/>
            <a:t> </a:t>
          </a:r>
          <a:r>
            <a:rPr lang="en-US" sz="2600" kern="1200" dirty="0" err="1"/>
            <a:t>organisasi</a:t>
          </a:r>
          <a:r>
            <a:rPr lang="en-US" sz="2600" kern="1200" dirty="0"/>
            <a:t> </a:t>
          </a:r>
          <a:r>
            <a:rPr lang="en-US" sz="2600" kern="1200" dirty="0" err="1"/>
            <a:t>supaya</a:t>
          </a:r>
          <a:r>
            <a:rPr lang="en-US" sz="2600" kern="1200" dirty="0"/>
            <a:t> </a:t>
          </a:r>
          <a:r>
            <a:rPr lang="en-US" sz="2600" kern="1200" dirty="0" err="1"/>
            <a:t>lebih</a:t>
          </a:r>
          <a:r>
            <a:rPr lang="en-US" sz="2600" kern="1200" dirty="0"/>
            <a:t> </a:t>
          </a:r>
          <a:r>
            <a:rPr lang="en-US" sz="2600" kern="1200" dirty="0" err="1"/>
            <a:t>efektif</a:t>
          </a:r>
          <a:r>
            <a:rPr lang="en-US" sz="2600" kern="1200" dirty="0"/>
            <a:t> dan </a:t>
          </a:r>
          <a:r>
            <a:rPr lang="en-US" sz="2600" kern="1200" dirty="0" err="1"/>
            <a:t>efisyen</a:t>
          </a:r>
          <a:r>
            <a:rPr lang="en-US" sz="2600" kern="1200" dirty="0"/>
            <a:t> </a:t>
          </a:r>
          <a:r>
            <a:rPr lang="en-US" sz="2600" kern="1200" dirty="0" err="1"/>
            <a:t>seperti</a:t>
          </a:r>
          <a:r>
            <a:rPr lang="en-US" sz="2600" kern="1200" dirty="0"/>
            <a:t> </a:t>
          </a:r>
          <a:r>
            <a:rPr lang="en-US" sz="2600" kern="1200" dirty="0" err="1"/>
            <a:t>mengurangkan</a:t>
          </a:r>
          <a:r>
            <a:rPr lang="en-US" sz="2600" kern="1200" dirty="0"/>
            <a:t> </a:t>
          </a:r>
          <a:r>
            <a:rPr lang="en-US" sz="2600" kern="1200" dirty="0" err="1"/>
            <a:t>langkah-langkah</a:t>
          </a:r>
          <a:r>
            <a:rPr lang="en-US" sz="2600" kern="1200" dirty="0"/>
            <a:t> </a:t>
          </a:r>
          <a:r>
            <a:rPr lang="en-US" sz="2600" kern="1200" dirty="0" err="1"/>
            <a:t>pemprosesan</a:t>
          </a:r>
          <a:r>
            <a:rPr lang="en-US" sz="2600" kern="1200" dirty="0"/>
            <a:t> </a:t>
          </a:r>
          <a:r>
            <a:rPr lang="en-US" sz="2600" kern="1200" dirty="0" err="1"/>
            <a:t>bagi</a:t>
          </a:r>
          <a:r>
            <a:rPr lang="en-US" sz="2600" kern="1200" dirty="0"/>
            <a:t> </a:t>
          </a:r>
          <a:r>
            <a:rPr lang="en-US" sz="2600" kern="1200" dirty="0" err="1"/>
            <a:t>mengurangkan</a:t>
          </a:r>
          <a:r>
            <a:rPr lang="en-US" sz="2600" kern="1200" dirty="0"/>
            <a:t> kos.</a:t>
          </a:r>
        </a:p>
      </dsp:txBody>
      <dsp:txXfrm rot="-5400000">
        <a:off x="4855433" y="4011224"/>
        <a:ext cx="10261851" cy="1292387"/>
      </dsp:txXfrm>
    </dsp:sp>
    <dsp:sp modelId="{F378917F-1CF7-49C3-97D6-3F13DB095837}">
      <dsp:nvSpPr>
        <dsp:cNvPr id="0" name=""/>
        <dsp:cNvSpPr/>
      </dsp:nvSpPr>
      <dsp:spPr>
        <a:xfrm>
          <a:off x="935496" y="3762282"/>
          <a:ext cx="3919936" cy="1790271"/>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err="1"/>
            <a:t>Inovasi</a:t>
          </a:r>
          <a:r>
            <a:rPr lang="en-US" sz="4400" kern="1200" dirty="0"/>
            <a:t> Proses</a:t>
          </a:r>
        </a:p>
      </dsp:txBody>
      <dsp:txXfrm>
        <a:off x="1022890" y="3849676"/>
        <a:ext cx="3745148" cy="16154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5FE8-5D1C-4AB6-8895-45354545E03D}">
      <dsp:nvSpPr>
        <dsp:cNvPr id="0" name=""/>
        <dsp:cNvSpPr/>
      </dsp:nvSpPr>
      <dsp:spPr>
        <a:xfrm rot="5400000">
          <a:off x="9254356" y="-4268035"/>
          <a:ext cx="1432217" cy="10331766"/>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err="1"/>
            <a:t>Penambahbaikan</a:t>
          </a:r>
          <a:r>
            <a:rPr lang="en-US" sz="1700" kern="1200" dirty="0"/>
            <a:t> </a:t>
          </a:r>
          <a:r>
            <a:rPr lang="en-US" sz="1700" kern="1200" dirty="0" err="1"/>
            <a:t>dalam</a:t>
          </a:r>
          <a:r>
            <a:rPr lang="en-US" sz="1700" kern="1200" dirty="0"/>
            <a:t> </a:t>
          </a:r>
          <a:r>
            <a:rPr lang="en-US" sz="1700" kern="1200" dirty="0" err="1"/>
            <a:t>keupayaan</a:t>
          </a:r>
          <a:r>
            <a:rPr lang="en-US" sz="1700" kern="1200" dirty="0"/>
            <a:t> </a:t>
          </a:r>
          <a:r>
            <a:rPr lang="en-US" sz="1700" kern="1200" dirty="0" err="1"/>
            <a:t>komponen</a:t>
          </a:r>
          <a:r>
            <a:rPr lang="en-US" sz="1700" kern="1200" dirty="0"/>
            <a:t> </a:t>
          </a:r>
          <a:r>
            <a:rPr lang="en-US" sz="1700" kern="1200" dirty="0" err="1"/>
            <a:t>individu</a:t>
          </a:r>
          <a:r>
            <a:rPr lang="en-US" sz="1700" kern="1200" dirty="0"/>
            <a:t> </a:t>
          </a:r>
          <a:r>
            <a:rPr lang="en-US" sz="1700" kern="1200" dirty="0" err="1"/>
            <a:t>dalam</a:t>
          </a:r>
          <a:r>
            <a:rPr lang="en-US" sz="1700" kern="1200" dirty="0"/>
            <a:t> </a:t>
          </a:r>
          <a:r>
            <a:rPr lang="en-US" sz="1700" kern="1200" dirty="0" err="1"/>
            <a:t>organisasi</a:t>
          </a:r>
          <a:r>
            <a:rPr lang="en-US" sz="1700" kern="1200" dirty="0"/>
            <a:t>. </a:t>
          </a:r>
          <a:r>
            <a:rPr lang="en-US" sz="1700" kern="1200" dirty="0" err="1"/>
            <a:t>Contoh</a:t>
          </a:r>
          <a:r>
            <a:rPr lang="en-US" sz="1700" kern="1200" dirty="0"/>
            <a:t>: processor yang </a:t>
          </a:r>
          <a:r>
            <a:rPr lang="en-US" sz="1700" kern="1200" dirty="0" err="1"/>
            <a:t>lebih</a:t>
          </a:r>
          <a:r>
            <a:rPr lang="en-US" sz="1700" kern="1200" dirty="0"/>
            <a:t> </a:t>
          </a:r>
          <a:r>
            <a:rPr lang="en-US" sz="1700" kern="1200" dirty="0" err="1"/>
            <a:t>berkuasa</a:t>
          </a:r>
          <a:r>
            <a:rPr lang="en-US" sz="1700" kern="1200" dirty="0"/>
            <a:t> </a:t>
          </a:r>
          <a:r>
            <a:rPr lang="en-US" sz="1700" kern="1200" dirty="0" err="1"/>
            <a:t>dalam</a:t>
          </a:r>
          <a:r>
            <a:rPr lang="en-US" sz="1700" kern="1200" dirty="0"/>
            <a:t> computer, </a:t>
          </a:r>
          <a:r>
            <a:rPr lang="en-US" sz="1700" kern="1200" dirty="0" err="1"/>
            <a:t>atau</a:t>
          </a:r>
          <a:r>
            <a:rPr lang="en-US" sz="1700" kern="1200" dirty="0"/>
            <a:t> </a:t>
          </a:r>
          <a:r>
            <a:rPr lang="en-US" sz="1700" kern="1200" dirty="0" err="1"/>
            <a:t>komponen</a:t>
          </a:r>
          <a:r>
            <a:rPr lang="en-US" sz="1700" kern="1200" dirty="0"/>
            <a:t> </a:t>
          </a:r>
          <a:r>
            <a:rPr lang="en-US" sz="1700" kern="1200" dirty="0" err="1"/>
            <a:t>dalam</a:t>
          </a:r>
          <a:r>
            <a:rPr lang="en-US" sz="1700" kern="1200" dirty="0"/>
            <a:t> </a:t>
          </a:r>
          <a:r>
            <a:rPr lang="en-US" sz="1700" kern="1200" dirty="0" err="1"/>
            <a:t>enjin</a:t>
          </a:r>
          <a:r>
            <a:rPr lang="en-US" sz="1700" kern="1200" dirty="0"/>
            <a:t> jet.</a:t>
          </a:r>
        </a:p>
      </dsp:txBody>
      <dsp:txXfrm rot="-5400000">
        <a:off x="4804582" y="251654"/>
        <a:ext cx="10261851" cy="1292387"/>
      </dsp:txXfrm>
    </dsp:sp>
    <dsp:sp modelId="{277A5D7C-02A0-4D0E-9631-00A5ABDB3AB7}">
      <dsp:nvSpPr>
        <dsp:cNvPr id="0" name=""/>
        <dsp:cNvSpPr/>
      </dsp:nvSpPr>
      <dsp:spPr>
        <a:xfrm>
          <a:off x="935496" y="0"/>
          <a:ext cx="3869085" cy="179027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marL="0" lvl="0" indent="0" algn="ctr" defTabSz="2222500">
            <a:lnSpc>
              <a:spcPct val="90000"/>
            </a:lnSpc>
            <a:spcBef>
              <a:spcPct val="0"/>
            </a:spcBef>
            <a:spcAft>
              <a:spcPct val="35000"/>
            </a:spcAft>
            <a:buNone/>
          </a:pPr>
          <a:r>
            <a:rPr lang="en-US" sz="5000" kern="1200" dirty="0" err="1"/>
            <a:t>Inovasi</a:t>
          </a:r>
          <a:r>
            <a:rPr lang="en-US" sz="5000" kern="1200" dirty="0"/>
            <a:t> </a:t>
          </a:r>
          <a:r>
            <a:rPr lang="en-US" sz="5000" kern="1200" dirty="0" err="1"/>
            <a:t>Komponen</a:t>
          </a:r>
          <a:endParaRPr lang="en-US" sz="5000" kern="1200" dirty="0"/>
        </a:p>
      </dsp:txBody>
      <dsp:txXfrm>
        <a:off x="1022890" y="87394"/>
        <a:ext cx="3694297" cy="1615483"/>
      </dsp:txXfrm>
    </dsp:sp>
    <dsp:sp modelId="{2D3037C1-7519-4B5C-955A-DCF9344C23DE}">
      <dsp:nvSpPr>
        <dsp:cNvPr id="0" name=""/>
        <dsp:cNvSpPr/>
      </dsp:nvSpPr>
      <dsp:spPr>
        <a:xfrm rot="5400000">
          <a:off x="9325897" y="-2388250"/>
          <a:ext cx="1432217" cy="10331766"/>
        </a:xfrm>
        <a:prstGeom prst="round2Same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err="1"/>
            <a:t>Pelaksanaan</a:t>
          </a:r>
          <a:r>
            <a:rPr lang="en-US" sz="1700" kern="1200" dirty="0"/>
            <a:t> </a:t>
          </a:r>
          <a:r>
            <a:rPr lang="en-US" sz="1700" kern="1200" dirty="0" err="1"/>
            <a:t>kaedah</a:t>
          </a:r>
          <a:r>
            <a:rPr lang="en-US" sz="1700" kern="1200" dirty="0"/>
            <a:t> </a:t>
          </a:r>
          <a:r>
            <a:rPr lang="en-US" sz="1700" kern="1200" dirty="0" err="1"/>
            <a:t>baru</a:t>
          </a:r>
          <a:r>
            <a:rPr lang="en-US" sz="1700" kern="1200" dirty="0"/>
            <a:t> </a:t>
          </a:r>
          <a:r>
            <a:rPr lang="en-US" sz="1700" kern="1200" dirty="0" err="1"/>
            <a:t>dalam</a:t>
          </a:r>
          <a:r>
            <a:rPr lang="en-US" sz="1700" kern="1200" dirty="0"/>
            <a:t> </a:t>
          </a:r>
          <a:r>
            <a:rPr lang="en-US" sz="1700" kern="1200" dirty="0" err="1"/>
            <a:t>pemasaran</a:t>
          </a:r>
          <a:r>
            <a:rPr lang="en-US" sz="1700" kern="1200" dirty="0"/>
            <a:t> yang </a:t>
          </a:r>
          <a:r>
            <a:rPr lang="en-US" sz="1700" kern="1200" dirty="0" err="1"/>
            <a:t>menghasilkan</a:t>
          </a:r>
          <a:r>
            <a:rPr lang="en-US" sz="1700" kern="1200" dirty="0"/>
            <a:t> </a:t>
          </a:r>
          <a:r>
            <a:rPr lang="en-US" sz="1700" kern="1200" dirty="0" err="1"/>
            <a:t>perubahan</a:t>
          </a:r>
          <a:r>
            <a:rPr lang="en-US" sz="1700" kern="1200" dirty="0"/>
            <a:t> yang </a:t>
          </a:r>
          <a:r>
            <a:rPr lang="en-US" sz="1700" kern="1200" dirty="0" err="1"/>
            <a:t>bermakna</a:t>
          </a:r>
          <a:r>
            <a:rPr lang="en-US" sz="1700" kern="1200" dirty="0"/>
            <a:t> </a:t>
          </a:r>
          <a:r>
            <a:rPr lang="en-US" sz="1700" kern="1200" dirty="0" err="1"/>
            <a:t>dalam</a:t>
          </a:r>
          <a:r>
            <a:rPr lang="en-US" sz="1700" kern="1200" dirty="0"/>
            <a:t> </a:t>
          </a:r>
          <a:r>
            <a:rPr lang="en-US" sz="1700" kern="1200" dirty="0" err="1"/>
            <a:t>rekabentuk</a:t>
          </a:r>
          <a:r>
            <a:rPr lang="en-US" sz="1700" kern="1200" dirty="0"/>
            <a:t> </a:t>
          </a:r>
          <a:r>
            <a:rPr lang="en-US" sz="1700" kern="1200" dirty="0" err="1"/>
            <a:t>produk</a:t>
          </a:r>
          <a:r>
            <a:rPr lang="en-US" sz="1700" kern="1200" dirty="0"/>
            <a:t>, </a:t>
          </a:r>
          <a:r>
            <a:rPr lang="en-US" sz="1700" kern="1200" dirty="0" err="1"/>
            <a:t>pembungkusan</a:t>
          </a:r>
          <a:r>
            <a:rPr lang="en-US" sz="1700" kern="1200" dirty="0"/>
            <a:t>, </a:t>
          </a:r>
          <a:r>
            <a:rPr lang="en-US" sz="1700" kern="1200" dirty="0" err="1"/>
            <a:t>penempatan</a:t>
          </a:r>
          <a:r>
            <a:rPr lang="en-US" sz="1700" kern="1200" dirty="0"/>
            <a:t> </a:t>
          </a:r>
          <a:r>
            <a:rPr lang="en-US" sz="1700" kern="1200" dirty="0" err="1"/>
            <a:t>produk</a:t>
          </a:r>
          <a:r>
            <a:rPr lang="en-US" sz="1700" kern="1200" dirty="0"/>
            <a:t>, </a:t>
          </a:r>
          <a:r>
            <a:rPr lang="en-US" sz="1700" kern="1200" dirty="0" err="1"/>
            <a:t>promosi</a:t>
          </a:r>
          <a:r>
            <a:rPr lang="en-US" sz="1700" kern="1200" dirty="0"/>
            <a:t> </a:t>
          </a:r>
          <a:r>
            <a:rPr lang="en-US" sz="1700" kern="1200" dirty="0" err="1"/>
            <a:t>produk</a:t>
          </a:r>
          <a:r>
            <a:rPr lang="en-US" sz="1700" kern="1200" dirty="0"/>
            <a:t> </a:t>
          </a:r>
          <a:r>
            <a:rPr lang="en-US" sz="1700" kern="1200" dirty="0" err="1"/>
            <a:t>atau</a:t>
          </a:r>
          <a:r>
            <a:rPr lang="en-US" sz="1700" kern="1200" dirty="0"/>
            <a:t> </a:t>
          </a:r>
          <a:r>
            <a:rPr lang="en-US" sz="1700" kern="1200" dirty="0" err="1"/>
            <a:t>harga</a:t>
          </a:r>
          <a:r>
            <a:rPr lang="en-US" sz="1700" kern="1200" dirty="0"/>
            <a:t>. </a:t>
          </a:r>
          <a:r>
            <a:rPr lang="en-US" sz="1700" kern="1200" dirty="0" err="1"/>
            <a:t>Ini</a:t>
          </a:r>
          <a:r>
            <a:rPr lang="en-US" sz="1700" kern="1200" dirty="0"/>
            <a:t> </a:t>
          </a:r>
          <a:r>
            <a:rPr lang="en-US" sz="1700" kern="1200" dirty="0" err="1"/>
            <a:t>bermaksud</a:t>
          </a:r>
          <a:r>
            <a:rPr lang="en-US" sz="1700" kern="1200" dirty="0"/>
            <a:t> </a:t>
          </a:r>
          <a:r>
            <a:rPr lang="en-US" sz="1700" kern="1200" dirty="0" err="1"/>
            <a:t>untuk</a:t>
          </a:r>
          <a:r>
            <a:rPr lang="en-US" sz="1700" kern="1200" dirty="0"/>
            <a:t> </a:t>
          </a:r>
          <a:r>
            <a:rPr lang="en-US" sz="1700" kern="1200" dirty="0" err="1"/>
            <a:t>memenuhi</a:t>
          </a:r>
          <a:r>
            <a:rPr lang="en-US" sz="1700" kern="1200" dirty="0"/>
            <a:t> </a:t>
          </a:r>
          <a:r>
            <a:rPr lang="en-US" sz="1700" kern="1200" dirty="0" err="1"/>
            <a:t>keperluan</a:t>
          </a:r>
          <a:r>
            <a:rPr lang="en-US" sz="1700" kern="1200" dirty="0"/>
            <a:t> </a:t>
          </a:r>
          <a:r>
            <a:rPr lang="en-US" sz="1700" kern="1200" dirty="0" err="1"/>
            <a:t>pengguna</a:t>
          </a:r>
          <a:r>
            <a:rPr lang="en-US" sz="1700" kern="1200" dirty="0"/>
            <a:t>, </a:t>
          </a:r>
          <a:r>
            <a:rPr lang="en-US" sz="1700" kern="1200" dirty="0" err="1"/>
            <a:t>membangunkan</a:t>
          </a:r>
          <a:r>
            <a:rPr lang="en-US" sz="1700" kern="1200" dirty="0"/>
            <a:t> </a:t>
          </a:r>
          <a:r>
            <a:rPr lang="en-US" sz="1700" kern="1200" dirty="0" err="1"/>
            <a:t>pasaran</a:t>
          </a:r>
          <a:r>
            <a:rPr lang="en-US" sz="1700" kern="1200" dirty="0"/>
            <a:t> </a:t>
          </a:r>
          <a:r>
            <a:rPr lang="en-US" sz="1700" kern="1200" dirty="0" err="1"/>
            <a:t>baru</a:t>
          </a:r>
          <a:r>
            <a:rPr lang="en-US" sz="1700" kern="1200" dirty="0"/>
            <a:t>, </a:t>
          </a:r>
          <a:r>
            <a:rPr lang="en-US" sz="1700" kern="1200" dirty="0" err="1"/>
            <a:t>atau</a:t>
          </a:r>
          <a:r>
            <a:rPr lang="en-US" sz="1700" kern="1200" dirty="0"/>
            <a:t> </a:t>
          </a:r>
          <a:r>
            <a:rPr lang="en-US" sz="1700" kern="1200" dirty="0" err="1"/>
            <a:t>kedudukan</a:t>
          </a:r>
          <a:r>
            <a:rPr lang="en-US" sz="1700" kern="1200" dirty="0"/>
            <a:t> </a:t>
          </a:r>
          <a:r>
            <a:rPr lang="en-US" sz="1700" kern="1200" dirty="0" err="1"/>
            <a:t>dalam</a:t>
          </a:r>
          <a:r>
            <a:rPr lang="en-US" sz="1700" kern="1200" dirty="0"/>
            <a:t> </a:t>
          </a:r>
          <a:r>
            <a:rPr lang="en-US" sz="1700" kern="1200" dirty="0" err="1"/>
            <a:t>pasaran</a:t>
          </a:r>
          <a:r>
            <a:rPr lang="en-US" sz="1700" kern="1200" dirty="0"/>
            <a:t>.</a:t>
          </a:r>
        </a:p>
        <a:p>
          <a:pPr marL="171450" lvl="1" indent="-171450" algn="l" defTabSz="755650">
            <a:lnSpc>
              <a:spcPct val="90000"/>
            </a:lnSpc>
            <a:spcBef>
              <a:spcPct val="0"/>
            </a:spcBef>
            <a:spcAft>
              <a:spcPct val="15000"/>
            </a:spcAft>
            <a:buChar char="•"/>
          </a:pPr>
          <a:r>
            <a:rPr lang="en-US" sz="1700" kern="1200" dirty="0" err="1"/>
            <a:t>Contoh</a:t>
          </a:r>
          <a:r>
            <a:rPr lang="en-US" sz="1700" kern="1200" dirty="0"/>
            <a:t>: media </a:t>
          </a:r>
          <a:r>
            <a:rPr lang="en-US" sz="1700" kern="1200" dirty="0" err="1"/>
            <a:t>sosial</a:t>
          </a:r>
          <a:r>
            <a:rPr lang="en-US" sz="1700" kern="1200" dirty="0"/>
            <a:t> </a:t>
          </a:r>
          <a:r>
            <a:rPr lang="en-US" sz="1700" kern="1200" dirty="0" err="1"/>
            <a:t>untuk</a:t>
          </a:r>
          <a:r>
            <a:rPr lang="en-US" sz="1700" kern="1200" dirty="0"/>
            <a:t> </a:t>
          </a:r>
          <a:r>
            <a:rPr lang="en-US" sz="1700" kern="1200" dirty="0" err="1"/>
            <a:t>tujuan</a:t>
          </a:r>
          <a:r>
            <a:rPr lang="en-US" sz="1700" kern="1200" dirty="0"/>
            <a:t> </a:t>
          </a:r>
          <a:r>
            <a:rPr lang="en-US" sz="1700" kern="1200" dirty="0" err="1"/>
            <a:t>pemasaran</a:t>
          </a:r>
          <a:r>
            <a:rPr lang="en-US" sz="1700" kern="1200" dirty="0"/>
            <a:t> </a:t>
          </a:r>
          <a:r>
            <a:rPr lang="en-US" sz="1700" kern="1200" dirty="0" err="1"/>
            <a:t>seperti</a:t>
          </a:r>
          <a:r>
            <a:rPr lang="en-US" sz="1700" kern="1200" dirty="0"/>
            <a:t> Facebook, YouTube, Instagram, </a:t>
          </a:r>
          <a:r>
            <a:rPr lang="en-US" sz="1700" kern="1200" dirty="0" err="1"/>
            <a:t>FourSquare</a:t>
          </a:r>
          <a:r>
            <a:rPr lang="en-US" sz="1700" kern="1200" dirty="0"/>
            <a:t> </a:t>
          </a:r>
          <a:r>
            <a:rPr lang="en-US" sz="1700" kern="1200" dirty="0" err="1"/>
            <a:t>atau</a:t>
          </a:r>
          <a:r>
            <a:rPr lang="en-US" sz="1700" kern="1200" dirty="0"/>
            <a:t> </a:t>
          </a:r>
          <a:r>
            <a:rPr lang="en-US" sz="1700" kern="1200" dirty="0" err="1"/>
            <a:t>Linkedln</a:t>
          </a:r>
          <a:endParaRPr lang="en-US" sz="1700" kern="1200" dirty="0"/>
        </a:p>
      </dsp:txBody>
      <dsp:txXfrm rot="-5400000">
        <a:off x="4876123" y="2131439"/>
        <a:ext cx="10261851" cy="1292387"/>
      </dsp:txXfrm>
    </dsp:sp>
    <dsp:sp modelId="{4B36155F-57A4-471B-BA34-46242C870694}">
      <dsp:nvSpPr>
        <dsp:cNvPr id="0" name=""/>
        <dsp:cNvSpPr/>
      </dsp:nvSpPr>
      <dsp:spPr>
        <a:xfrm>
          <a:off x="935496" y="1882497"/>
          <a:ext cx="3940626" cy="1790271"/>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marL="0" lvl="0" indent="0" algn="ctr" defTabSz="2222500">
            <a:lnSpc>
              <a:spcPct val="90000"/>
            </a:lnSpc>
            <a:spcBef>
              <a:spcPct val="0"/>
            </a:spcBef>
            <a:spcAft>
              <a:spcPct val="35000"/>
            </a:spcAft>
            <a:buNone/>
          </a:pPr>
          <a:r>
            <a:rPr lang="en-US" sz="5000" kern="1200" dirty="0" err="1"/>
            <a:t>Inovasi</a:t>
          </a:r>
          <a:r>
            <a:rPr lang="en-US" sz="5000" kern="1200" dirty="0"/>
            <a:t> </a:t>
          </a:r>
          <a:r>
            <a:rPr lang="en-US" sz="5000" kern="1200" dirty="0" err="1"/>
            <a:t>Pemasaran</a:t>
          </a:r>
          <a:endParaRPr lang="en-US" sz="5000" kern="1200" dirty="0"/>
        </a:p>
      </dsp:txBody>
      <dsp:txXfrm>
        <a:off x="1022890" y="1969891"/>
        <a:ext cx="3765838" cy="1615483"/>
      </dsp:txXfrm>
    </dsp:sp>
    <dsp:sp modelId="{883EE8AF-EB10-41F0-8BE9-E1B5AA35A8EE}">
      <dsp:nvSpPr>
        <dsp:cNvPr id="0" name=""/>
        <dsp:cNvSpPr/>
      </dsp:nvSpPr>
      <dsp:spPr>
        <a:xfrm rot="5400000">
          <a:off x="9305207" y="-508465"/>
          <a:ext cx="1432217" cy="10331766"/>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Strategi </a:t>
          </a:r>
          <a:r>
            <a:rPr lang="en-US" sz="1700" kern="1200" dirty="0" err="1"/>
            <a:t>baru</a:t>
          </a:r>
          <a:r>
            <a:rPr lang="en-US" sz="1700" kern="1200" dirty="0"/>
            <a:t>, </a:t>
          </a:r>
          <a:r>
            <a:rPr lang="en-US" sz="1700" kern="1200" dirty="0" err="1"/>
            <a:t>konsep</a:t>
          </a:r>
          <a:r>
            <a:rPr lang="en-US" sz="1700" kern="1200" dirty="0"/>
            <a:t> </a:t>
          </a:r>
          <a:r>
            <a:rPr lang="en-US" sz="1700" kern="1200" dirty="0" err="1"/>
            <a:t>baru</a:t>
          </a:r>
          <a:r>
            <a:rPr lang="en-US" sz="1700" kern="1200" dirty="0"/>
            <a:t>, idea dan </a:t>
          </a:r>
          <a:r>
            <a:rPr lang="en-US" sz="1700" kern="1200" dirty="0" err="1"/>
            <a:t>organisasi</a:t>
          </a:r>
          <a:r>
            <a:rPr lang="en-US" sz="1700" kern="1200" dirty="0"/>
            <a:t> yang </a:t>
          </a:r>
          <a:r>
            <a:rPr lang="en-US" sz="1700" kern="1200" dirty="0" err="1"/>
            <a:t>memenuhi</a:t>
          </a:r>
          <a:r>
            <a:rPr lang="en-US" sz="1700" kern="1200" dirty="0"/>
            <a:t> </a:t>
          </a:r>
          <a:r>
            <a:rPr lang="en-US" sz="1700" kern="1200" dirty="0" err="1"/>
            <a:t>keperluan</a:t>
          </a:r>
          <a:r>
            <a:rPr lang="en-US" sz="1700" kern="1200" dirty="0"/>
            <a:t> </a:t>
          </a:r>
          <a:r>
            <a:rPr lang="en-US" sz="1700" kern="1200" dirty="0" err="1"/>
            <a:t>sosial</a:t>
          </a:r>
          <a:r>
            <a:rPr lang="en-US" sz="1700" kern="1200" dirty="0"/>
            <a:t> dan </a:t>
          </a:r>
          <a:r>
            <a:rPr lang="en-US" sz="1700" kern="1200" dirty="0" err="1"/>
            <a:t>mencipta</a:t>
          </a:r>
          <a:r>
            <a:rPr lang="en-US" sz="1700" kern="1200" dirty="0"/>
            <a:t> </a:t>
          </a:r>
          <a:r>
            <a:rPr lang="en-US" sz="1700" kern="1200" dirty="0" err="1"/>
            <a:t>hubungan</a:t>
          </a:r>
          <a:r>
            <a:rPr lang="en-US" sz="1700" kern="1200" dirty="0"/>
            <a:t> </a:t>
          </a:r>
          <a:r>
            <a:rPr lang="en-US" sz="1700" kern="1200" dirty="0" err="1"/>
            <a:t>sosial</a:t>
          </a:r>
          <a:r>
            <a:rPr lang="en-US" sz="1700" kern="1200" dirty="0"/>
            <a:t> yang </a:t>
          </a:r>
          <a:r>
            <a:rPr lang="en-US" sz="1700" kern="1200" dirty="0" err="1"/>
            <a:t>baru</a:t>
          </a:r>
          <a:r>
            <a:rPr lang="en-US" sz="1700" kern="1200" dirty="0"/>
            <a:t>.</a:t>
          </a:r>
        </a:p>
        <a:p>
          <a:pPr marL="171450" lvl="1" indent="-171450" algn="l" defTabSz="755650">
            <a:lnSpc>
              <a:spcPct val="90000"/>
            </a:lnSpc>
            <a:spcBef>
              <a:spcPct val="0"/>
            </a:spcBef>
            <a:spcAft>
              <a:spcPct val="15000"/>
            </a:spcAft>
            <a:buChar char="•"/>
          </a:pPr>
          <a:r>
            <a:rPr lang="en-US" sz="1700" kern="1200" dirty="0" err="1"/>
            <a:t>Contoh</a:t>
          </a:r>
          <a:r>
            <a:rPr lang="en-US" sz="1700" kern="1200" dirty="0"/>
            <a:t>: </a:t>
          </a:r>
          <a:r>
            <a:rPr lang="en-US" sz="1700" kern="1200" dirty="0" err="1"/>
            <a:t>persekitaran</a:t>
          </a:r>
          <a:r>
            <a:rPr lang="en-US" sz="1700" kern="1200" dirty="0"/>
            <a:t> </a:t>
          </a:r>
          <a:r>
            <a:rPr lang="en-US" sz="1700" kern="1200" dirty="0" err="1"/>
            <a:t>kerja</a:t>
          </a:r>
          <a:r>
            <a:rPr lang="en-US" sz="1700" kern="1200" dirty="0"/>
            <a:t>, </a:t>
          </a:r>
          <a:r>
            <a:rPr lang="en-US" sz="1700" kern="1200" dirty="0" err="1"/>
            <a:t>pendidikan</a:t>
          </a:r>
          <a:r>
            <a:rPr lang="en-US" sz="1700" kern="1200" dirty="0"/>
            <a:t>, </a:t>
          </a:r>
          <a:r>
            <a:rPr lang="en-US" sz="1700" kern="1200" dirty="0" err="1"/>
            <a:t>pembangunan</a:t>
          </a:r>
          <a:r>
            <a:rPr lang="en-US" sz="1700" kern="1200" dirty="0"/>
            <a:t> </a:t>
          </a:r>
          <a:r>
            <a:rPr lang="en-US" sz="1700" kern="1200" dirty="0" err="1"/>
            <a:t>komuniti</a:t>
          </a:r>
          <a:r>
            <a:rPr lang="en-US" sz="1700" kern="1200" dirty="0"/>
            <a:t> dan lain-lain.</a:t>
          </a:r>
        </a:p>
      </dsp:txBody>
      <dsp:txXfrm rot="-5400000">
        <a:off x="4855433" y="4011224"/>
        <a:ext cx="10261851" cy="1292387"/>
      </dsp:txXfrm>
    </dsp:sp>
    <dsp:sp modelId="{F378917F-1CF7-49C3-97D6-3F13DB095837}">
      <dsp:nvSpPr>
        <dsp:cNvPr id="0" name=""/>
        <dsp:cNvSpPr/>
      </dsp:nvSpPr>
      <dsp:spPr>
        <a:xfrm>
          <a:off x="935496" y="3762282"/>
          <a:ext cx="3919936" cy="1790271"/>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marL="0" lvl="0" indent="0" algn="ctr" defTabSz="2222500">
            <a:lnSpc>
              <a:spcPct val="90000"/>
            </a:lnSpc>
            <a:spcBef>
              <a:spcPct val="0"/>
            </a:spcBef>
            <a:spcAft>
              <a:spcPct val="35000"/>
            </a:spcAft>
            <a:buNone/>
          </a:pPr>
          <a:r>
            <a:rPr lang="en-US" sz="5000" kern="1200" dirty="0" err="1"/>
            <a:t>Inovasi</a:t>
          </a:r>
          <a:r>
            <a:rPr lang="en-US" sz="5000" kern="1200" dirty="0"/>
            <a:t> </a:t>
          </a:r>
          <a:r>
            <a:rPr lang="en-US" sz="5000" kern="1200" dirty="0" err="1"/>
            <a:t>Sosial</a:t>
          </a:r>
          <a:endParaRPr lang="en-US" sz="5000" kern="1200" dirty="0"/>
        </a:p>
      </dsp:txBody>
      <dsp:txXfrm>
        <a:off x="1022890" y="3849676"/>
        <a:ext cx="3745148" cy="16154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5FE8-5D1C-4AB6-8895-45354545E03D}">
      <dsp:nvSpPr>
        <dsp:cNvPr id="0" name=""/>
        <dsp:cNvSpPr/>
      </dsp:nvSpPr>
      <dsp:spPr>
        <a:xfrm rot="5400000">
          <a:off x="7784128" y="-2388250"/>
          <a:ext cx="4444212" cy="10331766"/>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err="1"/>
            <a:t>Merujuk</a:t>
          </a:r>
          <a:r>
            <a:rPr lang="en-US" sz="4400" kern="1200" dirty="0"/>
            <a:t> </a:t>
          </a:r>
          <a:r>
            <a:rPr lang="en-US" sz="4400" kern="1200" dirty="0" err="1"/>
            <a:t>kepada</a:t>
          </a:r>
          <a:r>
            <a:rPr lang="en-US" sz="4400" kern="1200" dirty="0"/>
            <a:t> </a:t>
          </a:r>
          <a:r>
            <a:rPr lang="en-US" sz="4400" kern="1200" dirty="0" err="1"/>
            <a:t>penciptaan</a:t>
          </a:r>
          <a:r>
            <a:rPr lang="en-US" sz="4400" kern="1200" dirty="0"/>
            <a:t> </a:t>
          </a:r>
          <a:r>
            <a:rPr lang="en-US" sz="4400" kern="1200" dirty="0" err="1"/>
            <a:t>semula</a:t>
          </a:r>
          <a:r>
            <a:rPr lang="en-US" sz="4400" kern="1200" dirty="0"/>
            <a:t> </a:t>
          </a:r>
          <a:r>
            <a:rPr lang="en-US" sz="4400" kern="1200" dirty="0" err="1"/>
            <a:t>perniagaan</a:t>
          </a:r>
          <a:r>
            <a:rPr lang="en-US" sz="4400" kern="1200" dirty="0"/>
            <a:t> </a:t>
          </a:r>
          <a:r>
            <a:rPr lang="en-US" sz="4400" kern="1200" dirty="0" err="1"/>
            <a:t>tersebut</a:t>
          </a:r>
          <a:r>
            <a:rPr lang="en-US" sz="4400" kern="1200" dirty="0"/>
            <a:t>. </a:t>
          </a:r>
        </a:p>
        <a:p>
          <a:pPr marL="285750" lvl="1" indent="-285750" algn="l" defTabSz="1955800">
            <a:lnSpc>
              <a:spcPct val="90000"/>
            </a:lnSpc>
            <a:spcBef>
              <a:spcPct val="0"/>
            </a:spcBef>
            <a:spcAft>
              <a:spcPct val="15000"/>
            </a:spcAft>
            <a:buChar char="•"/>
          </a:pPr>
          <a:r>
            <a:rPr lang="en-US" sz="4400" kern="1200" dirty="0" err="1"/>
            <a:t>Bertujuan</a:t>
          </a:r>
          <a:r>
            <a:rPr lang="en-US" sz="4400" kern="1200" dirty="0"/>
            <a:t> </a:t>
          </a:r>
          <a:r>
            <a:rPr lang="en-US" sz="4400" i="1" kern="1200" dirty="0"/>
            <a:t>capture</a:t>
          </a:r>
          <a:r>
            <a:rPr lang="en-US" sz="4400" kern="1200" dirty="0"/>
            <a:t> </a:t>
          </a:r>
          <a:r>
            <a:rPr lang="en-US" sz="4400" kern="1200" dirty="0" err="1"/>
            <a:t>segmen</a:t>
          </a:r>
          <a:r>
            <a:rPr lang="en-US" sz="4400" kern="1200" dirty="0"/>
            <a:t> </a:t>
          </a:r>
          <a:r>
            <a:rPr lang="en-US" sz="4400" kern="1200" dirty="0" err="1"/>
            <a:t>baru</a:t>
          </a:r>
          <a:r>
            <a:rPr lang="en-US" sz="4400" kern="1200" dirty="0"/>
            <a:t> </a:t>
          </a:r>
          <a:r>
            <a:rPr lang="en-US" sz="4400" kern="1200" dirty="0" err="1"/>
            <a:t>pemasaran</a:t>
          </a:r>
          <a:r>
            <a:rPr lang="en-US" sz="4400" kern="1200" dirty="0"/>
            <a:t> yang pada masa yang </a:t>
          </a:r>
          <a:r>
            <a:rPr lang="en-US" sz="4400" kern="1200" dirty="0" err="1"/>
            <a:t>sama</a:t>
          </a:r>
          <a:r>
            <a:rPr lang="en-US" sz="4400" kern="1200" dirty="0"/>
            <a:t> </a:t>
          </a:r>
          <a:r>
            <a:rPr lang="en-US" sz="4400" kern="1200" dirty="0" err="1"/>
            <a:t>mengubah</a:t>
          </a:r>
          <a:r>
            <a:rPr lang="en-US" sz="4400" kern="1200" dirty="0"/>
            <a:t> model </a:t>
          </a:r>
          <a:r>
            <a:rPr lang="en-US" sz="4400" kern="1200" dirty="0" err="1"/>
            <a:t>perniagaan</a:t>
          </a:r>
          <a:r>
            <a:rPr lang="en-US" sz="4400" kern="1200" dirty="0"/>
            <a:t> </a:t>
          </a:r>
          <a:r>
            <a:rPr lang="en-US" sz="4400" kern="1200" dirty="0" err="1"/>
            <a:t>secara</a:t>
          </a:r>
          <a:r>
            <a:rPr lang="en-US" sz="4400" kern="1200" dirty="0"/>
            <a:t> </a:t>
          </a:r>
          <a:r>
            <a:rPr lang="en-US" sz="4400" kern="1200" dirty="0" err="1"/>
            <a:t>keseluruhan</a:t>
          </a:r>
          <a:r>
            <a:rPr lang="en-US" sz="4400" kern="1200" dirty="0"/>
            <a:t>.</a:t>
          </a:r>
        </a:p>
      </dsp:txBody>
      <dsp:txXfrm rot="-5400000">
        <a:off x="4840352" y="772475"/>
        <a:ext cx="10114817" cy="4010314"/>
      </dsp:txXfrm>
    </dsp:sp>
    <dsp:sp modelId="{277A5D7C-02A0-4D0E-9631-00A5ABDB3AB7}">
      <dsp:nvSpPr>
        <dsp:cNvPr id="0" name=""/>
        <dsp:cNvSpPr/>
      </dsp:nvSpPr>
      <dsp:spPr>
        <a:xfrm>
          <a:off x="971266" y="0"/>
          <a:ext cx="3869085" cy="555526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kern="1200" dirty="0" err="1"/>
            <a:t>Inovasi</a:t>
          </a:r>
          <a:r>
            <a:rPr lang="en-US" sz="5300" kern="1200" dirty="0"/>
            <a:t> </a:t>
          </a:r>
          <a:r>
            <a:rPr lang="en-US" sz="5300" kern="1200" dirty="0" err="1"/>
            <a:t>Perniagaan</a:t>
          </a:r>
          <a:endParaRPr lang="en-US" sz="5300" kern="1200" dirty="0"/>
        </a:p>
      </dsp:txBody>
      <dsp:txXfrm>
        <a:off x="1160139" y="188873"/>
        <a:ext cx="3491339" cy="517752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10440FA-E08A-4C0E-B2C0-7546F73D88E0}" type="datetimeFigureOut">
              <a:rPr lang="en-US" smtClean="0"/>
              <a:t>11/28/2023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F249D3F-A0AA-4892-8918-AAC27D3EED54}" type="slidenum">
              <a:rPr lang="en-US" smtClean="0"/>
              <a:t>‹#›</a:t>
            </a:fld>
            <a:endParaRPr lang="en-US"/>
          </a:p>
        </p:txBody>
      </p:sp>
    </p:spTree>
    <p:extLst>
      <p:ext uri="{BB962C8B-B14F-4D97-AF65-F5344CB8AC3E}">
        <p14:creationId xmlns:p14="http://schemas.microsoft.com/office/powerpoint/2010/main" val="2175120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ohe.gov.my/muat-turun/kenyataan-media/2023/1031-belanjawan-2023-mentransformasi-pendidikan-tinggi-negara-pdf/fil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Sewaktu</a:t>
            </a:r>
            <a:r>
              <a:rPr lang="en-US" dirty="0"/>
              <a:t> </a:t>
            </a:r>
            <a:r>
              <a:rPr lang="en-US" dirty="0" err="1"/>
              <a:t>menjadi</a:t>
            </a:r>
            <a:r>
              <a:rPr lang="en-US" dirty="0"/>
              <a:t> </a:t>
            </a:r>
            <a:r>
              <a:rPr lang="en-US" dirty="0" err="1"/>
              <a:t>Timbalan</a:t>
            </a:r>
            <a:r>
              <a:rPr lang="en-US" dirty="0"/>
              <a:t> Perdana Menteri, 26 September 1995, </a:t>
            </a:r>
            <a:r>
              <a:rPr lang="en-US" dirty="0" err="1"/>
              <a:t>mula</a:t>
            </a:r>
            <a:r>
              <a:rPr lang="en-US" dirty="0"/>
              <a:t> </a:t>
            </a:r>
            <a:r>
              <a:rPr lang="en-US" dirty="0" err="1"/>
              <a:t>mengemukakan</a:t>
            </a:r>
            <a:r>
              <a:rPr lang="en-US" dirty="0"/>
              <a:t> </a:t>
            </a:r>
            <a:r>
              <a:rPr lang="en-US" dirty="0" err="1"/>
              <a:t>istilah</a:t>
            </a:r>
            <a:r>
              <a:rPr lang="en-US" dirty="0"/>
              <a:t> </a:t>
            </a:r>
            <a:r>
              <a:rPr lang="en-US" dirty="0" err="1"/>
              <a:t>masyarakat</a:t>
            </a:r>
            <a:r>
              <a:rPr lang="en-US" dirty="0"/>
              <a:t> </a:t>
            </a:r>
            <a:r>
              <a:rPr lang="en-US" dirty="0" err="1"/>
              <a:t>madani</a:t>
            </a:r>
            <a:r>
              <a:rPr lang="en-US" dirty="0"/>
              <a:t> </a:t>
            </a:r>
            <a:r>
              <a:rPr lang="en-US" dirty="0" err="1"/>
              <a:t>ketika</a:t>
            </a:r>
            <a:r>
              <a:rPr lang="en-US" dirty="0"/>
              <a:t> </a:t>
            </a:r>
            <a:r>
              <a:rPr lang="en-US" dirty="0" err="1"/>
              <a:t>menyampaikan</a:t>
            </a:r>
            <a:r>
              <a:rPr lang="en-US" dirty="0"/>
              <a:t> </a:t>
            </a:r>
            <a:r>
              <a:rPr lang="en-US" dirty="0" err="1"/>
              <a:t>pidato</a:t>
            </a:r>
            <a:r>
              <a:rPr lang="en-US" dirty="0"/>
              <a:t> </a:t>
            </a:r>
            <a:r>
              <a:rPr lang="en-US" dirty="0" err="1"/>
              <a:t>sewaktu</a:t>
            </a:r>
            <a:r>
              <a:rPr lang="en-US" dirty="0"/>
              <a:t> </a:t>
            </a:r>
            <a:r>
              <a:rPr lang="en-US" dirty="0" err="1"/>
              <a:t>Simposium</a:t>
            </a:r>
            <a:r>
              <a:rPr lang="en-US" dirty="0"/>
              <a:t> Nasional </a:t>
            </a:r>
            <a:r>
              <a:rPr lang="en-US" dirty="0" err="1"/>
              <a:t>dalam</a:t>
            </a:r>
            <a:r>
              <a:rPr lang="en-US" dirty="0"/>
              <a:t> </a:t>
            </a:r>
            <a:r>
              <a:rPr lang="en-US" dirty="0" err="1"/>
              <a:t>rangka</a:t>
            </a:r>
            <a:r>
              <a:rPr lang="en-US" dirty="0"/>
              <a:t> Forum </a:t>
            </a:r>
            <a:r>
              <a:rPr lang="en-US" dirty="0" err="1"/>
              <a:t>Ilmiah</a:t>
            </a:r>
            <a:r>
              <a:rPr lang="en-US" dirty="0"/>
              <a:t> Festival </a:t>
            </a:r>
            <a:r>
              <a:rPr lang="en-US" dirty="0" err="1"/>
              <a:t>Istiqlal</a:t>
            </a:r>
            <a:r>
              <a:rPr lang="en-US" dirty="0"/>
              <a:t> di Jakarta, Indonesia – “Yang </a:t>
            </a:r>
            <a:r>
              <a:rPr lang="en-US" dirty="0" err="1"/>
              <a:t>kita</a:t>
            </a:r>
            <a:r>
              <a:rPr lang="en-US" dirty="0"/>
              <a:t> </a:t>
            </a:r>
            <a:r>
              <a:rPr lang="en-US" dirty="0" err="1"/>
              <a:t>maksudkan</a:t>
            </a:r>
            <a:r>
              <a:rPr lang="en-US" dirty="0"/>
              <a:t> </a:t>
            </a:r>
            <a:r>
              <a:rPr lang="en-US" dirty="0" err="1"/>
              <a:t>dengan</a:t>
            </a:r>
            <a:r>
              <a:rPr lang="en-US" dirty="0"/>
              <a:t> </a:t>
            </a:r>
            <a:r>
              <a:rPr lang="en-US" dirty="0" err="1"/>
              <a:t>masyarakat</a:t>
            </a:r>
            <a:r>
              <a:rPr lang="en-US" dirty="0"/>
              <a:t> </a:t>
            </a:r>
            <a:r>
              <a:rPr lang="en-US" dirty="0" err="1"/>
              <a:t>madani</a:t>
            </a:r>
            <a:r>
              <a:rPr lang="en-US" dirty="0"/>
              <a:t> </a:t>
            </a:r>
            <a:r>
              <a:rPr lang="en-US" dirty="0" err="1"/>
              <a:t>ialah</a:t>
            </a:r>
            <a:r>
              <a:rPr lang="en-US" dirty="0"/>
              <a:t> system social yang </a:t>
            </a:r>
            <a:r>
              <a:rPr lang="en-US" dirty="0" err="1"/>
              <a:t>subur</a:t>
            </a:r>
            <a:r>
              <a:rPr lang="en-US" dirty="0"/>
              <a:t> yang </a:t>
            </a:r>
            <a:r>
              <a:rPr lang="en-US" dirty="0" err="1"/>
              <a:t>diasaskan</a:t>
            </a:r>
            <a:r>
              <a:rPr lang="en-US" dirty="0"/>
              <a:t> </a:t>
            </a:r>
            <a:r>
              <a:rPr lang="en-US" dirty="0" err="1"/>
              <a:t>kepada</a:t>
            </a:r>
            <a:r>
              <a:rPr lang="en-US" dirty="0"/>
              <a:t> </a:t>
            </a:r>
            <a:r>
              <a:rPr lang="en-US" dirty="0" err="1"/>
              <a:t>prinsip</a:t>
            </a:r>
            <a:r>
              <a:rPr lang="en-US" dirty="0"/>
              <a:t> moral yang </a:t>
            </a:r>
            <a:r>
              <a:rPr lang="en-US" dirty="0" err="1"/>
              <a:t>menjamin</a:t>
            </a:r>
            <a:r>
              <a:rPr lang="en-US" dirty="0"/>
              <a:t> </a:t>
            </a:r>
            <a:r>
              <a:rPr lang="en-US" dirty="0" err="1"/>
              <a:t>keseimbangan</a:t>
            </a:r>
            <a:r>
              <a:rPr lang="en-US" dirty="0"/>
              <a:t> di </a:t>
            </a:r>
            <a:r>
              <a:rPr lang="en-US" dirty="0" err="1"/>
              <a:t>antara</a:t>
            </a:r>
            <a:r>
              <a:rPr lang="en-US" dirty="0"/>
              <a:t> </a:t>
            </a:r>
            <a:r>
              <a:rPr lang="en-US" dirty="0" err="1"/>
              <a:t>kebebasan</a:t>
            </a:r>
            <a:r>
              <a:rPr lang="en-US" dirty="0"/>
              <a:t> </a:t>
            </a:r>
            <a:r>
              <a:rPr lang="en-US" dirty="0" err="1"/>
              <a:t>perseorangan</a:t>
            </a:r>
            <a:r>
              <a:rPr lang="en-US" dirty="0"/>
              <a:t> </a:t>
            </a:r>
            <a:r>
              <a:rPr lang="en-US" dirty="0" err="1"/>
              <a:t>dengan</a:t>
            </a:r>
            <a:r>
              <a:rPr lang="en-US" dirty="0"/>
              <a:t> </a:t>
            </a:r>
            <a:r>
              <a:rPr lang="en-US" dirty="0" err="1"/>
              <a:t>kestabilan</a:t>
            </a:r>
            <a:r>
              <a:rPr lang="en-US" dirty="0"/>
              <a:t> </a:t>
            </a:r>
            <a:r>
              <a:rPr lang="en-US" dirty="0" err="1"/>
              <a:t>masyarakat</a:t>
            </a:r>
            <a:r>
              <a:rPr lang="en-US" dirty="0"/>
              <a:t>.”</a:t>
            </a:r>
          </a:p>
          <a:p>
            <a:endParaRPr lang="en-US" dirty="0"/>
          </a:p>
          <a:p>
            <a:r>
              <a:rPr lang="en-US" dirty="0" err="1"/>
              <a:t>Kemudian</a:t>
            </a:r>
            <a:r>
              <a:rPr lang="en-US" dirty="0"/>
              <a:t> </a:t>
            </a:r>
            <a:r>
              <a:rPr lang="en-US" dirty="0" err="1"/>
              <a:t>dikembangkan</a:t>
            </a:r>
            <a:r>
              <a:rPr lang="en-US" dirty="0"/>
              <a:t> oleh </a:t>
            </a:r>
            <a:r>
              <a:rPr lang="en-US" dirty="0" err="1"/>
              <a:t>deretan</a:t>
            </a:r>
            <a:r>
              <a:rPr lang="en-US" dirty="0"/>
              <a:t> </a:t>
            </a:r>
            <a:r>
              <a:rPr lang="en-US" dirty="0" err="1"/>
              <a:t>cendiakiawan</a:t>
            </a:r>
            <a:r>
              <a:rPr lang="en-US" dirty="0"/>
              <a:t> </a:t>
            </a:r>
            <a:r>
              <a:rPr lang="en-US" dirty="0" err="1"/>
              <a:t>ulung</a:t>
            </a:r>
            <a:r>
              <a:rPr lang="en-US" dirty="0"/>
              <a:t> </a:t>
            </a:r>
            <a:r>
              <a:rPr lang="en-US" dirty="0" err="1"/>
              <a:t>dalam</a:t>
            </a:r>
            <a:r>
              <a:rPr lang="en-US" dirty="0"/>
              <a:t> </a:t>
            </a:r>
            <a:r>
              <a:rPr lang="en-US" dirty="0" err="1"/>
              <a:t>Konvensyen</a:t>
            </a:r>
            <a:r>
              <a:rPr lang="en-US" dirty="0"/>
              <a:t> Masyarakat </a:t>
            </a:r>
            <a:r>
              <a:rPr lang="en-US" dirty="0" err="1"/>
              <a:t>Madani</a:t>
            </a:r>
            <a:r>
              <a:rPr lang="en-US" dirty="0"/>
              <a:t> di </a:t>
            </a:r>
            <a:r>
              <a:rPr lang="en-US" dirty="0" err="1"/>
              <a:t>Universiti</a:t>
            </a:r>
            <a:r>
              <a:rPr lang="en-US" dirty="0"/>
              <a:t> </a:t>
            </a:r>
            <a:r>
              <a:rPr lang="en-US" dirty="0" err="1"/>
              <a:t>Kebangsaan</a:t>
            </a:r>
            <a:r>
              <a:rPr lang="en-US" dirty="0"/>
              <a:t> Malaysia 19-21 September 1996 dan </a:t>
            </a:r>
            <a:r>
              <a:rPr lang="en-US" dirty="0" err="1"/>
              <a:t>turut</a:t>
            </a:r>
            <a:r>
              <a:rPr lang="en-US" dirty="0"/>
              <a:t> </a:t>
            </a:r>
            <a:r>
              <a:rPr lang="en-US" dirty="0" err="1"/>
              <a:t>dikupas</a:t>
            </a:r>
            <a:r>
              <a:rPr lang="en-US" dirty="0"/>
              <a:t> </a:t>
            </a:r>
            <a:r>
              <a:rPr lang="en-US" dirty="0" err="1"/>
              <a:t>secara</a:t>
            </a:r>
            <a:r>
              <a:rPr lang="en-US" dirty="0"/>
              <a:t> </a:t>
            </a:r>
            <a:r>
              <a:rPr lang="en-US" dirty="0" err="1"/>
              <a:t>mendalam</a:t>
            </a:r>
            <a:r>
              <a:rPr lang="en-US" dirty="0"/>
              <a:t> </a:t>
            </a:r>
            <a:r>
              <a:rPr lang="en-US" dirty="0" err="1"/>
              <a:t>menerusi</a:t>
            </a:r>
            <a:r>
              <a:rPr lang="en-US" dirty="0"/>
              <a:t> </a:t>
            </a:r>
            <a:r>
              <a:rPr lang="en-US" dirty="0" err="1"/>
              <a:t>karya</a:t>
            </a:r>
            <a:r>
              <a:rPr lang="en-US" dirty="0"/>
              <a:t> DSAI “The Asian Renaissance”.</a:t>
            </a:r>
          </a:p>
          <a:p>
            <a:endParaRPr lang="en-US" dirty="0"/>
          </a:p>
          <a:p>
            <a:r>
              <a:rPr lang="en-US" dirty="0"/>
              <a:t>Pada 19 </a:t>
            </a:r>
            <a:r>
              <a:rPr lang="en-US" dirty="0" err="1"/>
              <a:t>Januari</a:t>
            </a:r>
            <a:r>
              <a:rPr lang="en-US" dirty="0"/>
              <a:t> 2023 – DSAI </a:t>
            </a:r>
            <a:r>
              <a:rPr lang="en-US" dirty="0" err="1"/>
              <a:t>telah</a:t>
            </a:r>
            <a:r>
              <a:rPr lang="en-US" dirty="0"/>
              <a:t> </a:t>
            </a:r>
            <a:r>
              <a:rPr lang="en-US" dirty="0" err="1"/>
              <a:t>mengumumkan</a:t>
            </a:r>
            <a:r>
              <a:rPr lang="en-US" dirty="0"/>
              <a:t> Malaysia </a:t>
            </a:r>
            <a:r>
              <a:rPr lang="en-US" dirty="0" err="1"/>
              <a:t>Madani</a:t>
            </a:r>
            <a:r>
              <a:rPr lang="en-US" dirty="0"/>
              <a:t> </a:t>
            </a:r>
            <a:r>
              <a:rPr lang="en-US" dirty="0" err="1"/>
              <a:t>sebagai</a:t>
            </a:r>
            <a:r>
              <a:rPr lang="en-US" dirty="0"/>
              <a:t> </a:t>
            </a:r>
            <a:r>
              <a:rPr lang="en-US" dirty="0" err="1"/>
              <a:t>kerangka</a:t>
            </a:r>
            <a:r>
              <a:rPr lang="en-US" dirty="0"/>
              <a:t> </a:t>
            </a:r>
            <a:r>
              <a:rPr lang="en-US" dirty="0" err="1"/>
              <a:t>dasar</a:t>
            </a:r>
            <a:r>
              <a:rPr lang="en-US" dirty="0"/>
              <a:t> </a:t>
            </a:r>
            <a:r>
              <a:rPr lang="en-US" dirty="0" err="1"/>
              <a:t>bagi</a:t>
            </a:r>
            <a:r>
              <a:rPr lang="en-US" dirty="0"/>
              <a:t> </a:t>
            </a:r>
            <a:r>
              <a:rPr lang="en-US" dirty="0" err="1"/>
              <a:t>memartabatkan</a:t>
            </a:r>
            <a:r>
              <a:rPr lang="en-US" dirty="0"/>
              <a:t> </a:t>
            </a:r>
            <a:r>
              <a:rPr lang="en-US" dirty="0" err="1"/>
              <a:t>semula</a:t>
            </a:r>
            <a:r>
              <a:rPr lang="en-US" dirty="0"/>
              <a:t> negara </a:t>
            </a:r>
            <a:r>
              <a:rPr lang="en-US" dirty="0" err="1"/>
              <a:t>sebagai</a:t>
            </a:r>
            <a:r>
              <a:rPr lang="en-US" dirty="0"/>
              <a:t> negara </a:t>
            </a:r>
            <a:r>
              <a:rPr lang="en-US" dirty="0" err="1"/>
              <a:t>makmur</a:t>
            </a:r>
            <a:r>
              <a:rPr lang="en-US" dirty="0"/>
              <a:t> dan </a:t>
            </a:r>
            <a:r>
              <a:rPr lang="en-US" dirty="0" err="1"/>
              <a:t>dihormati</a:t>
            </a:r>
            <a:r>
              <a:rPr lang="en-US" dirty="0"/>
              <a:t>.</a:t>
            </a:r>
          </a:p>
          <a:p>
            <a:endParaRPr lang="en-US" dirty="0"/>
          </a:p>
          <a:p>
            <a:pPr rtl="0"/>
            <a:r>
              <a:rPr lang="en-US" dirty="0" err="1"/>
              <a:t>Daya</a:t>
            </a:r>
            <a:r>
              <a:rPr lang="en-US" dirty="0"/>
              <a:t> </a:t>
            </a:r>
            <a:r>
              <a:rPr lang="en-US" dirty="0" err="1"/>
              <a:t>Cipta</a:t>
            </a:r>
            <a:r>
              <a:rPr lang="en-US" dirty="0"/>
              <a:t> – </a:t>
            </a:r>
            <a:r>
              <a:rPr lang="en-US" dirty="0" err="1"/>
              <a:t>menyentuh</a:t>
            </a:r>
            <a:r>
              <a:rPr lang="en-US" dirty="0"/>
              <a:t> dan </a:t>
            </a:r>
            <a:r>
              <a:rPr lang="en-US" dirty="0" err="1"/>
              <a:t>cenderung</a:t>
            </a:r>
            <a:r>
              <a:rPr lang="en-US" dirty="0"/>
              <a:t> </a:t>
            </a:r>
            <a:r>
              <a:rPr lang="en-US" dirty="0" err="1"/>
              <a:t>ke</a:t>
            </a:r>
            <a:r>
              <a:rPr lang="en-US" dirty="0"/>
              <a:t> </a:t>
            </a:r>
            <a:r>
              <a:rPr lang="en-US" dirty="0" err="1"/>
              <a:t>arah</a:t>
            </a:r>
            <a:r>
              <a:rPr lang="en-US" dirty="0"/>
              <a:t> </a:t>
            </a:r>
            <a:r>
              <a:rPr lang="en-US" b="1" dirty="0"/>
              <a:t>MAJU PEMIKIRAN DAN KEBENDAAN</a:t>
            </a:r>
          </a:p>
        </p:txBody>
      </p:sp>
      <p:sp>
        <p:nvSpPr>
          <p:cNvPr id="4" name="Slide Number Placeholder 3"/>
          <p:cNvSpPr>
            <a:spLocks noGrp="1"/>
          </p:cNvSpPr>
          <p:nvPr>
            <p:ph type="sldNum" sz="quarter" idx="5"/>
          </p:nvPr>
        </p:nvSpPr>
        <p:spPr/>
        <p:txBody>
          <a:bodyPr/>
          <a:lstStyle/>
          <a:p>
            <a:fld id="{4F249D3F-A0AA-4892-8918-AAC27D3EED54}" type="slidenum">
              <a:rPr lang="en-US" smtClean="0"/>
              <a:t>6</a:t>
            </a:fld>
            <a:endParaRPr lang="en-US"/>
          </a:p>
        </p:txBody>
      </p:sp>
    </p:spTree>
    <p:extLst>
      <p:ext uri="{BB962C8B-B14F-4D97-AF65-F5344CB8AC3E}">
        <p14:creationId xmlns:p14="http://schemas.microsoft.com/office/powerpoint/2010/main" val="130596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Radikal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total </a:t>
            </a:r>
            <a:r>
              <a:rPr lang="en-US" sz="1200" b="0" i="0" kern="1200" dirty="0" err="1">
                <a:solidFill>
                  <a:schemeClr val="tx1"/>
                </a:solidFill>
                <a:effectLst/>
                <a:latin typeface="+mn-lt"/>
                <a:ea typeface="+mn-ea"/>
                <a:cs typeface="+mn-cs"/>
              </a:rPr>
              <a:t>skala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memiliki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tujuan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menciptakan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berkaitan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yang lain. </a:t>
            </a:r>
            <a:r>
              <a:rPr lang="en-US" sz="1200" b="0" i="0" kern="1200" dirty="0" err="1">
                <a:solidFill>
                  <a:schemeClr val="tx1"/>
                </a:solidFill>
                <a:effectLst/>
                <a:latin typeface="+mn-lt"/>
                <a:ea typeface="+mn-ea"/>
                <a:cs typeface="+mn-cs"/>
              </a:rPr>
              <a:t>Jenis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melahirkan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industri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belum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Dari </a:t>
            </a:r>
            <a:r>
              <a:rPr lang="en-US" sz="1200" b="0" i="0" kern="1200" dirty="0" err="1">
                <a:solidFill>
                  <a:schemeClr val="tx1"/>
                </a:solidFill>
                <a:effectLst/>
                <a:latin typeface="+mn-lt"/>
                <a:ea typeface="+mn-ea"/>
                <a:cs typeface="+mn-cs"/>
              </a:rPr>
              <a:t>semua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jenis</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atas</a:t>
            </a:r>
            <a:r>
              <a:rPr lang="en-US" sz="1200" b="0" i="0" kern="1200" dirty="0">
                <a:solidFill>
                  <a:schemeClr val="tx1"/>
                </a:solidFill>
                <a:effectLst/>
                <a:latin typeface="+mn-lt"/>
                <a:ea typeface="+mn-ea"/>
                <a:cs typeface="+mn-cs"/>
              </a:rPr>
              <a:t>, Radical Innovation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jenis</a:t>
            </a:r>
            <a:r>
              <a:rPr lang="en-US" sz="1200" b="0" i="0" kern="1200" dirty="0">
                <a:solidFill>
                  <a:schemeClr val="tx1"/>
                </a:solidFill>
                <a:effectLst/>
                <a:latin typeface="+mn-lt"/>
                <a:ea typeface="+mn-ea"/>
                <a:cs typeface="+mn-cs"/>
              </a:rPr>
              <a:t> yang paling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melakukan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GRAB, Shoppe dan lain-lain</a:t>
            </a:r>
          </a:p>
          <a:p>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21</a:t>
            </a:fld>
            <a:endParaRPr lang="en-US"/>
          </a:p>
        </p:txBody>
      </p:sp>
    </p:spTree>
    <p:extLst>
      <p:ext uri="{BB962C8B-B14F-4D97-AF65-F5344CB8AC3E}">
        <p14:creationId xmlns:p14="http://schemas.microsoft.com/office/powerpoint/2010/main" val="2643325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Idea </a:t>
            </a:r>
            <a:r>
              <a:rPr lang="en-US" dirty="0" err="1"/>
              <a:t>membuat</a:t>
            </a:r>
            <a:r>
              <a:rPr lang="en-US" dirty="0"/>
              <a:t> </a:t>
            </a:r>
            <a:r>
              <a:rPr lang="en-US" dirty="0" err="1"/>
              <a:t>kuih</a:t>
            </a:r>
            <a:r>
              <a:rPr lang="en-US" dirty="0"/>
              <a:t>, </a:t>
            </a:r>
            <a:r>
              <a:rPr lang="en-US" dirty="0" err="1"/>
              <a:t>masakan</a:t>
            </a:r>
            <a:r>
              <a:rPr lang="en-US" dirty="0"/>
              <a:t>, </a:t>
            </a:r>
            <a:r>
              <a:rPr lang="en-US" dirty="0" err="1"/>
              <a:t>kek</a:t>
            </a:r>
            <a:r>
              <a:rPr lang="en-US" dirty="0"/>
              <a:t>, menu – </a:t>
            </a:r>
            <a:r>
              <a:rPr lang="en-US" dirty="0" err="1"/>
              <a:t>tidak</a:t>
            </a:r>
            <a:r>
              <a:rPr lang="en-US" dirty="0"/>
              <a:t> </a:t>
            </a:r>
            <a:r>
              <a:rPr lang="en-US" dirty="0" err="1"/>
              <a:t>wujud</a:t>
            </a:r>
            <a:r>
              <a:rPr lang="en-US" dirty="0"/>
              <a:t> </a:t>
            </a:r>
            <a:r>
              <a:rPr lang="en-US" dirty="0" err="1"/>
              <a:t>dengan</a:t>
            </a:r>
            <a:r>
              <a:rPr lang="en-US" dirty="0"/>
              <a:t> </a:t>
            </a:r>
            <a:r>
              <a:rPr lang="en-US" dirty="0" err="1"/>
              <a:t>sendiri</a:t>
            </a:r>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22</a:t>
            </a:fld>
            <a:endParaRPr lang="en-US"/>
          </a:p>
        </p:txBody>
      </p:sp>
    </p:spTree>
    <p:extLst>
      <p:ext uri="{BB962C8B-B14F-4D97-AF65-F5344CB8AC3E}">
        <p14:creationId xmlns:p14="http://schemas.microsoft.com/office/powerpoint/2010/main" val="3544685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23</a:t>
            </a:fld>
            <a:endParaRPr lang="en-US"/>
          </a:p>
        </p:txBody>
      </p:sp>
    </p:spTree>
    <p:extLst>
      <p:ext uri="{BB962C8B-B14F-4D97-AF65-F5344CB8AC3E}">
        <p14:creationId xmlns:p14="http://schemas.microsoft.com/office/powerpoint/2010/main" val="262280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 </a:t>
            </a:r>
            <a:r>
              <a:rPr lang="en-US" dirty="0" err="1"/>
              <a:t>Mudah</a:t>
            </a:r>
            <a:r>
              <a:rPr lang="en-US" dirty="0"/>
              <a:t> </a:t>
            </a:r>
            <a:r>
              <a:rPr lang="en-US" dirty="0" err="1"/>
              <a:t>Alih</a:t>
            </a:r>
            <a:r>
              <a:rPr lang="en-US" dirty="0"/>
              <a:t> (Prepaid) 30GB, 3mbps-180 </a:t>
            </a:r>
            <a:r>
              <a:rPr lang="en-US" dirty="0" err="1"/>
              <a:t>tempoh</a:t>
            </a:r>
            <a:r>
              <a:rPr lang="en-US" dirty="0"/>
              <a:t> </a:t>
            </a:r>
            <a:r>
              <a:rPr lang="en-US" dirty="0" err="1"/>
              <a:t>sah</a:t>
            </a:r>
            <a:r>
              <a:rPr lang="en-US" dirty="0"/>
              <a:t> </a:t>
            </a:r>
            <a:r>
              <a:rPr lang="en-US" dirty="0" err="1"/>
              <a:t>hari</a:t>
            </a:r>
            <a:r>
              <a:rPr lang="en-US" dirty="0"/>
              <a:t> </a:t>
            </a:r>
            <a:r>
              <a:rPr lang="en-US" dirty="0" err="1"/>
              <a:t>dengan</a:t>
            </a:r>
            <a:r>
              <a:rPr lang="en-US" dirty="0"/>
              <a:t> </a:t>
            </a:r>
            <a:r>
              <a:rPr lang="en-US" dirty="0" err="1"/>
              <a:t>hanya</a:t>
            </a:r>
            <a:r>
              <a:rPr lang="en-US" dirty="0"/>
              <a:t> RM30 – b40, </a:t>
            </a:r>
            <a:r>
              <a:rPr lang="en-US" dirty="0" err="1"/>
              <a:t>Veteren</a:t>
            </a:r>
            <a:r>
              <a:rPr lang="en-US" dirty="0"/>
              <a:t> Polis, OKU, </a:t>
            </a:r>
            <a:r>
              <a:rPr lang="en-US" dirty="0" err="1"/>
              <a:t>Warga</a:t>
            </a:r>
            <a:r>
              <a:rPr lang="en-US" dirty="0"/>
              <a:t> </a:t>
            </a:r>
            <a:r>
              <a:rPr lang="en-US" dirty="0" err="1"/>
              <a:t>Emas</a:t>
            </a:r>
            <a:r>
              <a:rPr lang="en-US" dirty="0"/>
              <a:t>, &lt; </a:t>
            </a:r>
            <a:r>
              <a:rPr lang="en-US" dirty="0" err="1"/>
              <a:t>belia</a:t>
            </a:r>
            <a:r>
              <a:rPr lang="en-US" dirty="0"/>
              <a:t> 30, Internet </a:t>
            </a:r>
            <a:r>
              <a:rPr lang="en-US" dirty="0" err="1"/>
              <a:t>Jalur</a:t>
            </a:r>
            <a:r>
              <a:rPr lang="en-US" dirty="0"/>
              <a:t> </a:t>
            </a:r>
            <a:r>
              <a:rPr lang="en-US" dirty="0" err="1"/>
              <a:t>Lebar</a:t>
            </a:r>
            <a:r>
              <a:rPr lang="en-US" dirty="0"/>
              <a:t> </a:t>
            </a:r>
            <a:r>
              <a:rPr lang="en-US" dirty="0" err="1"/>
              <a:t>Tetap</a:t>
            </a:r>
            <a:r>
              <a:rPr lang="en-US" dirty="0"/>
              <a:t> (Home)RM69, </a:t>
            </a:r>
            <a:r>
              <a:rPr lang="en-US" dirty="0" err="1"/>
              <a:t>Tempoh</a:t>
            </a:r>
            <a:r>
              <a:rPr lang="en-US" dirty="0"/>
              <a:t> </a:t>
            </a:r>
            <a:r>
              <a:rPr lang="en-US" dirty="0" err="1"/>
              <a:t>sah</a:t>
            </a:r>
            <a:r>
              <a:rPr lang="en-US" dirty="0"/>
              <a:t> 24 </a:t>
            </a:r>
            <a:r>
              <a:rPr lang="en-US" dirty="0" err="1"/>
              <a:t>bulan</a:t>
            </a:r>
            <a:r>
              <a:rPr lang="en-US" dirty="0"/>
              <a:t>, 30MBPS, </a:t>
            </a:r>
            <a:r>
              <a:rPr lang="en-US" dirty="0" err="1"/>
              <a:t>Kouta</a:t>
            </a:r>
            <a:r>
              <a:rPr lang="en-US" dirty="0"/>
              <a:t>, </a:t>
            </a:r>
            <a:r>
              <a:rPr lang="en-US" dirty="0" err="1"/>
              <a:t>tiada</a:t>
            </a:r>
            <a:r>
              <a:rPr lang="en-US" dirty="0"/>
              <a:t> had, </a:t>
            </a:r>
            <a:r>
              <a:rPr lang="en-US" dirty="0" err="1"/>
              <a:t>sasar</a:t>
            </a:r>
            <a:r>
              <a:rPr lang="en-US" dirty="0"/>
              <a:t> </a:t>
            </a:r>
            <a:r>
              <a:rPr lang="en-US" dirty="0" err="1"/>
              <a:t>seperti</a:t>
            </a:r>
            <a:r>
              <a:rPr lang="en-US" dirty="0"/>
              <a:t> </a:t>
            </a:r>
            <a:r>
              <a:rPr lang="en-US" dirty="0" err="1"/>
              <a:t>sebelum</a:t>
            </a:r>
            <a:r>
              <a:rPr lang="en-US" dirty="0"/>
              <a:t> </a:t>
            </a:r>
            <a:r>
              <a:rPr lang="en-US" dirty="0" err="1"/>
              <a:t>ini</a:t>
            </a:r>
            <a:r>
              <a:rPr lang="en-US" dirty="0"/>
              <a:t>.</a:t>
            </a:r>
          </a:p>
          <a:p>
            <a:endParaRPr lang="en-US" dirty="0"/>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pengenalan</a:t>
            </a:r>
            <a:r>
              <a:rPr lang="en-US" sz="1200" b="0" i="0" kern="1200" dirty="0">
                <a:solidFill>
                  <a:schemeClr val="tx1"/>
                </a:solidFill>
                <a:effectLst/>
                <a:latin typeface="+mn-lt"/>
                <a:ea typeface="+mn-ea"/>
                <a:cs typeface="+mn-cs"/>
              </a:rPr>
              <a:t> idea-idea, proses,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disediakan</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entiti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pemikiran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kreatif</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bertujuan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kecekapan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kepuasan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menyampaikan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berlaku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bidang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maklumat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banyak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pengenalan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pembayaran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meramal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pengalaman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restoran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bertujuan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memenuhi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jangkaan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efisien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kualiti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membezakan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pesaing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mempertahankan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menarik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mencapai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keunggulan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kompetitif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semakin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kompetitif</a:t>
            </a:r>
            <a:r>
              <a:rPr lang="en-US" sz="1200" b="0" i="0" kern="1200" dirty="0">
                <a:solidFill>
                  <a:schemeClr val="tx1"/>
                </a:solidFill>
                <a:effectLst/>
                <a:latin typeface="+mn-lt"/>
                <a:ea typeface="+mn-ea"/>
                <a:cs typeface="+mn-cs"/>
              </a:rPr>
              <a:t>.</a:t>
            </a:r>
          </a:p>
          <a:p>
            <a:endParaRPr lang="en-US" dirty="0"/>
          </a:p>
          <a:p>
            <a:endParaRPr lang="en-US" dirty="0"/>
          </a:p>
          <a:p>
            <a:r>
              <a:rPr lang="en-US" sz="1200" b="0" i="0" kern="1200" dirty="0">
                <a:solidFill>
                  <a:schemeClr val="tx1"/>
                </a:solidFill>
                <a:effectLst/>
                <a:latin typeface="+mn-lt"/>
                <a:ea typeface="+mn-ea"/>
                <a:cs typeface="+mn-cs"/>
              </a:rPr>
              <a:t>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melaksanakan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bidang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Berikut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proses di Malaysia:</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Pendidikan: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menerapkan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pengajaran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pembelajaran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e-</a:t>
            </a:r>
            <a:r>
              <a:rPr lang="en-US" sz="1200" b="0" i="0" kern="1200" dirty="0" err="1">
                <a:solidFill>
                  <a:schemeClr val="tx1"/>
                </a:solidFill>
                <a:effectLst/>
                <a:latin typeface="+mn-lt"/>
                <a:ea typeface="+mn-ea"/>
                <a:cs typeface="+mn-cs"/>
              </a:rPr>
              <a:t>pembelajaran</a:t>
            </a:r>
            <a:r>
              <a:rPr lang="en-US" sz="1200" b="0" i="0" kern="1200" dirty="0">
                <a:solidFill>
                  <a:schemeClr val="tx1"/>
                </a:solidFill>
                <a:effectLst/>
                <a:latin typeface="+mn-lt"/>
                <a:ea typeface="+mn-ea"/>
                <a:cs typeface="+mn-cs"/>
              </a:rPr>
              <a:t> dan platform </a:t>
            </a:r>
            <a:r>
              <a:rPr lang="en-US" sz="1200" b="0" i="0" kern="1200" dirty="0" err="1">
                <a:solidFill>
                  <a:schemeClr val="tx1"/>
                </a:solidFill>
                <a:effectLst/>
                <a:latin typeface="+mn-lt"/>
                <a:ea typeface="+mn-ea"/>
                <a:cs typeface="+mn-cs"/>
              </a:rPr>
              <a:t>pembelajaran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pelajar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pembelajaran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interaktif</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mudah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diakses</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Kesihatan: Hospital-hospital di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memperkenalkan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maklumat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elektronik</a:t>
            </a:r>
            <a:r>
              <a:rPr lang="en-US" sz="1200" b="0" i="0" kern="1200" dirty="0">
                <a:solidFill>
                  <a:schemeClr val="tx1"/>
                </a:solidFill>
                <a:effectLst/>
                <a:latin typeface="+mn-lt"/>
                <a:ea typeface="+mn-ea"/>
                <a:cs typeface="+mn-cs"/>
              </a:rPr>
              <a:t> (e-Hospital) yang </a:t>
            </a:r>
            <a:r>
              <a:rPr lang="en-US" sz="1200" b="0" i="0" kern="1200" dirty="0" err="1">
                <a:solidFill>
                  <a:schemeClr val="tx1"/>
                </a:solidFill>
                <a:effectLst/>
                <a:latin typeface="+mn-lt"/>
                <a:ea typeface="+mn-ea"/>
                <a:cs typeface="+mn-cs"/>
              </a:rPr>
              <a:t>membolehkan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rekod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pesakit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disimpan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elektronik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dikongsi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pakar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efisiensi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keselamatan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rawatan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Penternakan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Pertanian</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pertanian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penternakan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melalui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penanaman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tanaman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terkini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irigasi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pintar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pengekalan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ternakan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efisien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Trafik</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memperkenalkan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trafik</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canggih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SMART Tunnel di Kuala Lumpur yang </a:t>
            </a:r>
            <a:r>
              <a:rPr lang="en-US" sz="1200" b="0" i="0" kern="1200" dirty="0" err="1">
                <a:solidFill>
                  <a:schemeClr val="tx1"/>
                </a:solidFill>
                <a:effectLst/>
                <a:latin typeface="+mn-lt"/>
                <a:ea typeface="+mn-ea"/>
                <a:cs typeface="+mn-cs"/>
              </a:rPr>
              <a:t>berfungsi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lebuh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raya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empangan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banjir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bayaran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tol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elektronik</a:t>
            </a:r>
            <a:r>
              <a:rPr lang="en-US" sz="1200" b="0" i="0" kern="1200" dirty="0">
                <a:solidFill>
                  <a:schemeClr val="tx1"/>
                </a:solidFill>
                <a:effectLst/>
                <a:latin typeface="+mn-lt"/>
                <a:ea typeface="+mn-ea"/>
                <a:cs typeface="+mn-cs"/>
              </a:rPr>
              <a:t> (RFID) yang </a:t>
            </a:r>
            <a:r>
              <a:rPr lang="en-US" sz="1200" b="0" i="0" kern="1200" dirty="0" err="1">
                <a:solidFill>
                  <a:schemeClr val="tx1"/>
                </a:solidFill>
                <a:effectLst/>
                <a:latin typeface="+mn-lt"/>
                <a:ea typeface="+mn-ea"/>
                <a:cs typeface="+mn-cs"/>
              </a:rPr>
              <a:t>memudahkan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lebuh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raya</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Hijau</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terlibat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hijau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berkaitan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tenaga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diperbaharui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semula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penjimatan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tenaga</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Manusia</a:t>
            </a:r>
            <a:r>
              <a:rPr lang="en-US" sz="1200" b="0" i="0" kern="1200" dirty="0">
                <a:solidFill>
                  <a:schemeClr val="tx1"/>
                </a:solidFill>
                <a:effectLst/>
                <a:latin typeface="+mn-lt"/>
                <a:ea typeface="+mn-ea"/>
                <a:cs typeface="+mn-cs"/>
              </a:rPr>
              <a:t>: Program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manusia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pembelajaran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sepanjang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hayat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peningkatan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manusia</a:t>
            </a:r>
            <a:r>
              <a:rPr lang="en-US" sz="1200" b="0" i="0" kern="1200" dirty="0">
                <a:solidFill>
                  <a:schemeClr val="tx1"/>
                </a:solidFill>
                <a:effectLst/>
                <a:latin typeface="+mn-lt"/>
                <a:ea typeface="+mn-ea"/>
                <a:cs typeface="+mn-cs"/>
              </a:rPr>
              <a:t> di Malaysia.</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industri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perbankan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pos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ditingkatkan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mesin</a:t>
            </a:r>
            <a:r>
              <a:rPr lang="en-US" sz="1200" b="0" i="0" kern="1200" dirty="0">
                <a:solidFill>
                  <a:schemeClr val="tx1"/>
                </a:solidFill>
                <a:effectLst/>
                <a:latin typeface="+mn-lt"/>
                <a:ea typeface="+mn-ea"/>
                <a:cs typeface="+mn-cs"/>
              </a:rPr>
              <a:t> ATM dan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pos </a:t>
            </a:r>
            <a:r>
              <a:rPr lang="en-US" sz="1200" b="0" i="0" kern="1200" dirty="0" err="1">
                <a:solidFill>
                  <a:schemeClr val="tx1"/>
                </a:solidFill>
                <a:effectLst/>
                <a:latin typeface="+mn-lt"/>
                <a:ea typeface="+mn-ea"/>
                <a:cs typeface="+mn-cs"/>
              </a:rPr>
              <a:t>atas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Industri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Pembuatan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Industri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pembuatan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mengadopsi</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pembuatan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pintar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menggunakan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automasi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robotik</a:t>
            </a:r>
            <a:r>
              <a:rPr lang="en-US" sz="1200" b="0" i="0" kern="1200" dirty="0">
                <a:solidFill>
                  <a:schemeClr val="tx1"/>
                </a:solidFill>
                <a:effectLst/>
                <a:latin typeface="+mn-lt"/>
                <a:ea typeface="+mn-ea"/>
                <a:cs typeface="+mn-cs"/>
              </a:rPr>
              <a:t>, dan IoT (Internet of Things)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produktiviti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Pelancongan</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memperkenalkan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promosi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pelancongan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media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menarik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pelancong</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proses di Malaysia yang </a:t>
            </a:r>
            <a:r>
              <a:rPr lang="en-US" sz="1200" b="0" i="0" kern="1200" dirty="0" err="1">
                <a:solidFill>
                  <a:schemeClr val="tx1"/>
                </a:solidFill>
                <a:effectLst/>
                <a:latin typeface="+mn-lt"/>
                <a:ea typeface="+mn-ea"/>
                <a:cs typeface="+mn-cs"/>
              </a:rPr>
              <a:t>menunjukkan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negara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memodenkan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bidang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kehidupan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bertujuan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produktiviti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efisiensi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negara.</a:t>
            </a:r>
          </a:p>
          <a:p>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27</a:t>
            </a:fld>
            <a:endParaRPr lang="en-US"/>
          </a:p>
        </p:txBody>
      </p:sp>
    </p:spTree>
    <p:extLst>
      <p:ext uri="{BB962C8B-B14F-4D97-AF65-F5344CB8AC3E}">
        <p14:creationId xmlns:p14="http://schemas.microsoft.com/office/powerpoint/2010/main" val="3853333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memperbaiki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bahagian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sebahagian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pengembangan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peningkatan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bahan</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tersebut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konteks</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berkaitan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pembuatan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industri</a:t>
            </a:r>
            <a:r>
              <a:rPr lang="en-US" sz="1200" b="0" i="0" kern="1200" dirty="0">
                <a:solidFill>
                  <a:schemeClr val="tx1"/>
                </a:solidFill>
                <a:effectLst/>
                <a:latin typeface="+mn-lt"/>
                <a:ea typeface="+mn-ea"/>
                <a:cs typeface="+mn-cs"/>
              </a:rPr>
              <a:t> lain.</a:t>
            </a:r>
          </a:p>
          <a:p>
            <a:r>
              <a:rPr lang="en-US" sz="1200" b="0" i="0" kern="1200" dirty="0" err="1">
                <a:solidFill>
                  <a:schemeClr val="tx1"/>
                </a:solidFill>
                <a:effectLst/>
                <a:latin typeface="+mn-lt"/>
                <a:ea typeface="+mn-ea"/>
                <a:cs typeface="+mn-cs"/>
              </a:rPr>
              <a:t>Contoh-contoh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Komponen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Automotif</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penghasilan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automotif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enjin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brek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suspensi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elektronik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kenderaan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terkini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bentuk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prestasi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kecekapan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kenderaan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Komponen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Elektronik</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merupakan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pengeluaran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elektronik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mikroprosesor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litar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skrin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paparan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ketepatan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pemprosesan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elektronik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Komponen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Perubatan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menghasilkan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alat-alat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perubatan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bahan-bahan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digunakan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perubatan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bahan-bahan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Komponen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Teknologi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Hijau</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membangunkan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hijau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panel </a:t>
            </a:r>
            <a:r>
              <a:rPr lang="en-US" sz="1200" b="0" i="0" kern="1200" dirty="0" err="1">
                <a:solidFill>
                  <a:schemeClr val="tx1"/>
                </a:solidFill>
                <a:effectLst/>
                <a:latin typeface="+mn-lt"/>
                <a:ea typeface="+mn-ea"/>
                <a:cs typeface="+mn-cs"/>
              </a:rPr>
              <a:t>suria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bateri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tenaga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diperbaharui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semula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efisien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negara </a:t>
            </a:r>
            <a:r>
              <a:rPr lang="en-US" sz="1200" b="0" i="0" kern="1200" dirty="0" err="1">
                <a:solidFill>
                  <a:schemeClr val="tx1"/>
                </a:solidFill>
                <a:effectLst/>
                <a:latin typeface="+mn-lt"/>
                <a:ea typeface="+mn-ea"/>
                <a:cs typeface="+mn-cs"/>
              </a:rPr>
              <a:t>bergerak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lestari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Komponen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Reka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Bentuk</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perabot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perhiasan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pakaian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industri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kreatif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ergonomik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estetik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berfungsi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Komponen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Pembinaan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pembinaan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pembinaan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industri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pembinaan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pembinaan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lestari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pembinaan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canggih</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komponen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memainkan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ekonomi</a:t>
            </a:r>
            <a:r>
              <a:rPr lang="en-US" sz="1200" b="0" i="0" kern="1200" dirty="0">
                <a:solidFill>
                  <a:schemeClr val="tx1"/>
                </a:solidFill>
                <a:effectLst/>
                <a:latin typeface="+mn-lt"/>
                <a:ea typeface="+mn-ea"/>
                <a:cs typeface="+mn-cs"/>
              </a:rPr>
              <a:t> negara dan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kekal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kompetitif</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peringkat</a:t>
            </a:r>
            <a:r>
              <a:rPr lang="en-US" sz="1200" b="0" i="0" kern="1200" dirty="0">
                <a:solidFill>
                  <a:schemeClr val="tx1"/>
                </a:solidFill>
                <a:effectLst/>
                <a:latin typeface="+mn-lt"/>
                <a:ea typeface="+mn-ea"/>
                <a:cs typeface="+mn-cs"/>
              </a:rPr>
              <a:t> global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industri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prestasi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menjadikan</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sebagai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rangkaian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global.</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kaedah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pendekatan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memasarkan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dipromosikan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dijual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didistribusikan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konteks</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tentang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kesedaran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penjualan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Contoh-contoh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Talian</a:t>
            </a:r>
            <a:r>
              <a:rPr lang="en-US" sz="1200" b="1" i="0" kern="1200" dirty="0">
                <a:solidFill>
                  <a:schemeClr val="tx1"/>
                </a:solidFill>
                <a:effectLst/>
                <a:latin typeface="+mn-lt"/>
                <a:ea typeface="+mn-ea"/>
                <a:cs typeface="+mn-cs"/>
              </a:rPr>
              <a:t> (Online Marketing):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platform </a:t>
            </a:r>
            <a:r>
              <a:rPr lang="en-US" sz="1200" b="0" i="0" kern="1200" dirty="0" err="1">
                <a:solidFill>
                  <a:schemeClr val="tx1"/>
                </a:solidFill>
                <a:effectLst/>
                <a:latin typeface="+mn-lt"/>
                <a:ea typeface="+mn-ea"/>
                <a:cs typeface="+mn-cs"/>
              </a:rPr>
              <a:t>atas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laman</a:t>
            </a:r>
            <a:r>
              <a:rPr lang="en-US" sz="1200" b="0" i="0" kern="1200" dirty="0">
                <a:solidFill>
                  <a:schemeClr val="tx1"/>
                </a:solidFill>
                <a:effectLst/>
                <a:latin typeface="+mn-lt"/>
                <a:ea typeface="+mn-ea"/>
                <a:cs typeface="+mn-cs"/>
              </a:rPr>
              <a:t> web, media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dan e-</a:t>
            </a:r>
            <a:r>
              <a:rPr lang="en-US" sz="1200" b="0" i="0" kern="1200" dirty="0" err="1">
                <a:solidFill>
                  <a:schemeClr val="tx1"/>
                </a:solidFill>
                <a:effectLst/>
                <a:latin typeface="+mn-lt"/>
                <a:ea typeface="+mn-ea"/>
                <a:cs typeface="+mn-cs"/>
              </a:rPr>
              <a:t>mel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mempromosikan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mengembangkan</a:t>
            </a:r>
            <a:r>
              <a:rPr lang="en-US" sz="1200" b="0" i="0" kern="1200" dirty="0">
                <a:solidFill>
                  <a:schemeClr val="tx1"/>
                </a:solidFill>
                <a:effectLst/>
                <a:latin typeface="+mn-lt"/>
                <a:ea typeface="+mn-ea"/>
                <a:cs typeface="+mn-cs"/>
              </a:rPr>
              <a:t> platform e-</a:t>
            </a:r>
            <a:r>
              <a:rPr lang="en-US" sz="1200" b="0" i="0" kern="1200" dirty="0" err="1">
                <a:solidFill>
                  <a:schemeClr val="tx1"/>
                </a:solidFill>
                <a:effectLst/>
                <a:latin typeface="+mn-lt"/>
                <a:ea typeface="+mn-ea"/>
                <a:cs typeface="+mn-cs"/>
              </a:rPr>
              <a:t>dagang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menjual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Media </a:t>
            </a:r>
            <a:r>
              <a:rPr lang="en-US" sz="1200" b="1" i="0" kern="1200" dirty="0" err="1">
                <a:solidFill>
                  <a:schemeClr val="tx1"/>
                </a:solidFill>
                <a:effectLst/>
                <a:latin typeface="+mn-lt"/>
                <a:ea typeface="+mn-ea"/>
                <a:cs typeface="+mn-cs"/>
              </a:rPr>
              <a:t>Sosial</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media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Facebook, Instagram, dan Twitter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kesedaran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membangun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hubungan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penyiaran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iklan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penghasilan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kandungan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menarik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berinteraksi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langsung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Pengaruh</a:t>
            </a:r>
            <a:r>
              <a:rPr lang="en-US" sz="1200" b="1" i="0" kern="1200" dirty="0">
                <a:solidFill>
                  <a:schemeClr val="tx1"/>
                </a:solidFill>
                <a:effectLst/>
                <a:latin typeface="+mn-lt"/>
                <a:ea typeface="+mn-ea"/>
                <a:cs typeface="+mn-cs"/>
              </a:rPr>
              <a:t> (Influencer Marketing):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tokoh</a:t>
            </a:r>
            <a:r>
              <a:rPr lang="en-US" sz="1200" b="0" i="0" kern="1200" dirty="0">
                <a:solidFill>
                  <a:schemeClr val="tx1"/>
                </a:solidFill>
                <a:effectLst/>
                <a:latin typeface="+mn-lt"/>
                <a:ea typeface="+mn-ea"/>
                <a:cs typeface="+mn-cs"/>
              </a:rPr>
              <a:t> media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mempunyai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pengikut</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ramai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mempromosikan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mencapai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audiens</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mencapai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banyak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muda</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Geolokasi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geolokasi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menghala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kedai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fizikal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tawaran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promosi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disesuaikan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berdasarkan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mudah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menghantar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tawaran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khas</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Berasaskan</a:t>
            </a:r>
            <a:r>
              <a:rPr lang="en-US" sz="1200" b="1" i="0" kern="1200" dirty="0">
                <a:solidFill>
                  <a:schemeClr val="tx1"/>
                </a:solidFill>
                <a:effectLst/>
                <a:latin typeface="+mn-lt"/>
                <a:ea typeface="+mn-ea"/>
                <a:cs typeface="+mn-cs"/>
              </a:rPr>
              <a:t> Data: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data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kampanye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bersasar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Data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digunakan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memahami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menyusun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sesuai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Kandungan</a:t>
            </a:r>
            <a:r>
              <a:rPr lang="en-US" sz="1200" b="1" i="0" kern="1200" dirty="0">
                <a:solidFill>
                  <a:schemeClr val="tx1"/>
                </a:solidFill>
                <a:effectLst/>
                <a:latin typeface="+mn-lt"/>
                <a:ea typeface="+mn-ea"/>
                <a:cs typeface="+mn-cs"/>
              </a:rPr>
              <a:t> (Content Marketing):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kandungan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informatif</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mendidik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menarik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blog, video, e-</a:t>
            </a:r>
            <a:r>
              <a:rPr lang="en-US" sz="1200" b="0" i="0" kern="1200" dirty="0" err="1">
                <a:solidFill>
                  <a:schemeClr val="tx1"/>
                </a:solidFill>
                <a:effectLst/>
                <a:latin typeface="+mn-lt"/>
                <a:ea typeface="+mn-ea"/>
                <a:cs typeface="+mn-cs"/>
              </a:rPr>
              <a:t>buku</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banyak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lagi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Eksperiential</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pengalaman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emosi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fizikal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pameran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acara-acara </a:t>
            </a:r>
            <a:r>
              <a:rPr lang="en-US" sz="1200" b="0" i="0" kern="1200" dirty="0" err="1">
                <a:solidFill>
                  <a:schemeClr val="tx1"/>
                </a:solidFill>
                <a:effectLst/>
                <a:latin typeface="+mn-lt"/>
                <a:ea typeface="+mn-ea"/>
                <a:cs typeface="+mn-cs"/>
              </a:rPr>
              <a:t>khas</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Terpersonalisasi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Menyesuaikan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pengalaman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dipersonalkan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berdasarkan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pilihan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Kewangan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Pengenalan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dan program </a:t>
            </a:r>
            <a:r>
              <a:rPr lang="en-US" sz="1200" b="0" i="0" kern="1200" dirty="0" err="1">
                <a:solidFill>
                  <a:schemeClr val="tx1"/>
                </a:solidFill>
                <a:effectLst/>
                <a:latin typeface="+mn-lt"/>
                <a:ea typeface="+mn-ea"/>
                <a:cs typeface="+mn-cs"/>
              </a:rPr>
              <a:t>ganjaran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menarik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menarik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menggunakan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Sosial</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Penglibatan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kempen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amalan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korporat</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bertujuan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membina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imej</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positif</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berkontribusi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menarik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mempertahankan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membangun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imej</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jenama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kuat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mencapai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kejayaan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semakin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kompetitif</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menyesuaikan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tingkah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laku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memaksimumkan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potensi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merujuk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kaedah</a:t>
            </a:r>
            <a:r>
              <a:rPr lang="en-US" sz="1200" b="0" i="0" kern="1200" dirty="0">
                <a:solidFill>
                  <a:schemeClr val="tx1"/>
                </a:solidFill>
                <a:effectLst/>
                <a:latin typeface="+mn-lt"/>
                <a:ea typeface="+mn-ea"/>
                <a:cs typeface="+mn-cs"/>
              </a:rPr>
              <a:t>, program,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pendekatan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bertujuan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memecahkan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memperbaiki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keadaan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menyediakan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manfaat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umum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mengendalikan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masalah-masalah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kompleks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kreatif</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mencapai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positif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Contoh-contoh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Program Pendidikan </a:t>
            </a:r>
            <a:r>
              <a:rPr lang="en-US" sz="1200" b="1" i="0" kern="1200" dirty="0" err="1">
                <a:solidFill>
                  <a:schemeClr val="tx1"/>
                </a:solidFill>
                <a:effectLst/>
                <a:latin typeface="+mn-lt"/>
                <a:ea typeface="+mn-ea"/>
                <a:cs typeface="+mn-cs"/>
              </a:rPr>
              <a:t>Alternatif</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membangunkan</a:t>
            </a:r>
            <a:r>
              <a:rPr lang="en-US" sz="1200" b="0" i="0" kern="1200" dirty="0">
                <a:solidFill>
                  <a:schemeClr val="tx1"/>
                </a:solidFill>
                <a:effectLst/>
                <a:latin typeface="+mn-lt"/>
                <a:ea typeface="+mn-ea"/>
                <a:cs typeface="+mn-cs"/>
              </a:rPr>
              <a:t> program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alternatif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kanak-kanak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remaja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terpinggir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formal. Program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peluang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golongan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asas</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perlukan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Pusat </a:t>
            </a:r>
            <a:r>
              <a:rPr lang="en-US" sz="1200" b="1" i="0" kern="1200" dirty="0" err="1">
                <a:solidFill>
                  <a:schemeClr val="tx1"/>
                </a:solidFill>
                <a:effectLst/>
                <a:latin typeface="+mn-lt"/>
                <a:ea typeface="+mn-ea"/>
                <a:cs typeface="+mn-cs"/>
              </a:rPr>
              <a:t>Bantuan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Psikososial</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menyediakan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bantuan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psikososial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bimbingan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mental, </a:t>
            </a:r>
            <a:r>
              <a:rPr lang="en-US" sz="1200" b="0" i="0" kern="1200" dirty="0" err="1">
                <a:solidFill>
                  <a:schemeClr val="tx1"/>
                </a:solidFill>
                <a:effectLst/>
                <a:latin typeface="+mn-lt"/>
                <a:ea typeface="+mn-ea"/>
                <a:cs typeface="+mn-cs"/>
              </a:rPr>
              <a:t>tekanan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krisis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emosi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Perbankan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Mikro</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Kewangan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Sosial</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Program </a:t>
            </a:r>
            <a:r>
              <a:rPr lang="en-US" sz="1200" b="0" i="0" kern="1200" dirty="0" err="1">
                <a:solidFill>
                  <a:schemeClr val="tx1"/>
                </a:solidFill>
                <a:effectLst/>
                <a:latin typeface="+mn-lt"/>
                <a:ea typeface="+mn-ea"/>
                <a:cs typeface="+mn-cs"/>
              </a:rPr>
              <a:t>perbankan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mikro</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kurang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mampu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pembiayaan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latihan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kestabilan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Program </a:t>
            </a:r>
            <a:r>
              <a:rPr lang="en-US" sz="1200" b="1" i="0" kern="1200" dirty="0" err="1">
                <a:solidFill>
                  <a:schemeClr val="tx1"/>
                </a:solidFill>
                <a:effectLst/>
                <a:latin typeface="+mn-lt"/>
                <a:ea typeface="+mn-ea"/>
                <a:cs typeface="+mn-cs"/>
              </a:rPr>
              <a:t>Kewirausahaan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Sosial</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Kewirausahaan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ciri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berkembang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pesat</a:t>
            </a:r>
            <a:r>
              <a:rPr lang="en-US" sz="1200" b="0" i="0" kern="1200" dirty="0">
                <a:solidFill>
                  <a:schemeClr val="tx1"/>
                </a:solidFill>
                <a:effectLst/>
                <a:latin typeface="+mn-lt"/>
                <a:ea typeface="+mn-ea"/>
                <a:cs typeface="+mn-cs"/>
              </a:rPr>
              <a:t> di Malaysia, di mana </a:t>
            </a:r>
            <a:r>
              <a:rPr lang="en-US" sz="1200" b="0" i="0" kern="1200" dirty="0" err="1">
                <a:solidFill>
                  <a:schemeClr val="tx1"/>
                </a:solidFill>
                <a:effectLst/>
                <a:latin typeface="+mn-lt"/>
                <a:ea typeface="+mn-ea"/>
                <a:cs typeface="+mn-cs"/>
              </a:rPr>
              <a:t>usahawan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penekanan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penyelesaian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komuniti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pemulihan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terpinggir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penyelesaian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sekitar</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Program Pembangunan </a:t>
            </a:r>
            <a:r>
              <a:rPr lang="en-US" sz="1200" b="1" i="0" kern="1200" dirty="0" err="1">
                <a:solidFill>
                  <a:schemeClr val="tx1"/>
                </a:solidFill>
                <a:effectLst/>
                <a:latin typeface="+mn-lt"/>
                <a:ea typeface="+mn-ea"/>
                <a:cs typeface="+mn-cs"/>
              </a:rPr>
              <a:t>Komuniti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komuniti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diterapkan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infrastruktur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hidup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komuniti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perumahan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berpatutan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pusat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komuniti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kemudahan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awam</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Program </a:t>
            </a:r>
            <a:r>
              <a:rPr lang="en-US" sz="1200" b="1" i="0" kern="1200" dirty="0" err="1">
                <a:solidFill>
                  <a:schemeClr val="tx1"/>
                </a:solidFill>
                <a:effectLst/>
                <a:latin typeface="+mn-lt"/>
                <a:ea typeface="+mn-ea"/>
                <a:cs typeface="+mn-cs"/>
              </a:rPr>
              <a:t>Kitar</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Semula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memperkenalkan</a:t>
            </a:r>
            <a:r>
              <a:rPr lang="en-US" sz="1200" b="0" i="0" kern="1200" dirty="0">
                <a:solidFill>
                  <a:schemeClr val="tx1"/>
                </a:solidFill>
                <a:effectLst/>
                <a:latin typeface="+mn-lt"/>
                <a:ea typeface="+mn-ea"/>
                <a:cs typeface="+mn-cs"/>
              </a:rPr>
              <a:t> program </a:t>
            </a:r>
            <a:r>
              <a:rPr lang="en-US" sz="1200" b="0" i="0" kern="1200" dirty="0" err="1">
                <a:solidFill>
                  <a:schemeClr val="tx1"/>
                </a:solidFill>
                <a:effectLst/>
                <a:latin typeface="+mn-lt"/>
                <a:ea typeface="+mn-ea"/>
                <a:cs typeface="+mn-cs"/>
              </a:rPr>
              <a:t>kitar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semula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efisien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mudah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diakses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amalan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lestari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buangan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Program Kesihatan Masyarakat:</a:t>
            </a:r>
            <a:r>
              <a:rPr lang="en-US" sz="1200" b="0" i="0" kern="1200" dirty="0">
                <a:solidFill>
                  <a:schemeClr val="tx1"/>
                </a:solidFill>
                <a:effectLst/>
                <a:latin typeface="+mn-lt"/>
                <a:ea typeface="+mn-ea"/>
                <a:cs typeface="+mn-cs"/>
              </a:rPr>
              <a:t> Program-program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kempen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vaksinasi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pemeriksaan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percuma</a:t>
            </a:r>
            <a:r>
              <a:rPr lang="en-US" sz="1200" b="0" i="0" kern="1200" dirty="0">
                <a:solidFill>
                  <a:schemeClr val="tx1"/>
                </a:solidFill>
                <a:effectLst/>
                <a:latin typeface="+mn-lt"/>
                <a:ea typeface="+mn-ea"/>
                <a:cs typeface="+mn-cs"/>
              </a:rPr>
              <a:t>, dan program </a:t>
            </a:r>
            <a:r>
              <a:rPr lang="en-US" sz="1200" b="0" i="0" kern="1200" dirty="0" err="1">
                <a:solidFill>
                  <a:schemeClr val="tx1"/>
                </a:solidFill>
                <a:effectLst/>
                <a:latin typeface="+mn-lt"/>
                <a:ea typeface="+mn-ea"/>
                <a:cs typeface="+mn-cs"/>
              </a:rPr>
              <a:t>kesedaran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pemeliharaan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pencegahan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penyakit</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Pusat </a:t>
            </a:r>
            <a:r>
              <a:rPr lang="en-US" sz="1200" b="1" i="0" kern="1200" dirty="0" err="1">
                <a:solidFill>
                  <a:schemeClr val="tx1"/>
                </a:solidFill>
                <a:effectLst/>
                <a:latin typeface="+mn-lt"/>
                <a:ea typeface="+mn-ea"/>
                <a:cs typeface="+mn-cs"/>
              </a:rPr>
              <a:t>Pemulihan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Dadah</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Malaysia </a:t>
            </a:r>
            <a:r>
              <a:rPr lang="en-US" sz="1200" b="0" i="0" kern="1200" dirty="0" err="1">
                <a:solidFill>
                  <a:schemeClr val="tx1"/>
                </a:solidFill>
                <a:effectLst/>
                <a:latin typeface="+mn-lt"/>
                <a:ea typeface="+mn-ea"/>
                <a:cs typeface="+mn-cs"/>
              </a:rPr>
              <a:t>mempunyai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pusat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pemulihan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dadah</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rawatan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bergantung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dadah</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alkohol</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Program </a:t>
            </a:r>
            <a:r>
              <a:rPr lang="en-US" sz="1200" b="1" i="0" kern="1200" dirty="0" err="1">
                <a:solidFill>
                  <a:schemeClr val="tx1"/>
                </a:solidFill>
                <a:effectLst/>
                <a:latin typeface="+mn-lt"/>
                <a:ea typeface="+mn-ea"/>
                <a:cs typeface="+mn-cs"/>
              </a:rPr>
              <a:t>Pelatihan</a:t>
            </a:r>
            <a:r>
              <a:rPr lang="en-US" sz="1200" b="1" i="0" kern="1200" dirty="0">
                <a:solidFill>
                  <a:schemeClr val="tx1"/>
                </a:solidFill>
                <a:effectLst/>
                <a:latin typeface="+mn-lt"/>
                <a:ea typeface="+mn-ea"/>
                <a:cs typeface="+mn-cs"/>
              </a:rPr>
              <a:t> Kemahiran:</a:t>
            </a:r>
            <a:r>
              <a:rPr lang="en-US" sz="1200" b="0" i="0" kern="1200" dirty="0">
                <a:solidFill>
                  <a:schemeClr val="tx1"/>
                </a:solidFill>
                <a:effectLst/>
                <a:latin typeface="+mn-lt"/>
                <a:ea typeface="+mn-ea"/>
                <a:cs typeface="+mn-cs"/>
              </a:rPr>
              <a:t> Program-program </a:t>
            </a:r>
            <a:r>
              <a:rPr lang="en-US" sz="1200" b="0" i="0" kern="1200" dirty="0" err="1">
                <a:solidFill>
                  <a:schemeClr val="tx1"/>
                </a:solidFill>
                <a:effectLst/>
                <a:latin typeface="+mn-lt"/>
                <a:ea typeface="+mn-ea"/>
                <a:cs typeface="+mn-cs"/>
              </a:rPr>
              <a:t>pelatihan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kurang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upaya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golongan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miskin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pengetahuan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membolehkan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berdikari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Kempen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Kesedaran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Sosial</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Kempen-kempen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kesedaran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bertujuan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kesedaran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tentang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isu-isu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keganasan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rumah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tangga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ketidaksetaraan</a:t>
            </a:r>
            <a:r>
              <a:rPr lang="en-US" sz="1200" b="0" i="0" kern="1200" dirty="0">
                <a:solidFill>
                  <a:schemeClr val="tx1"/>
                </a:solidFill>
                <a:effectLst/>
                <a:latin typeface="+mn-lt"/>
                <a:ea typeface="+mn-ea"/>
                <a:cs typeface="+mn-cs"/>
              </a:rPr>
              <a:t> gender,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manusia</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masalah-masalah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memperbaiki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kondisi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positif</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diperlukan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Malaysia dan </a:t>
            </a:r>
            <a:r>
              <a:rPr lang="en-US" sz="1200" b="0" i="0" kern="1200" dirty="0" err="1">
                <a:solidFill>
                  <a:schemeClr val="tx1"/>
                </a:solidFill>
                <a:effectLst/>
                <a:latin typeface="+mn-lt"/>
                <a:ea typeface="+mn-ea"/>
                <a:cs typeface="+mn-cs"/>
              </a:rPr>
              <a:t>menyediakan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solusi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isu-isu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dihadapi</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penduduk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tempatan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maksud</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malaysia</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ChatGPT</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kaedah</a:t>
            </a:r>
            <a:r>
              <a:rPr lang="en-US" sz="1200" b="0" i="0" kern="1200" dirty="0">
                <a:solidFill>
                  <a:schemeClr val="tx1"/>
                </a:solidFill>
                <a:effectLst/>
                <a:latin typeface="+mn-lt"/>
                <a:ea typeface="+mn-ea"/>
                <a:cs typeface="+mn-cs"/>
              </a:rPr>
              <a:t>, model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pendekatan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bertujuan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pertumbuhan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keberkesanan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pengenalan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membolehkan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berfungsi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efisien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mengurangkan</a:t>
            </a:r>
            <a:r>
              <a:rPr lang="en-US" sz="1200" b="0" i="0" kern="1200" dirty="0">
                <a:solidFill>
                  <a:schemeClr val="tx1"/>
                </a:solidFill>
                <a:effectLst/>
                <a:latin typeface="+mn-lt"/>
                <a:ea typeface="+mn-ea"/>
                <a:cs typeface="+mn-cs"/>
              </a:rPr>
              <a:t> kos, dan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nilai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merangkumi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strategi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Contoh-contoh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Talian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Banyak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menggabungkan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kehadiran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memperkenalkan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laman</a:t>
            </a:r>
            <a:r>
              <a:rPr lang="en-US" sz="1200" b="0" i="0" kern="1200" dirty="0">
                <a:solidFill>
                  <a:schemeClr val="tx1"/>
                </a:solidFill>
                <a:effectLst/>
                <a:latin typeface="+mn-lt"/>
                <a:ea typeface="+mn-ea"/>
                <a:cs typeface="+mn-cs"/>
              </a:rPr>
              <a:t> web e-</a:t>
            </a:r>
            <a:r>
              <a:rPr lang="en-US" sz="1200" b="0" i="0" kern="1200" dirty="0" err="1">
                <a:solidFill>
                  <a:schemeClr val="tx1"/>
                </a:solidFill>
                <a:effectLst/>
                <a:latin typeface="+mn-lt"/>
                <a:ea typeface="+mn-ea"/>
                <a:cs typeface="+mn-cs"/>
              </a:rPr>
              <a:t>dagang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memanfaatkan</a:t>
            </a:r>
            <a:r>
              <a:rPr lang="en-US" sz="1200" b="0" i="0" kern="1200" dirty="0">
                <a:solidFill>
                  <a:schemeClr val="tx1"/>
                </a:solidFill>
                <a:effectLst/>
                <a:latin typeface="+mn-lt"/>
                <a:ea typeface="+mn-ea"/>
                <a:cs typeface="+mn-cs"/>
              </a:rPr>
              <a:t> media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melaksanakan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digital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Pembayaran</a:t>
            </a:r>
            <a:r>
              <a:rPr lang="en-US" sz="1200" b="1" i="0" kern="1200" dirty="0">
                <a:solidFill>
                  <a:schemeClr val="tx1"/>
                </a:solidFill>
                <a:effectLst/>
                <a:latin typeface="+mn-lt"/>
                <a:ea typeface="+mn-ea"/>
                <a:cs typeface="+mn-cs"/>
              </a:rPr>
              <a:t> Digital: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pembayaran</a:t>
            </a:r>
            <a:r>
              <a:rPr lang="en-US" sz="1200" b="0" i="0" kern="1200" dirty="0">
                <a:solidFill>
                  <a:schemeClr val="tx1"/>
                </a:solidFill>
                <a:effectLst/>
                <a:latin typeface="+mn-lt"/>
                <a:ea typeface="+mn-ea"/>
                <a:cs typeface="+mn-cs"/>
              </a:rPr>
              <a:t> digital dan </a:t>
            </a:r>
            <a:r>
              <a:rPr lang="en-US" sz="1200" b="0" i="0" kern="1200" dirty="0" err="1">
                <a:solidFill>
                  <a:schemeClr val="tx1"/>
                </a:solidFill>
                <a:effectLst/>
                <a:latin typeface="+mn-lt"/>
                <a:ea typeface="+mn-ea"/>
                <a:cs typeface="+mn-cs"/>
              </a:rPr>
              <a:t>dompet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elektronik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semakin</a:t>
            </a:r>
            <a:r>
              <a:rPr lang="en-US" sz="1200" b="0" i="0" kern="1200" dirty="0">
                <a:solidFill>
                  <a:schemeClr val="tx1"/>
                </a:solidFill>
                <a:effectLst/>
                <a:latin typeface="+mn-lt"/>
                <a:ea typeface="+mn-ea"/>
                <a:cs typeface="+mn-cs"/>
              </a:rPr>
              <a:t> popular di Malaysia, </a:t>
            </a:r>
            <a:r>
              <a:rPr lang="en-US" sz="1200" b="0" i="0" kern="1200" dirty="0" err="1">
                <a:solidFill>
                  <a:schemeClr val="tx1"/>
                </a:solidFill>
                <a:effectLst/>
                <a:latin typeface="+mn-lt"/>
                <a:ea typeface="+mn-ea"/>
                <a:cs typeface="+mn-cs"/>
              </a:rPr>
              <a:t>memudahkan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pembayaran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cepat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efisien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Perkhidmatan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Pemindahan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Barangan</a:t>
            </a:r>
            <a:r>
              <a:rPr lang="en-US" sz="1200" b="1" i="0" kern="1200" dirty="0">
                <a:solidFill>
                  <a:schemeClr val="tx1"/>
                </a:solidFill>
                <a:effectLst/>
                <a:latin typeface="+mn-lt"/>
                <a:ea typeface="+mn-ea"/>
                <a:cs typeface="+mn-cs"/>
              </a:rPr>
              <a:t> (Delivery Services):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penghantaran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penghantaran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berkembang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pesat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dan platform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membolehkan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pesanan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mudah</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E-wallet dan </a:t>
            </a:r>
            <a:r>
              <a:rPr lang="en-US" sz="1200" b="1" i="0" kern="1200" dirty="0" err="1">
                <a:solidFill>
                  <a:schemeClr val="tx1"/>
                </a:solidFill>
                <a:effectLst/>
                <a:latin typeface="+mn-lt"/>
                <a:ea typeface="+mn-ea"/>
                <a:cs typeface="+mn-cs"/>
              </a:rPr>
              <a:t>Pembayaran</a:t>
            </a:r>
            <a:r>
              <a:rPr lang="en-US" sz="1200" b="1" i="0" kern="1200" dirty="0">
                <a:solidFill>
                  <a:schemeClr val="tx1"/>
                </a:solidFill>
                <a:effectLst/>
                <a:latin typeface="+mn-lt"/>
                <a:ea typeface="+mn-ea"/>
                <a:cs typeface="+mn-cs"/>
              </a:rPr>
              <a:t> Digital: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Pengenalan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dompet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elektronik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GrabPay</a:t>
            </a:r>
            <a:r>
              <a:rPr lang="en-US" sz="1200" b="0" i="0" kern="1200" dirty="0">
                <a:solidFill>
                  <a:schemeClr val="tx1"/>
                </a:solidFill>
                <a:effectLst/>
                <a:latin typeface="+mn-lt"/>
                <a:ea typeface="+mn-ea"/>
                <a:cs typeface="+mn-cs"/>
              </a:rPr>
              <a:t>, Touch 'n Go </a:t>
            </a:r>
            <a:r>
              <a:rPr lang="en-US" sz="1200" b="0" i="0" kern="1200" dirty="0" err="1">
                <a:solidFill>
                  <a:schemeClr val="tx1"/>
                </a:solidFill>
                <a:effectLst/>
                <a:latin typeface="+mn-lt"/>
                <a:ea typeface="+mn-ea"/>
                <a:cs typeface="+mn-cs"/>
              </a:rPr>
              <a:t>eWallet</a:t>
            </a:r>
            <a:r>
              <a:rPr lang="en-US" sz="1200" b="0" i="0" kern="1200" dirty="0">
                <a:solidFill>
                  <a:schemeClr val="tx1"/>
                </a:solidFill>
                <a:effectLst/>
                <a:latin typeface="+mn-lt"/>
                <a:ea typeface="+mn-ea"/>
                <a:cs typeface="+mn-cs"/>
              </a:rPr>
              <a:t>, dan Boost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mempercepatkan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pembayaran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transaksi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mudah</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selamat</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Teknologi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Pertanian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Pertanian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moden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tanaman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iklim</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produktiviti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hasil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pertanian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Perniagaan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Sosial</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di Malaysia yang </a:t>
            </a:r>
            <a:r>
              <a:rPr lang="en-US" sz="1200" b="0" i="0" kern="1200" dirty="0" err="1">
                <a:solidFill>
                  <a:schemeClr val="tx1"/>
                </a:solidFill>
                <a:effectLst/>
                <a:latin typeface="+mn-lt"/>
                <a:ea typeface="+mn-ea"/>
                <a:cs typeface="+mn-cs"/>
              </a:rPr>
              <a:t>mengejar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keuntungan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sambil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mengendalikan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sekitar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pengekalan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sekitar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bantuan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golongan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bernasib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Pembangunan </a:t>
            </a:r>
            <a:r>
              <a:rPr lang="en-US" sz="1200" b="1" i="0" kern="1200" dirty="0" err="1">
                <a:solidFill>
                  <a:schemeClr val="tx1"/>
                </a:solidFill>
                <a:effectLst/>
                <a:latin typeface="+mn-lt"/>
                <a:ea typeface="+mn-ea"/>
                <a:cs typeface="+mn-cs"/>
              </a:rPr>
              <a:t>Produk</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Inovatif</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Pembangunan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unik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inovatif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e-</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penjimatan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tenaga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pintar</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Pembangunan </a:t>
            </a:r>
            <a:r>
              <a:rPr lang="en-US" sz="1200" b="1" i="0" kern="1200" dirty="0" err="1">
                <a:solidFill>
                  <a:schemeClr val="tx1"/>
                </a:solidFill>
                <a:effectLst/>
                <a:latin typeface="+mn-lt"/>
                <a:ea typeface="+mn-ea"/>
                <a:cs typeface="+mn-cs"/>
              </a:rPr>
              <a:t>Teknologi</a:t>
            </a:r>
            <a:r>
              <a:rPr lang="en-US" sz="1200" b="1" i="0" kern="1200" dirty="0">
                <a:solidFill>
                  <a:schemeClr val="tx1"/>
                </a:solidFill>
                <a:effectLst/>
                <a:latin typeface="+mn-lt"/>
                <a:ea typeface="+mn-ea"/>
                <a:cs typeface="+mn-cs"/>
              </a:rPr>
              <a:t> Maklumat:</a:t>
            </a:r>
            <a:r>
              <a:rPr lang="en-US" sz="1200" b="0" i="0" kern="1200" dirty="0">
                <a:solidFill>
                  <a:schemeClr val="tx1"/>
                </a:solidFill>
                <a:effectLst/>
                <a:latin typeface="+mn-lt"/>
                <a:ea typeface="+mn-ea"/>
                <a:cs typeface="+mn-cs"/>
              </a:rPr>
              <a:t> Pembangunan dan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maklumat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efisiensi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inventori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canggih</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Rantai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Bekalan</a:t>
            </a:r>
            <a:r>
              <a:rPr lang="en-US" sz="1200" b="1" i="0" kern="1200" dirty="0">
                <a:solidFill>
                  <a:schemeClr val="tx1"/>
                </a:solidFill>
                <a:effectLst/>
                <a:latin typeface="+mn-lt"/>
                <a:ea typeface="+mn-ea"/>
                <a:cs typeface="+mn-cs"/>
              </a:rPr>
              <a:t> (Supply Chain Management) yang </a:t>
            </a:r>
            <a:r>
              <a:rPr lang="en-US" sz="1200" b="1" i="0" kern="1200" dirty="0" err="1">
                <a:solidFill>
                  <a:schemeClr val="tx1"/>
                </a:solidFill>
                <a:effectLst/>
                <a:latin typeface="+mn-lt"/>
                <a:ea typeface="+mn-ea"/>
                <a:cs typeface="+mn-cs"/>
              </a:rPr>
              <a:t>Canggih</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Peningkatan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rantai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bekalan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ketepatan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kecekapan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penghantaran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Perniagaan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Pendidikan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Talian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Institusi-institusi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menerapkan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memungkinkan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pelajar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jarak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jauh</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kompetitif</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global dan </a:t>
            </a:r>
            <a:r>
              <a:rPr lang="en-US" sz="1200" b="0" i="0" kern="1200" dirty="0" err="1">
                <a:solidFill>
                  <a:schemeClr val="tx1"/>
                </a:solidFill>
                <a:effectLst/>
                <a:latin typeface="+mn-lt"/>
                <a:ea typeface="+mn-ea"/>
                <a:cs typeface="+mn-cs"/>
              </a:rPr>
              <a:t>menjana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pertumbuhan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ekonomi</a:t>
            </a:r>
            <a:r>
              <a:rPr lang="en-US" sz="1200" b="0" i="0" kern="1200" dirty="0">
                <a:solidFill>
                  <a:schemeClr val="tx1"/>
                </a:solidFill>
                <a:effectLst/>
                <a:latin typeface="+mn-lt"/>
                <a:ea typeface="+mn-ea"/>
                <a:cs typeface="+mn-cs"/>
              </a:rPr>
              <a:t> negara.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membolehkan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mengikuti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menyesuaikan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ChatGPT</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dan negara </a:t>
            </a:r>
            <a:r>
              <a:rPr lang="en-US" sz="1200" b="0" i="0" kern="1200" dirty="0" err="1">
                <a:solidFill>
                  <a:schemeClr val="tx1"/>
                </a:solidFill>
                <a:effectLst/>
                <a:latin typeface="+mn-lt"/>
                <a:ea typeface="+mn-ea"/>
                <a:cs typeface="+mn-cs"/>
              </a:rPr>
              <a:t>bergerak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maju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tetapi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juga </a:t>
            </a:r>
            <a:r>
              <a:rPr lang="en-US" sz="1200" b="0" i="0" kern="1200" dirty="0" err="1">
                <a:solidFill>
                  <a:schemeClr val="tx1"/>
                </a:solidFill>
                <a:effectLst/>
                <a:latin typeface="+mn-lt"/>
                <a:ea typeface="+mn-ea"/>
                <a:cs typeface="+mn-cs"/>
              </a:rPr>
              <a:t>datang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Ketidakpastian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berlaku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persekitaran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pasti</a:t>
            </a:r>
            <a:r>
              <a:rPr lang="en-US" sz="1200" b="0" i="0" kern="1200" dirty="0">
                <a:solidFill>
                  <a:schemeClr val="tx1"/>
                </a:solidFill>
                <a:effectLst/>
                <a:latin typeface="+mn-lt"/>
                <a:ea typeface="+mn-ea"/>
                <a:cs typeface="+mn-cs"/>
              </a:rPr>
              <a:t>. Keputusan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melabur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pengembangan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hasilnya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sentiasa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diramalkan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Kos:</a:t>
            </a:r>
            <a:r>
              <a:rPr lang="en-US" sz="1200" b="0" i="0" kern="1200" dirty="0">
                <a:solidFill>
                  <a:schemeClr val="tx1"/>
                </a:solidFill>
                <a:effectLst/>
                <a:latin typeface="+mn-lt"/>
                <a:ea typeface="+mn-ea"/>
                <a:cs typeface="+mn-cs"/>
              </a:rPr>
              <a:t> Pembangunan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penyelidikan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pengujian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pelaburan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Kos yang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negara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terhad</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Keperluan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Sumber</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Daya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Manusia</a:t>
            </a:r>
            <a:r>
              <a:rPr lang="en-US" sz="1200" b="1" i="0" kern="1200" dirty="0">
                <a:solidFill>
                  <a:schemeClr val="tx1"/>
                </a:solidFill>
                <a:effectLst/>
                <a:latin typeface="+mn-lt"/>
                <a:ea typeface="+mn-ea"/>
                <a:cs typeface="+mn-cs"/>
              </a:rPr>
              <a:t> yang </a:t>
            </a:r>
            <a:r>
              <a:rPr lang="en-US" sz="1200" b="1" i="0" kern="1200" dirty="0" err="1">
                <a:solidFill>
                  <a:schemeClr val="tx1"/>
                </a:solidFill>
                <a:effectLst/>
                <a:latin typeface="+mn-lt"/>
                <a:ea typeface="+mn-ea"/>
                <a:cs typeface="+mn-cs"/>
              </a:rPr>
              <a:t>Mahir</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kerja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mahir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kreatif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bakat</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sesuai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kepakaran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terutamanya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apabila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kekurangan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bakat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bidang-bidang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tertentu</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Kerumitan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kerumitan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jika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Penerapan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proses yang </a:t>
            </a:r>
            <a:r>
              <a:rPr lang="en-US" sz="1200" b="0" i="0" kern="1200" dirty="0" err="1">
                <a:solidFill>
                  <a:schemeClr val="tx1"/>
                </a:solidFill>
                <a:effectLst/>
                <a:latin typeface="+mn-lt"/>
                <a:ea typeface="+mn-ea"/>
                <a:cs typeface="+mn-cs"/>
              </a:rPr>
              <a:t>sukar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masa yang </a:t>
            </a:r>
            <a:r>
              <a:rPr lang="en-US" sz="1200" b="0" i="0" kern="1200" dirty="0" err="1">
                <a:solidFill>
                  <a:schemeClr val="tx1"/>
                </a:solidFill>
                <a:effectLst/>
                <a:latin typeface="+mn-lt"/>
                <a:ea typeface="+mn-ea"/>
                <a:cs typeface="+mn-cs"/>
              </a:rPr>
              <a:t>panjang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Reaksi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Pasaran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Pengguna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sentiasa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menerima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pengguna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masa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menyesuaikan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menghasilkan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pengenalan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Kepatuhan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Undang-undang</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Regulasi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mematuhi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peraturan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jika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peraturan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tersebut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selaras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diusulkan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Kehilangan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Fokus</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Terlalu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banyak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diarahkan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mengakibatkan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kehilangan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fokus</a:t>
            </a:r>
            <a:r>
              <a:rPr lang="en-US" sz="1200" b="0" i="0" kern="1200" dirty="0">
                <a:solidFill>
                  <a:schemeClr val="tx1"/>
                </a:solidFill>
                <a:effectLst/>
                <a:latin typeface="+mn-lt"/>
                <a:ea typeface="+mn-ea"/>
                <a:cs typeface="+mn-cs"/>
              </a:rPr>
              <a:t> pada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utama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strategi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wujud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mengancam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kestabilan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keberlanjutan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Kebergantungan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kepada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Teknologi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Bergantung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jika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kegagalan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keselamatan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pelaburan</a:t>
            </a:r>
            <a:r>
              <a:rPr lang="en-US" sz="1200" b="0" i="0" kern="1200" dirty="0">
                <a:solidFill>
                  <a:schemeClr val="tx1"/>
                </a:solidFill>
                <a:effectLst/>
                <a:latin typeface="+mn-lt"/>
                <a:ea typeface="+mn-ea"/>
                <a:cs typeface="+mn-cs"/>
              </a:rPr>
              <a:t> lama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Masalah</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Keadilan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Isu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Sosial</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keadilan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jika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menghasilkan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kesenjangan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mengabaikan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golongan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tertentu</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Ketiadaan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puncak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Sekiranya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menyokong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susah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dilaksanakan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Walaupun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menghadapi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pertumbuhan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keberlanjutan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jangka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panjang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ekonomi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Menangani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bijak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efisien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jelaskan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ChatGPT</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merangkumi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diatasi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mengukur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menilai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menguruskan</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Kaedah</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Pengukuran</a:t>
            </a:r>
            <a:r>
              <a:rPr lang="en-US" sz="1200" b="1" i="0" kern="1200" dirty="0">
                <a:solidFill>
                  <a:schemeClr val="tx1"/>
                </a:solidFill>
                <a:effectLst/>
                <a:latin typeface="+mn-lt"/>
                <a:ea typeface="+mn-ea"/>
                <a:cs typeface="+mn-cs"/>
              </a:rPr>
              <a:t> yang </a:t>
            </a:r>
            <a:r>
              <a:rPr lang="en-US" sz="1200" b="1" i="0" kern="1200" dirty="0" err="1">
                <a:solidFill>
                  <a:schemeClr val="tx1"/>
                </a:solidFill>
                <a:effectLst/>
                <a:latin typeface="+mn-lt"/>
                <a:ea typeface="+mn-ea"/>
                <a:cs typeface="+mn-cs"/>
              </a:rPr>
              <a:t>Sesuai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kaedah</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sesuai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mengukur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kejayaan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mengenal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metrik</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relevan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mewujudkan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penunjuk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kunci</a:t>
            </a:r>
            <a:r>
              <a:rPr lang="en-US" sz="1200" b="0" i="0" kern="1200" dirty="0">
                <a:solidFill>
                  <a:schemeClr val="tx1"/>
                </a:solidFill>
                <a:effectLst/>
                <a:latin typeface="+mn-lt"/>
                <a:ea typeface="+mn-ea"/>
                <a:cs typeface="+mn-cs"/>
              </a:rPr>
              <a:t> (KPI) yang </a:t>
            </a:r>
            <a:r>
              <a:rPr lang="en-US" sz="1200" b="0" i="0" kern="1200" dirty="0" err="1">
                <a:solidFill>
                  <a:schemeClr val="tx1"/>
                </a:solidFill>
                <a:effectLst/>
                <a:latin typeface="+mn-lt"/>
                <a:ea typeface="+mn-ea"/>
                <a:cs typeface="+mn-cs"/>
              </a:rPr>
              <a:t>bermakna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mengukur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impak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Ketidakpastian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Hasil: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proses yang </a:t>
            </a:r>
            <a:r>
              <a:rPr lang="en-US" sz="1200" b="0" i="0" kern="1200" dirty="0" err="1">
                <a:solidFill>
                  <a:schemeClr val="tx1"/>
                </a:solidFill>
                <a:effectLst/>
                <a:latin typeface="+mn-lt"/>
                <a:ea typeface="+mn-ea"/>
                <a:cs typeface="+mn-cs"/>
              </a:rPr>
              <a:t>seringkali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diramalkan</a:t>
            </a:r>
            <a:r>
              <a:rPr lang="en-US" sz="1200" b="0" i="0" kern="1200" dirty="0">
                <a:solidFill>
                  <a:schemeClr val="tx1"/>
                </a:solidFill>
                <a:effectLst/>
                <a:latin typeface="+mn-lt"/>
                <a:ea typeface="+mn-ea"/>
                <a:cs typeface="+mn-cs"/>
              </a:rPr>
              <a:t>. Keputusan dan </a:t>
            </a:r>
            <a:r>
              <a:rPr lang="en-US" sz="1200" b="0" i="0" kern="1200" dirty="0" err="1">
                <a:solidFill>
                  <a:schemeClr val="tx1"/>
                </a:solidFill>
                <a:effectLst/>
                <a:latin typeface="+mn-lt"/>
                <a:ea typeface="+mn-ea"/>
                <a:cs typeface="+mn-cs"/>
              </a:rPr>
              <a:t>impak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mengambil</a:t>
            </a:r>
            <a:r>
              <a:rPr lang="en-US" sz="1200" b="0" i="0" kern="1200" dirty="0">
                <a:solidFill>
                  <a:schemeClr val="tx1"/>
                </a:solidFill>
                <a:effectLst/>
                <a:latin typeface="+mn-lt"/>
                <a:ea typeface="+mn-ea"/>
                <a:cs typeface="+mn-cs"/>
              </a:rPr>
              <a:t> masa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dibuktikan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menyebabkan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Keperluan</a:t>
            </a:r>
            <a:r>
              <a:rPr lang="en-US" sz="1200" b="1" i="0" kern="1200" dirty="0">
                <a:solidFill>
                  <a:schemeClr val="tx1"/>
                </a:solidFill>
                <a:effectLst/>
                <a:latin typeface="+mn-lt"/>
                <a:ea typeface="+mn-ea"/>
                <a:cs typeface="+mn-cs"/>
              </a:rPr>
              <a:t> Data dan </a:t>
            </a:r>
            <a:r>
              <a:rPr lang="en-US" sz="1200" b="1" i="0" kern="1200" dirty="0" err="1">
                <a:solidFill>
                  <a:schemeClr val="tx1"/>
                </a:solidFill>
                <a:effectLst/>
                <a:latin typeface="+mn-lt"/>
                <a:ea typeface="+mn-ea"/>
                <a:cs typeface="+mn-cs"/>
              </a:rPr>
              <a:t>Sumber</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Daya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data yang </a:t>
            </a:r>
            <a:r>
              <a:rPr lang="en-US" sz="1200" b="0" i="0" kern="1200" dirty="0" err="1">
                <a:solidFill>
                  <a:schemeClr val="tx1"/>
                </a:solidFill>
                <a:effectLst/>
                <a:latin typeface="+mn-lt"/>
                <a:ea typeface="+mn-ea"/>
                <a:cs typeface="+mn-cs"/>
              </a:rPr>
              <a:t>mencukupi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maklumat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mengenai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Menyediakan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mengumpulkan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menganalisis</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menguruskan</a:t>
            </a:r>
            <a:r>
              <a:rPr lang="en-US" sz="1200" b="0" i="0" kern="1200" dirty="0">
                <a:solidFill>
                  <a:schemeClr val="tx1"/>
                </a:solidFill>
                <a:effectLst/>
                <a:latin typeface="+mn-lt"/>
                <a:ea typeface="+mn-ea"/>
                <a:cs typeface="+mn-cs"/>
              </a:rPr>
              <a:t> data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Ketidakpastian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Jangka</a:t>
            </a:r>
            <a:r>
              <a:rPr lang="en-US" sz="1200" b="1" i="0" kern="1200" dirty="0">
                <a:solidFill>
                  <a:schemeClr val="tx1"/>
                </a:solidFill>
                <a:effectLst/>
                <a:latin typeface="+mn-lt"/>
                <a:ea typeface="+mn-ea"/>
                <a:cs typeface="+mn-cs"/>
              </a:rPr>
              <a:t> Masa: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mempunyai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impak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jangka</a:t>
            </a:r>
            <a:r>
              <a:rPr lang="en-US" sz="1200" b="0" i="0" kern="1200" dirty="0">
                <a:solidFill>
                  <a:schemeClr val="tx1"/>
                </a:solidFill>
                <a:effectLst/>
                <a:latin typeface="+mn-lt"/>
                <a:ea typeface="+mn-ea"/>
                <a:cs typeface="+mn-cs"/>
              </a:rPr>
              <a:t> masa </a:t>
            </a:r>
            <a:r>
              <a:rPr lang="en-US" sz="1200" b="0" i="0" kern="1200" dirty="0" err="1">
                <a:solidFill>
                  <a:schemeClr val="tx1"/>
                </a:solidFill>
                <a:effectLst/>
                <a:latin typeface="+mn-lt"/>
                <a:ea typeface="+mn-ea"/>
                <a:cs typeface="+mn-cs"/>
              </a:rPr>
              <a:t>panjang</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itu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kesabaran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kesinambungan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melihat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hasil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jangka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panjang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Berurusan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dengan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Kegagalan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Inovasi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sentiasa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kegagalan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Mengetahui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apabila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menutup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daya</a:t>
            </a:r>
            <a:r>
              <a:rPr lang="en-US" sz="1200" b="0" i="0" kern="1200" dirty="0">
                <a:solidFill>
                  <a:schemeClr val="tx1"/>
                </a:solidFill>
                <a:effectLst/>
                <a:latin typeface="+mn-lt"/>
                <a:ea typeface="+mn-ea"/>
                <a:cs typeface="+mn-cs"/>
              </a:rPr>
              <a:t> dan masa.</a:t>
            </a:r>
          </a:p>
          <a:p>
            <a:r>
              <a:rPr lang="en-US" sz="1200" b="1" i="0" kern="1200" dirty="0" err="1">
                <a:solidFill>
                  <a:schemeClr val="tx1"/>
                </a:solidFill>
                <a:effectLst/>
                <a:latin typeface="+mn-lt"/>
                <a:ea typeface="+mn-ea"/>
                <a:cs typeface="+mn-cs"/>
              </a:rPr>
              <a:t>Kurangnya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Pemahaman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semua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memahami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kepentingan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Pemantauan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Kompetitif</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Mengikuti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perkembangan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pesaing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mengukur</a:t>
            </a:r>
            <a:r>
              <a:rPr lang="en-US" sz="1200" b="0" i="0" kern="1200" dirty="0">
                <a:solidFill>
                  <a:schemeClr val="tx1"/>
                </a:solidFill>
                <a:effectLst/>
                <a:latin typeface="+mn-lt"/>
                <a:ea typeface="+mn-ea"/>
                <a:cs typeface="+mn-cs"/>
              </a:rPr>
              <a:t> di mana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perbandingan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Pematuhan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Undang-undang</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Regulasi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Mengikut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peraturan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sambil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mempromosikan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ketat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dikawal</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Mengintegrasikan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Inovasi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Kultur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sebahagian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sementara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tetapi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merupakan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beroperasi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Perubahan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Pengenalan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diterima</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kakitangan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faedah</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dijangkakan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Membangunkan</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menghadapi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kejayaan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bidang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Jelaskan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sudut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ChatGPT</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sudut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sejumlah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dihadapi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memelihara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mencukupi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dijalankan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Pemimpin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Salah </a:t>
            </a:r>
            <a:r>
              <a:rPr lang="en-US" sz="1200" b="0" i="0" kern="1200" dirty="0" err="1">
                <a:solidFill>
                  <a:schemeClr val="tx1"/>
                </a:solidFill>
                <a:effectLst/>
                <a:latin typeface="+mn-lt"/>
                <a:ea typeface="+mn-ea"/>
                <a:cs typeface="+mn-cs"/>
              </a:rPr>
              <a:t>satu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memahami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kepentingan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hasrat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visi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positif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mengambil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mempromosikan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Sumber</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Kewangan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pelaburan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mencukupi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penyelidikan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pengkomersilan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terutamanya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menghadapi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keterhadapan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Pasukan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Kerja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diberi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galakan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menyumbangkan</a:t>
            </a:r>
            <a:r>
              <a:rPr lang="en-US" sz="1200" b="0" i="0" kern="1200" dirty="0">
                <a:solidFill>
                  <a:schemeClr val="tx1"/>
                </a:solidFill>
                <a:effectLst/>
                <a:latin typeface="+mn-lt"/>
                <a:ea typeface="+mn-ea"/>
                <a:cs typeface="+mn-cs"/>
              </a:rPr>
              <a:t> idea dan </a:t>
            </a:r>
            <a:r>
              <a:rPr lang="en-US" sz="1200" b="0" i="0" kern="1200" dirty="0" err="1">
                <a:solidFill>
                  <a:schemeClr val="tx1"/>
                </a:solidFill>
                <a:effectLst/>
                <a:latin typeface="+mn-lt"/>
                <a:ea typeface="+mn-ea"/>
                <a:cs typeface="+mn-cs"/>
              </a:rPr>
              <a:t>berusaha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kerja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perkongsian</a:t>
            </a:r>
            <a:r>
              <a:rPr lang="en-US" sz="1200" b="0" i="0" kern="1200" dirty="0">
                <a:solidFill>
                  <a:schemeClr val="tx1"/>
                </a:solidFill>
                <a:effectLst/>
                <a:latin typeface="+mn-lt"/>
                <a:ea typeface="+mn-ea"/>
                <a:cs typeface="+mn-cs"/>
              </a:rPr>
              <a:t> idea dan </a:t>
            </a:r>
            <a:r>
              <a:rPr lang="en-US" sz="1200" b="0" i="0" kern="1200" dirty="0" err="1">
                <a:solidFill>
                  <a:schemeClr val="tx1"/>
                </a:solidFill>
                <a:effectLst/>
                <a:latin typeface="+mn-lt"/>
                <a:ea typeface="+mn-ea"/>
                <a:cs typeface="+mn-cs"/>
              </a:rPr>
              <a:t>kreativiti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Perubahan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Budaya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Melaksanakan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berubah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kreativiti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Penyertaan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Rintis</a:t>
            </a:r>
            <a:r>
              <a:rPr lang="en-US" sz="1200" b="1" i="0" kern="1200" dirty="0">
                <a:solidFill>
                  <a:schemeClr val="tx1"/>
                </a:solidFill>
                <a:effectLst/>
                <a:latin typeface="+mn-lt"/>
                <a:ea typeface="+mn-ea"/>
                <a:cs typeface="+mn-cs"/>
              </a:rPr>
              <a:t> 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penyertaan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rintis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mendorong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rintis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berkualiti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kebebasan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bereksperimen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Projek</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Inovasi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Melaksanakan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kompleks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masa,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dikendalikan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cekap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kritikal</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Persekitaran</a:t>
            </a:r>
            <a:r>
              <a:rPr lang="en-US" sz="1200" b="1" i="0" kern="1200" dirty="0">
                <a:solidFill>
                  <a:schemeClr val="tx1"/>
                </a:solidFill>
                <a:effectLst/>
                <a:latin typeface="+mn-lt"/>
                <a:ea typeface="+mn-ea"/>
                <a:cs typeface="+mn-cs"/>
              </a:rPr>
              <a:t> Pendidikan dan </a:t>
            </a:r>
            <a:r>
              <a:rPr lang="en-US" sz="1200" b="1" i="0" kern="1200" dirty="0" err="1">
                <a:solidFill>
                  <a:schemeClr val="tx1"/>
                </a:solidFill>
                <a:effectLst/>
                <a:latin typeface="+mn-lt"/>
                <a:ea typeface="+mn-ea"/>
                <a:cs typeface="+mn-cs"/>
              </a:rPr>
              <a:t>Latihan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melatih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memahami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menguruskan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menjalankan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Program </a:t>
            </a:r>
            <a:r>
              <a:rPr lang="en-US" sz="1200" b="0" i="0" kern="1200" dirty="0" err="1">
                <a:solidFill>
                  <a:schemeClr val="tx1"/>
                </a:solidFill>
                <a:effectLst/>
                <a:latin typeface="+mn-lt"/>
                <a:ea typeface="+mn-ea"/>
                <a:cs typeface="+mn-cs"/>
              </a:rPr>
              <a:t>latihan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berkaitan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Teknologi</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Infrastruktur</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berfungsi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infrastruktur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sesuai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infrastruktur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diperlukan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tersedia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Pelanggan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Pasaran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Penerimaan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kejayaan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memahami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nilai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Risiko</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seringkali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menguruskan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berkaitan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dikawal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difahami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diatasi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mempertimbangkan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menyokong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memudahkan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sudut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ChatGPT</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sudut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merangkumi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timbul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mengubah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berfikir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bertindak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beroperasi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mencapai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hasil</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Rintangan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Budaya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rintangan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mengutamakan</a:t>
            </a:r>
            <a:r>
              <a:rPr lang="en-US" sz="1200" b="0" i="0" kern="1200" dirty="0">
                <a:solidFill>
                  <a:schemeClr val="tx1"/>
                </a:solidFill>
                <a:effectLst/>
                <a:latin typeface="+mn-lt"/>
                <a:ea typeface="+mn-ea"/>
                <a:cs typeface="+mn-cs"/>
              </a:rPr>
              <a:t> status quo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kesabaran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Ketidakpastian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seringkali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mengenai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kejayaan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impaknya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bagaimana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diterima</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psikologi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Ketidakselesaan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Dengan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Perubahan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pasukan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selesa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kerana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selesa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sudah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Mengelakkan</a:t>
            </a:r>
            <a:r>
              <a:rPr lang="en-US" sz="1200" b="0" i="0" kern="1200" dirty="0">
                <a:solidFill>
                  <a:schemeClr val="tx1"/>
                </a:solidFill>
                <a:effectLst/>
                <a:latin typeface="+mn-lt"/>
                <a:ea typeface="+mn-ea"/>
                <a:cs typeface="+mn-cs"/>
              </a:rPr>
              <a:t> rasa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selesa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Pembangunan Kemahiran </a:t>
            </a:r>
            <a:r>
              <a:rPr lang="en-US" sz="1200" b="1" i="0" kern="1200" dirty="0" err="1">
                <a:solidFill>
                  <a:schemeClr val="tx1"/>
                </a:solidFill>
                <a:effectLst/>
                <a:latin typeface="+mn-lt"/>
                <a:ea typeface="+mn-ea"/>
                <a:cs typeface="+mn-cs"/>
              </a:rPr>
              <a:t>Baru</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peningkatan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memiliki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diperlukan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Kegagalan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Kesan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Sampingan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Kegagalan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sebahagian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daripada</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kegagalan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menangani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sampingan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Kesukaran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Mengendalikan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Perubahan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kompleks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sulit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dikelola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menguruskannya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perancangan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teliti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Komunikasi</a:t>
            </a:r>
            <a:r>
              <a:rPr lang="en-US" sz="1200" b="1" i="0" kern="1200" dirty="0">
                <a:solidFill>
                  <a:schemeClr val="tx1"/>
                </a:solidFill>
                <a:effectLst/>
                <a:latin typeface="+mn-lt"/>
                <a:ea typeface="+mn-ea"/>
                <a:cs typeface="+mn-cs"/>
              </a:rPr>
              <a:t> Yang </a:t>
            </a:r>
            <a:r>
              <a:rPr lang="en-US" sz="1200" b="1" i="0" kern="1200" dirty="0" err="1">
                <a:solidFill>
                  <a:schemeClr val="tx1"/>
                </a:solidFill>
                <a:effectLst/>
                <a:latin typeface="+mn-lt"/>
                <a:ea typeface="+mn-ea"/>
                <a:cs typeface="+mn-cs"/>
              </a:rPr>
              <a:t>Berkesan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Komunikasi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cukup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menjelaskan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matlamat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semua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menyebabkan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kekeliruan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tentangan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Reaksi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Pasaran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Pelanggan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menerima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mendidik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rintangan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meramalkan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Kepatuhan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Undang-undang</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Peraturan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peraturan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pematuhan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Keperluan</a:t>
            </a:r>
            <a:r>
              <a:rPr lang="en-US" sz="1200" b="1" i="0" kern="1200" dirty="0">
                <a:solidFill>
                  <a:schemeClr val="tx1"/>
                </a:solidFill>
                <a:effectLst/>
                <a:latin typeface="+mn-lt"/>
                <a:ea typeface="+mn-ea"/>
                <a:cs typeface="+mn-cs"/>
              </a:rPr>
              <a:t> Masa dan </a:t>
            </a:r>
            <a:r>
              <a:rPr lang="en-US" sz="1200" b="1" i="0" kern="1200" dirty="0" err="1">
                <a:solidFill>
                  <a:schemeClr val="tx1"/>
                </a:solidFill>
                <a:effectLst/>
                <a:latin typeface="+mn-lt"/>
                <a:ea typeface="+mn-ea"/>
                <a:cs typeface="+mn-cs"/>
              </a:rPr>
              <a:t>Sumber</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masa dan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signifikan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mempunyai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mencukupi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menjalankan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tanpa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mengabaikan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Tidak</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Konsisten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dengan</a:t>
            </a:r>
            <a:r>
              <a:rPr lang="en-US" sz="1200" b="1" i="0" kern="1200" dirty="0">
                <a:solidFill>
                  <a:schemeClr val="tx1"/>
                </a:solidFill>
                <a:effectLst/>
                <a:latin typeface="+mn-lt"/>
                <a:ea typeface="+mn-ea"/>
                <a:cs typeface="+mn-cs"/>
              </a:rPr>
              <a:t> Model </a:t>
            </a:r>
            <a:r>
              <a:rPr lang="en-US" sz="1200" b="1" i="0" kern="1200" dirty="0" err="1">
                <a:solidFill>
                  <a:schemeClr val="tx1"/>
                </a:solidFill>
                <a:effectLst/>
                <a:latin typeface="+mn-lt"/>
                <a:ea typeface="+mn-ea"/>
                <a:cs typeface="+mn-cs"/>
              </a:rPr>
              <a:t>Perniagaan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Sedia</a:t>
            </a:r>
            <a:r>
              <a:rPr lang="en-US" sz="1200" b="1" i="0" kern="1200" dirty="0">
                <a:solidFill>
                  <a:schemeClr val="tx1"/>
                </a:solidFill>
                <a:effectLst/>
                <a:latin typeface="+mn-lt"/>
                <a:ea typeface="+mn-ea"/>
                <a:cs typeface="+mn-cs"/>
              </a:rPr>
              <a:t> 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merombak</a:t>
            </a:r>
            <a:r>
              <a:rPr lang="en-US" sz="1200" b="0" i="0" kern="1200" dirty="0">
                <a:solidFill>
                  <a:schemeClr val="tx1"/>
                </a:solidFill>
                <a:effectLst/>
                <a:latin typeface="+mn-lt"/>
                <a:ea typeface="+mn-ea"/>
                <a:cs typeface="+mn-cs"/>
              </a:rPr>
              <a:t> model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model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menguntungkan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Pemimpin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kukuh</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menunjukkan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teladan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penyokong</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efektif</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pemikiran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perancangan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Mempertimbangkan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menghadapi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dijalankan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sudut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p>
          <a:p>
            <a:r>
              <a:rPr lang="en-US" sz="1200" b="0" i="0" kern="1200" dirty="0" err="1">
                <a:solidFill>
                  <a:schemeClr val="tx1"/>
                </a:solidFill>
                <a:effectLst/>
                <a:latin typeface="+mn-lt"/>
                <a:ea typeface="+mn-ea"/>
                <a:cs typeface="+mn-cs"/>
              </a:rPr>
              <a:t>ChatGPT</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sudut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timbul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apabila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radikal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pendekatan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bertentangan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signifikan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tetapi</a:t>
            </a:r>
            <a:r>
              <a:rPr lang="en-US" sz="1200" b="0" i="0" kern="1200" dirty="0">
                <a:solidFill>
                  <a:schemeClr val="tx1"/>
                </a:solidFill>
                <a:effectLst/>
                <a:latin typeface="+mn-lt"/>
                <a:ea typeface="+mn-ea"/>
                <a:cs typeface="+mn-cs"/>
              </a:rPr>
              <a:t> juga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rumit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menimbulkan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Tolakan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Budaya</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Perlawanan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mempertahankan</a:t>
            </a:r>
            <a:r>
              <a:rPr lang="en-US" sz="1200" b="0" i="0" kern="1200" dirty="0">
                <a:solidFill>
                  <a:schemeClr val="tx1"/>
                </a:solidFill>
                <a:effectLst/>
                <a:latin typeface="+mn-lt"/>
                <a:ea typeface="+mn-ea"/>
                <a:cs typeface="+mn-cs"/>
              </a:rPr>
              <a:t> status quo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menolak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perlawanan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terhadap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sukar</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Kecelaruan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Identiti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radikal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mengganggu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identiti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nilai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wujud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menyebabkan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kebingungan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kalangan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Gangguan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Operasi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Sedia</a:t>
            </a:r>
            <a:r>
              <a:rPr lang="en-US" sz="1200" b="1" i="0" kern="1200" dirty="0">
                <a:solidFill>
                  <a:schemeClr val="tx1"/>
                </a:solidFill>
                <a:effectLst/>
                <a:latin typeface="+mn-lt"/>
                <a:ea typeface="+mn-ea"/>
                <a:cs typeface="+mn-cs"/>
              </a:rPr>
              <a:t> 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mengganggu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mengakibatkan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ketidakstabilan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sementara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prestasi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produktiviti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Kehilangan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Kakitangan</a:t>
            </a:r>
            <a:r>
              <a:rPr lang="en-US" sz="1200" b="1" i="0" kern="1200" dirty="0">
                <a:solidFill>
                  <a:schemeClr val="tx1"/>
                </a:solidFill>
                <a:effectLst/>
                <a:latin typeface="+mn-lt"/>
                <a:ea typeface="+mn-ea"/>
                <a:cs typeface="+mn-cs"/>
              </a:rPr>
              <a:t> dan Kemahiran: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merubah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menyebabkan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kehilangan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mempunyai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berbeza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menimbulkan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menguruskan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peralihan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Ketidakpastian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Pasaran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Penerimaan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menyebabkan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menerimaannya</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masa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beradaptasi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Perubahan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Peraturan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Undang-undang</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peraturan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menimbulkan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pematuhan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Kesukaran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Pelaksanaan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Menerapkan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kompleks</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perancangan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rapi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berhati-hati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Pertikaian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atau</a:t>
            </a:r>
            <a:r>
              <a:rPr lang="en-US" sz="1200" b="1" i="0" kern="1200" dirty="0">
                <a:solidFill>
                  <a:schemeClr val="tx1"/>
                </a:solidFill>
                <a:effectLst/>
                <a:latin typeface="+mn-lt"/>
                <a:ea typeface="+mn-ea"/>
                <a:cs typeface="+mn-cs"/>
              </a:rPr>
              <a:t> Masyarakat: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memunculkan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pertikaian</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kalangan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berkepentingan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mengganggu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Risiko</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Keberkesanan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Pelaburan</a:t>
            </a:r>
            <a:r>
              <a:rPr lang="en-US" sz="1200" b="1" i="0" kern="1200" dirty="0">
                <a:solidFill>
                  <a:schemeClr val="tx1"/>
                </a:solidFill>
                <a:effectLst/>
                <a:latin typeface="+mn-lt"/>
                <a:ea typeface="+mn-ea"/>
                <a:cs typeface="+mn-cs"/>
              </a:rPr>
              <a:t> yang 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pelaburan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penyelidikan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Kesediaan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untuk</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Mengambil</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Risiko</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Menerapkan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kesediaan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mengambil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bukannya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pilihan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selamat</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pemikiran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bijak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kesediaan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berhadapan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ketegangan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konteks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dijalankan</a:t>
            </a:r>
            <a:r>
              <a:rPr lang="en-US" sz="1200" b="0" i="0" kern="1200" dirty="0">
                <a:solidFill>
                  <a:schemeClr val="tx1"/>
                </a:solidFill>
                <a:effectLst/>
                <a:latin typeface="+mn-lt"/>
                <a:ea typeface="+mn-ea"/>
                <a:cs typeface="+mn-cs"/>
              </a:rPr>
              <a:t>.</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28</a:t>
            </a:fld>
            <a:endParaRPr lang="en-US"/>
          </a:p>
        </p:txBody>
      </p:sp>
    </p:spTree>
    <p:extLst>
      <p:ext uri="{BB962C8B-B14F-4D97-AF65-F5344CB8AC3E}">
        <p14:creationId xmlns:p14="http://schemas.microsoft.com/office/powerpoint/2010/main" val="3006577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kaedah</a:t>
            </a:r>
            <a:r>
              <a:rPr lang="en-US" sz="1200" b="0" i="0" kern="1200" dirty="0">
                <a:solidFill>
                  <a:schemeClr val="tx1"/>
                </a:solidFill>
                <a:effectLst/>
                <a:latin typeface="+mn-lt"/>
                <a:ea typeface="+mn-ea"/>
                <a:cs typeface="+mn-cs"/>
              </a:rPr>
              <a:t>, model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pendekatan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bertujuan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pertumbuhan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keberkesanan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pengenalan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membolehkan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berfungsi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efisien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mengurangkan</a:t>
            </a:r>
            <a:r>
              <a:rPr lang="en-US" sz="1200" b="0" i="0" kern="1200" dirty="0">
                <a:solidFill>
                  <a:schemeClr val="tx1"/>
                </a:solidFill>
                <a:effectLst/>
                <a:latin typeface="+mn-lt"/>
                <a:ea typeface="+mn-ea"/>
                <a:cs typeface="+mn-cs"/>
              </a:rPr>
              <a:t> kos, dan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nilai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merangkumi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strategi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Contoh-contoh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Pemasaran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Talian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Banyak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menggabungkan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kehadiran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memperkenalkan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laman</a:t>
            </a:r>
            <a:r>
              <a:rPr lang="en-US" sz="1200" b="0" i="0" kern="1200" dirty="0">
                <a:solidFill>
                  <a:schemeClr val="tx1"/>
                </a:solidFill>
                <a:effectLst/>
                <a:latin typeface="+mn-lt"/>
                <a:ea typeface="+mn-ea"/>
                <a:cs typeface="+mn-cs"/>
              </a:rPr>
              <a:t> web e-</a:t>
            </a:r>
            <a:r>
              <a:rPr lang="en-US" sz="1200" b="0" i="0" kern="1200" dirty="0" err="1">
                <a:solidFill>
                  <a:schemeClr val="tx1"/>
                </a:solidFill>
                <a:effectLst/>
                <a:latin typeface="+mn-lt"/>
                <a:ea typeface="+mn-ea"/>
                <a:cs typeface="+mn-cs"/>
              </a:rPr>
              <a:t>dagang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memanfaatkan</a:t>
            </a:r>
            <a:r>
              <a:rPr lang="en-US" sz="1200" b="0" i="0" kern="1200" dirty="0">
                <a:solidFill>
                  <a:schemeClr val="tx1"/>
                </a:solidFill>
                <a:effectLst/>
                <a:latin typeface="+mn-lt"/>
                <a:ea typeface="+mn-ea"/>
                <a:cs typeface="+mn-cs"/>
              </a:rPr>
              <a:t> media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melaksanakan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pemasaran</a:t>
            </a:r>
            <a:r>
              <a:rPr lang="en-US" sz="1200" b="0" i="0" kern="1200" dirty="0">
                <a:solidFill>
                  <a:schemeClr val="tx1"/>
                </a:solidFill>
                <a:effectLst/>
                <a:latin typeface="+mn-lt"/>
                <a:ea typeface="+mn-ea"/>
                <a:cs typeface="+mn-cs"/>
              </a:rPr>
              <a:t> digital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Pembayaran</a:t>
            </a:r>
            <a:r>
              <a:rPr lang="en-US" sz="1200" b="1" i="0" kern="1200" dirty="0">
                <a:solidFill>
                  <a:schemeClr val="tx1"/>
                </a:solidFill>
                <a:effectLst/>
                <a:latin typeface="+mn-lt"/>
                <a:ea typeface="+mn-ea"/>
                <a:cs typeface="+mn-cs"/>
              </a:rPr>
              <a:t> Digital: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pembayaran</a:t>
            </a:r>
            <a:r>
              <a:rPr lang="en-US" sz="1200" b="0" i="0" kern="1200" dirty="0">
                <a:solidFill>
                  <a:schemeClr val="tx1"/>
                </a:solidFill>
                <a:effectLst/>
                <a:latin typeface="+mn-lt"/>
                <a:ea typeface="+mn-ea"/>
                <a:cs typeface="+mn-cs"/>
              </a:rPr>
              <a:t> digital dan </a:t>
            </a:r>
            <a:r>
              <a:rPr lang="en-US" sz="1200" b="0" i="0" kern="1200" dirty="0" err="1">
                <a:solidFill>
                  <a:schemeClr val="tx1"/>
                </a:solidFill>
                <a:effectLst/>
                <a:latin typeface="+mn-lt"/>
                <a:ea typeface="+mn-ea"/>
                <a:cs typeface="+mn-cs"/>
              </a:rPr>
              <a:t>dompet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elektronik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semakin</a:t>
            </a:r>
            <a:r>
              <a:rPr lang="en-US" sz="1200" b="0" i="0" kern="1200" dirty="0">
                <a:solidFill>
                  <a:schemeClr val="tx1"/>
                </a:solidFill>
                <a:effectLst/>
                <a:latin typeface="+mn-lt"/>
                <a:ea typeface="+mn-ea"/>
                <a:cs typeface="+mn-cs"/>
              </a:rPr>
              <a:t> popular di Malaysia, </a:t>
            </a:r>
            <a:r>
              <a:rPr lang="en-US" sz="1200" b="0" i="0" kern="1200" dirty="0" err="1">
                <a:solidFill>
                  <a:schemeClr val="tx1"/>
                </a:solidFill>
                <a:effectLst/>
                <a:latin typeface="+mn-lt"/>
                <a:ea typeface="+mn-ea"/>
                <a:cs typeface="+mn-cs"/>
              </a:rPr>
              <a:t>memudahkan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pembayaran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cepat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efisien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Perkhidmatan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Pemindahan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Barangan</a:t>
            </a:r>
            <a:r>
              <a:rPr lang="en-US" sz="1200" b="1" i="0" kern="1200" dirty="0">
                <a:solidFill>
                  <a:schemeClr val="tx1"/>
                </a:solidFill>
                <a:effectLst/>
                <a:latin typeface="+mn-lt"/>
                <a:ea typeface="+mn-ea"/>
                <a:cs typeface="+mn-cs"/>
              </a:rPr>
              <a:t> (Delivery Services):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penghantaran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penghantaran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berkembang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pesat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dan platform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membolehkan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pesanan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mudah</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E-wallet dan </a:t>
            </a:r>
            <a:r>
              <a:rPr lang="en-US" sz="1200" b="1" i="0" kern="1200" dirty="0" err="1">
                <a:solidFill>
                  <a:schemeClr val="tx1"/>
                </a:solidFill>
                <a:effectLst/>
                <a:latin typeface="+mn-lt"/>
                <a:ea typeface="+mn-ea"/>
                <a:cs typeface="+mn-cs"/>
              </a:rPr>
              <a:t>Pembayaran</a:t>
            </a:r>
            <a:r>
              <a:rPr lang="en-US" sz="1200" b="1" i="0" kern="1200" dirty="0">
                <a:solidFill>
                  <a:schemeClr val="tx1"/>
                </a:solidFill>
                <a:effectLst/>
                <a:latin typeface="+mn-lt"/>
                <a:ea typeface="+mn-ea"/>
                <a:cs typeface="+mn-cs"/>
              </a:rPr>
              <a:t> Digital: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Pengenalan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dompet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elektronik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GrabPay</a:t>
            </a:r>
            <a:r>
              <a:rPr lang="en-US" sz="1200" b="0" i="0" kern="1200" dirty="0">
                <a:solidFill>
                  <a:schemeClr val="tx1"/>
                </a:solidFill>
                <a:effectLst/>
                <a:latin typeface="+mn-lt"/>
                <a:ea typeface="+mn-ea"/>
                <a:cs typeface="+mn-cs"/>
              </a:rPr>
              <a:t>, Touch 'n Go </a:t>
            </a:r>
            <a:r>
              <a:rPr lang="en-US" sz="1200" b="0" i="0" kern="1200" dirty="0" err="1">
                <a:solidFill>
                  <a:schemeClr val="tx1"/>
                </a:solidFill>
                <a:effectLst/>
                <a:latin typeface="+mn-lt"/>
                <a:ea typeface="+mn-ea"/>
                <a:cs typeface="+mn-cs"/>
              </a:rPr>
              <a:t>eWallet</a:t>
            </a:r>
            <a:r>
              <a:rPr lang="en-US" sz="1200" b="0" i="0" kern="1200" dirty="0">
                <a:solidFill>
                  <a:schemeClr val="tx1"/>
                </a:solidFill>
                <a:effectLst/>
                <a:latin typeface="+mn-lt"/>
                <a:ea typeface="+mn-ea"/>
                <a:cs typeface="+mn-cs"/>
              </a:rPr>
              <a:t>, dan Boost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mempercepatkan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pembayaran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transaksi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mudah</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selamat</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Teknologi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Pertanian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Pertanian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moden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tanaman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iklim</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produktiviti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hasil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pertanian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Perniagaan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Sosial</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di Malaysia yang </a:t>
            </a:r>
            <a:r>
              <a:rPr lang="en-US" sz="1200" b="0" i="0" kern="1200" dirty="0" err="1">
                <a:solidFill>
                  <a:schemeClr val="tx1"/>
                </a:solidFill>
                <a:effectLst/>
                <a:latin typeface="+mn-lt"/>
                <a:ea typeface="+mn-ea"/>
                <a:cs typeface="+mn-cs"/>
              </a:rPr>
              <a:t>mengejar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keuntungan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sambil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mengendalikan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sosial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sekitar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pengekalan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sekitar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bantuan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golongan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bernasib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Pembangunan </a:t>
            </a:r>
            <a:r>
              <a:rPr lang="en-US" sz="1200" b="1" i="0" kern="1200" dirty="0" err="1">
                <a:solidFill>
                  <a:schemeClr val="tx1"/>
                </a:solidFill>
                <a:effectLst/>
                <a:latin typeface="+mn-lt"/>
                <a:ea typeface="+mn-ea"/>
                <a:cs typeface="+mn-cs"/>
              </a:rPr>
              <a:t>Produk</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Inovatif</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Pembangunan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unik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inovatif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e-</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penjimatan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tenaga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pintar</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Pembangunan </a:t>
            </a:r>
            <a:r>
              <a:rPr lang="en-US" sz="1200" b="1" i="0" kern="1200" dirty="0" err="1">
                <a:solidFill>
                  <a:schemeClr val="tx1"/>
                </a:solidFill>
                <a:effectLst/>
                <a:latin typeface="+mn-lt"/>
                <a:ea typeface="+mn-ea"/>
                <a:cs typeface="+mn-cs"/>
              </a:rPr>
              <a:t>Teknologi</a:t>
            </a:r>
            <a:r>
              <a:rPr lang="en-US" sz="1200" b="1" i="0" kern="1200" dirty="0">
                <a:solidFill>
                  <a:schemeClr val="tx1"/>
                </a:solidFill>
                <a:effectLst/>
                <a:latin typeface="+mn-lt"/>
                <a:ea typeface="+mn-ea"/>
                <a:cs typeface="+mn-cs"/>
              </a:rPr>
              <a:t> Maklumat:</a:t>
            </a:r>
            <a:r>
              <a:rPr lang="en-US" sz="1200" b="0" i="0" kern="1200" dirty="0">
                <a:solidFill>
                  <a:schemeClr val="tx1"/>
                </a:solidFill>
                <a:effectLst/>
                <a:latin typeface="+mn-lt"/>
                <a:ea typeface="+mn-ea"/>
                <a:cs typeface="+mn-cs"/>
              </a:rPr>
              <a:t> Pembangunan dan </a:t>
            </a:r>
            <a:r>
              <a:rPr lang="en-US" sz="1200" b="0" i="0" kern="1200" dirty="0" err="1">
                <a:solidFill>
                  <a:schemeClr val="tx1"/>
                </a:solidFill>
                <a:effectLst/>
                <a:latin typeface="+mn-lt"/>
                <a:ea typeface="+mn-ea"/>
                <a:cs typeface="+mn-cs"/>
              </a:rPr>
              <a:t>penggunaan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maklumat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efisiensi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inventori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canggih</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aplikasi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Rantai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Bekalan</a:t>
            </a:r>
            <a:r>
              <a:rPr lang="en-US" sz="1200" b="1" i="0" kern="1200" dirty="0">
                <a:solidFill>
                  <a:schemeClr val="tx1"/>
                </a:solidFill>
                <a:effectLst/>
                <a:latin typeface="+mn-lt"/>
                <a:ea typeface="+mn-ea"/>
                <a:cs typeface="+mn-cs"/>
              </a:rPr>
              <a:t> (Supply Chain Management) yang </a:t>
            </a:r>
            <a:r>
              <a:rPr lang="en-US" sz="1200" b="1" i="0" kern="1200" dirty="0" err="1">
                <a:solidFill>
                  <a:schemeClr val="tx1"/>
                </a:solidFill>
                <a:effectLst/>
                <a:latin typeface="+mn-lt"/>
                <a:ea typeface="+mn-ea"/>
                <a:cs typeface="+mn-cs"/>
              </a:rPr>
              <a:t>Canggih</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Peningkatan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rantai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bekalan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ketepatan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kecekapan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penghantaran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Perniagaan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Pendidikan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Talian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Institusi-institusi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menerapkan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memungkinkan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pelajar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jarak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jauh</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di Malaysia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kompetitif</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global dan </a:t>
            </a:r>
            <a:r>
              <a:rPr lang="en-US" sz="1200" b="0" i="0" kern="1200" dirty="0" err="1">
                <a:solidFill>
                  <a:schemeClr val="tx1"/>
                </a:solidFill>
                <a:effectLst/>
                <a:latin typeface="+mn-lt"/>
                <a:ea typeface="+mn-ea"/>
                <a:cs typeface="+mn-cs"/>
              </a:rPr>
              <a:t>menjana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pertumbuhan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ekonomi</a:t>
            </a:r>
            <a:r>
              <a:rPr lang="en-US" sz="1200" b="0" i="0" kern="1200" dirty="0">
                <a:solidFill>
                  <a:schemeClr val="tx1"/>
                </a:solidFill>
                <a:effectLst/>
                <a:latin typeface="+mn-lt"/>
                <a:ea typeface="+mn-ea"/>
                <a:cs typeface="+mn-cs"/>
              </a:rPr>
              <a:t> negara.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membolehkan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mengikuti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menyesuaikan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29</a:t>
            </a:fld>
            <a:endParaRPr lang="en-US"/>
          </a:p>
        </p:txBody>
      </p:sp>
    </p:spTree>
    <p:extLst>
      <p:ext uri="{BB962C8B-B14F-4D97-AF65-F5344CB8AC3E}">
        <p14:creationId xmlns:p14="http://schemas.microsoft.com/office/powerpoint/2010/main" val="2621868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Pendidikan</a:t>
            </a:r>
          </a:p>
          <a:p>
            <a:pPr marL="685800" lvl="1" indent="-228600">
              <a:buAutoNum type="alphaLcPeriod"/>
            </a:pPr>
            <a:r>
              <a:rPr lang="en-US" dirty="0"/>
              <a:t>Dari </a:t>
            </a:r>
            <a:r>
              <a:rPr lang="en-US" dirty="0" err="1"/>
              <a:t>Tuhan</a:t>
            </a:r>
            <a:r>
              <a:rPr lang="en-US" dirty="0"/>
              <a:t>: </a:t>
            </a:r>
            <a:r>
              <a:rPr lang="en-US" dirty="0" err="1"/>
              <a:t>wahyu</a:t>
            </a:r>
            <a:r>
              <a:rPr lang="en-US" dirty="0"/>
              <a:t> – </a:t>
            </a:r>
            <a:r>
              <a:rPr lang="en-US" dirty="0" err="1"/>
              <a:t>Dia</a:t>
            </a:r>
            <a:r>
              <a:rPr lang="en-US" dirty="0"/>
              <a:t> </a:t>
            </a:r>
            <a:r>
              <a:rPr lang="en-US" dirty="0" err="1"/>
              <a:t>menciptakan</a:t>
            </a:r>
            <a:r>
              <a:rPr lang="en-US" dirty="0"/>
              <a:t> </a:t>
            </a:r>
            <a:r>
              <a:rPr lang="en-US" dirty="0" err="1"/>
              <a:t>manusia</a:t>
            </a:r>
            <a:r>
              <a:rPr lang="en-US" dirty="0"/>
              <a:t> </a:t>
            </a:r>
            <a:r>
              <a:rPr lang="en-US" dirty="0" err="1"/>
              <a:t>daripada</a:t>
            </a:r>
            <a:r>
              <a:rPr lang="en-US" dirty="0"/>
              <a:t> </a:t>
            </a:r>
            <a:r>
              <a:rPr lang="en-US" dirty="0" err="1"/>
              <a:t>segumpal</a:t>
            </a:r>
            <a:r>
              <a:rPr lang="en-US" dirty="0"/>
              <a:t> </a:t>
            </a:r>
            <a:r>
              <a:rPr lang="en-US" dirty="0" err="1"/>
              <a:t>darah</a:t>
            </a:r>
            <a:r>
              <a:rPr lang="en-US" dirty="0"/>
              <a:t> (Surah al-</a:t>
            </a:r>
            <a:r>
              <a:rPr lang="en-US" dirty="0" err="1"/>
              <a:t>Alaq</a:t>
            </a:r>
            <a:r>
              <a:rPr lang="en-US" dirty="0"/>
              <a:t>), </a:t>
            </a:r>
            <a:r>
              <a:rPr lang="en-US" dirty="0" err="1"/>
              <a:t>sejarah</a:t>
            </a:r>
            <a:r>
              <a:rPr lang="en-US" dirty="0"/>
              <a:t>, </a:t>
            </a:r>
            <a:r>
              <a:rPr lang="en-US" dirty="0" err="1"/>
              <a:t>sosiologi</a:t>
            </a:r>
            <a:r>
              <a:rPr lang="en-US" dirty="0"/>
              <a:t> (</a:t>
            </a:r>
            <a:r>
              <a:rPr lang="en-US" dirty="0" err="1"/>
              <a:t>hai</a:t>
            </a:r>
            <a:r>
              <a:rPr lang="en-US" dirty="0"/>
              <a:t> </a:t>
            </a:r>
            <a:r>
              <a:rPr lang="en-US" dirty="0" err="1"/>
              <a:t>manusia</a:t>
            </a:r>
            <a:r>
              <a:rPr lang="en-US" dirty="0"/>
              <a:t> </a:t>
            </a:r>
            <a:r>
              <a:rPr lang="en-US" dirty="0" err="1"/>
              <a:t>tidak</a:t>
            </a:r>
            <a:r>
              <a:rPr lang="en-US" dirty="0"/>
              <a:t> </a:t>
            </a:r>
            <a:r>
              <a:rPr lang="en-US" dirty="0" err="1"/>
              <a:t>aku</a:t>
            </a:r>
            <a:r>
              <a:rPr lang="en-US" dirty="0"/>
              <a:t> </a:t>
            </a:r>
            <a:r>
              <a:rPr lang="en-US" dirty="0" err="1"/>
              <a:t>jadikan</a:t>
            </a:r>
            <a:r>
              <a:rPr lang="en-US" dirty="0"/>
              <a:t> </a:t>
            </a:r>
            <a:r>
              <a:rPr lang="en-US" dirty="0" err="1"/>
              <a:t>kamu</a:t>
            </a:r>
            <a:r>
              <a:rPr lang="en-US" dirty="0"/>
              <a:t> </a:t>
            </a:r>
            <a:r>
              <a:rPr lang="en-US" dirty="0" err="1"/>
              <a:t>dari</a:t>
            </a:r>
            <a:r>
              <a:rPr lang="en-US" dirty="0"/>
              <a:t> </a:t>
            </a:r>
            <a:r>
              <a:rPr lang="en-US" dirty="0" err="1"/>
              <a:t>lelaki</a:t>
            </a:r>
            <a:r>
              <a:rPr lang="en-US" dirty="0"/>
              <a:t> dan </a:t>
            </a:r>
            <a:r>
              <a:rPr lang="en-US" dirty="0" err="1"/>
              <a:t>wanita</a:t>
            </a:r>
            <a:r>
              <a:rPr lang="en-US" dirty="0"/>
              <a:t> dan </a:t>
            </a:r>
            <a:r>
              <a:rPr lang="en-US" dirty="0" err="1"/>
              <a:t>berbangsa-bangsa</a:t>
            </a:r>
            <a:r>
              <a:rPr lang="en-US" dirty="0"/>
              <a:t>, </a:t>
            </a:r>
            <a:r>
              <a:rPr lang="en-US" dirty="0" err="1"/>
              <a:t>bersuku</a:t>
            </a:r>
            <a:r>
              <a:rPr lang="en-US" dirty="0"/>
              <a:t> </a:t>
            </a:r>
            <a:r>
              <a:rPr lang="en-US" dirty="0" err="1"/>
              <a:t>untuk</a:t>
            </a:r>
            <a:r>
              <a:rPr lang="en-US" dirty="0"/>
              <a:t> </a:t>
            </a:r>
            <a:r>
              <a:rPr lang="en-US" dirty="0" err="1"/>
              <a:t>saling</a:t>
            </a:r>
            <a:r>
              <a:rPr lang="en-US" dirty="0"/>
              <a:t> </a:t>
            </a:r>
            <a:r>
              <a:rPr lang="en-US" dirty="0" err="1"/>
              <a:t>mengenali</a:t>
            </a:r>
            <a:r>
              <a:rPr lang="en-US" dirty="0"/>
              <a:t>) al </a:t>
            </a:r>
            <a:r>
              <a:rPr lang="en-US" dirty="0" err="1"/>
              <a:t>hujurat</a:t>
            </a:r>
            <a:r>
              <a:rPr lang="en-US" dirty="0"/>
              <a:t>, </a:t>
            </a:r>
            <a:r>
              <a:rPr lang="en-US" dirty="0" err="1"/>
              <a:t>Ekonomi</a:t>
            </a:r>
            <a:r>
              <a:rPr lang="en-US" dirty="0"/>
              <a:t>.</a:t>
            </a:r>
          </a:p>
          <a:p>
            <a:pPr marL="685800" lvl="1" indent="-228600">
              <a:buAutoNum type="alphaLcPeriod"/>
            </a:pPr>
            <a:r>
              <a:rPr lang="en-US" dirty="0" err="1"/>
              <a:t>Tokoh</a:t>
            </a:r>
            <a:r>
              <a:rPr lang="en-US" dirty="0"/>
              <a:t> </a:t>
            </a:r>
            <a:r>
              <a:rPr lang="en-US" dirty="0" err="1"/>
              <a:t>Pendidik</a:t>
            </a:r>
            <a:r>
              <a:rPr lang="en-US" dirty="0"/>
              <a:t>: </a:t>
            </a:r>
            <a:r>
              <a:rPr lang="en-US" dirty="0" err="1"/>
              <a:t>Matematik</a:t>
            </a:r>
            <a:r>
              <a:rPr lang="en-US" dirty="0"/>
              <a:t> (</a:t>
            </a:r>
            <a:r>
              <a:rPr lang="en-US" dirty="0" err="1"/>
              <a:t>Khawarizmi</a:t>
            </a:r>
            <a:r>
              <a:rPr lang="en-US" dirty="0"/>
              <a:t>), </a:t>
            </a:r>
            <a:r>
              <a:rPr lang="en-US" dirty="0" err="1"/>
              <a:t>Astronomi</a:t>
            </a:r>
            <a:r>
              <a:rPr lang="en-US" dirty="0"/>
              <a:t> (Al-</a:t>
            </a:r>
            <a:r>
              <a:rPr lang="en-US" dirty="0" err="1"/>
              <a:t>Nahwandi</a:t>
            </a:r>
            <a:r>
              <a:rPr lang="en-US" dirty="0"/>
              <a:t>), </a:t>
            </a:r>
            <a:r>
              <a:rPr lang="en-US" dirty="0" err="1"/>
              <a:t>Fizik</a:t>
            </a:r>
            <a:r>
              <a:rPr lang="en-US" dirty="0"/>
              <a:t> (al-</a:t>
            </a:r>
            <a:r>
              <a:rPr lang="en-US" dirty="0" err="1"/>
              <a:t>Farabi</a:t>
            </a:r>
            <a:r>
              <a:rPr lang="en-US" dirty="0"/>
              <a:t>, al-</a:t>
            </a:r>
            <a:r>
              <a:rPr lang="en-US" dirty="0" err="1"/>
              <a:t>Biruni</a:t>
            </a:r>
            <a:r>
              <a:rPr lang="en-US" dirty="0"/>
              <a:t>, Ibn </a:t>
            </a:r>
            <a:r>
              <a:rPr lang="en-US" dirty="0" err="1"/>
              <a:t>Rusyd</a:t>
            </a:r>
            <a:r>
              <a:rPr lang="en-US" dirty="0"/>
              <a:t>), </a:t>
            </a:r>
            <a:r>
              <a:rPr lang="en-US" dirty="0" err="1"/>
              <a:t>Biologi</a:t>
            </a:r>
            <a:r>
              <a:rPr lang="en-US" dirty="0"/>
              <a:t> (Ibn </a:t>
            </a:r>
            <a:r>
              <a:rPr lang="en-US" dirty="0" err="1"/>
              <a:t>Sina</a:t>
            </a:r>
            <a:r>
              <a:rPr lang="en-US" dirty="0"/>
              <a:t>), </a:t>
            </a:r>
            <a:r>
              <a:rPr lang="en-US" dirty="0" err="1"/>
              <a:t>Botani</a:t>
            </a:r>
            <a:r>
              <a:rPr lang="en-US" dirty="0"/>
              <a:t>, </a:t>
            </a:r>
            <a:r>
              <a:rPr lang="en-US" dirty="0" err="1"/>
              <a:t>Pertanian</a:t>
            </a:r>
            <a:r>
              <a:rPr lang="en-US" dirty="0"/>
              <a:t>.</a:t>
            </a:r>
          </a:p>
          <a:p>
            <a:pPr marL="685800" lvl="1" indent="-228600">
              <a:buAutoNum type="alphaLcPeriod"/>
            </a:pPr>
            <a:r>
              <a:rPr lang="en-US" dirty="0" err="1"/>
              <a:t>Ilmu</a:t>
            </a:r>
            <a:r>
              <a:rPr lang="en-US" dirty="0"/>
              <a:t> </a:t>
            </a:r>
            <a:r>
              <a:rPr lang="en-US" dirty="0" err="1"/>
              <a:t>Pengetahuan</a:t>
            </a:r>
            <a:r>
              <a:rPr lang="en-US" dirty="0"/>
              <a:t>, </a:t>
            </a:r>
            <a:r>
              <a:rPr lang="en-US" dirty="0" err="1"/>
              <a:t>disiplin</a:t>
            </a:r>
            <a:r>
              <a:rPr lang="en-US" dirty="0"/>
              <a:t> </a:t>
            </a:r>
            <a:r>
              <a:rPr lang="en-US" dirty="0" err="1"/>
              <a:t>khusus</a:t>
            </a:r>
            <a:r>
              <a:rPr lang="en-US" dirty="0"/>
              <a:t> yang </a:t>
            </a:r>
            <a:r>
              <a:rPr lang="en-US" dirty="0" err="1"/>
              <a:t>dimiliki</a:t>
            </a:r>
            <a:r>
              <a:rPr lang="en-US" dirty="0"/>
              <a:t> oleh </a:t>
            </a:r>
            <a:r>
              <a:rPr lang="en-US" dirty="0" err="1"/>
              <a:t>individu</a:t>
            </a:r>
            <a:r>
              <a:rPr lang="en-US" dirty="0"/>
              <a:t>. </a:t>
            </a:r>
            <a:r>
              <a:rPr lang="en-US" dirty="0" err="1"/>
              <a:t>Kepakaran</a:t>
            </a:r>
            <a:r>
              <a:rPr lang="en-US" dirty="0"/>
              <a:t> </a:t>
            </a:r>
            <a:r>
              <a:rPr lang="en-US" dirty="0" err="1"/>
              <a:t>individu</a:t>
            </a:r>
            <a:r>
              <a:rPr lang="en-US" dirty="0"/>
              <a:t>- </a:t>
            </a:r>
            <a:r>
              <a:rPr lang="en-US" dirty="0" err="1"/>
              <a:t>Boleh</a:t>
            </a:r>
            <a:r>
              <a:rPr lang="en-US" dirty="0"/>
              <a:t> </a:t>
            </a:r>
            <a:r>
              <a:rPr lang="en-US" dirty="0" err="1"/>
              <a:t>didapati</a:t>
            </a:r>
            <a:r>
              <a:rPr lang="en-US" dirty="0"/>
              <a:t> </a:t>
            </a:r>
            <a:r>
              <a:rPr lang="en-US" dirty="0" err="1"/>
              <a:t>dari</a:t>
            </a:r>
            <a:r>
              <a:rPr lang="en-US" dirty="0"/>
              <a:t> </a:t>
            </a:r>
            <a:r>
              <a:rPr lang="en-US" dirty="0" err="1"/>
              <a:t>membaca</a:t>
            </a:r>
            <a:r>
              <a:rPr lang="en-US" dirty="0"/>
              <a:t>, </a:t>
            </a:r>
            <a:r>
              <a:rPr lang="en-US" dirty="0" err="1"/>
              <a:t>berbincang</a:t>
            </a:r>
            <a:r>
              <a:rPr lang="en-US" dirty="0"/>
              <a:t>, </a:t>
            </a:r>
            <a:r>
              <a:rPr lang="en-US" dirty="0" err="1"/>
              <a:t>penyelidikan</a:t>
            </a:r>
            <a:r>
              <a:rPr lang="en-US" dirty="0"/>
              <a:t>, </a:t>
            </a:r>
            <a:r>
              <a:rPr lang="en-US" dirty="0" err="1"/>
              <a:t>eksprimen</a:t>
            </a:r>
            <a:r>
              <a:rPr lang="en-US" dirty="0"/>
              <a:t>, </a:t>
            </a:r>
            <a:r>
              <a:rPr lang="en-US" dirty="0" err="1"/>
              <a:t>latihan</a:t>
            </a:r>
            <a:r>
              <a:rPr lang="en-US" dirty="0"/>
              <a:t> dan </a:t>
            </a:r>
            <a:r>
              <a:rPr lang="en-US" dirty="0" err="1"/>
              <a:t>sebagainya</a:t>
            </a:r>
            <a:r>
              <a:rPr lang="en-US" dirty="0"/>
              <a:t>. Ronaldo </a:t>
            </a:r>
            <a:r>
              <a:rPr lang="en-US" dirty="0" err="1"/>
              <a:t>mahir</a:t>
            </a:r>
            <a:r>
              <a:rPr lang="en-US" dirty="0"/>
              <a:t> </a:t>
            </a:r>
            <a:r>
              <a:rPr lang="en-US" dirty="0" err="1"/>
              <a:t>menjaringkan</a:t>
            </a:r>
            <a:r>
              <a:rPr lang="en-US" dirty="0"/>
              <a:t> </a:t>
            </a:r>
            <a:r>
              <a:rPr lang="en-US" dirty="0" err="1"/>
              <a:t>gol</a:t>
            </a:r>
            <a:r>
              <a:rPr lang="en-US" dirty="0"/>
              <a:t> (</a:t>
            </a:r>
            <a:r>
              <a:rPr lang="en-US" dirty="0" err="1"/>
              <a:t>Skil</a:t>
            </a:r>
            <a:r>
              <a:rPr lang="en-US" dirty="0"/>
              <a:t>), Chef Wan. </a:t>
            </a:r>
            <a:r>
              <a:rPr lang="en-US" dirty="0" err="1"/>
              <a:t>Membaca</a:t>
            </a:r>
            <a:r>
              <a:rPr lang="en-US" dirty="0"/>
              <a:t> – </a:t>
            </a:r>
            <a:r>
              <a:rPr lang="en-US" dirty="0" err="1"/>
              <a:t>ilham</a:t>
            </a:r>
            <a:r>
              <a:rPr lang="en-US" dirty="0"/>
              <a:t> </a:t>
            </a:r>
            <a:r>
              <a:rPr lang="en-US" dirty="0" err="1"/>
              <a:t>dari</a:t>
            </a:r>
            <a:r>
              <a:rPr lang="en-US" dirty="0"/>
              <a:t> </a:t>
            </a:r>
            <a:r>
              <a:rPr lang="en-US" dirty="0" err="1"/>
              <a:t>pembacaan</a:t>
            </a:r>
            <a:r>
              <a:rPr lang="en-US" dirty="0"/>
              <a:t>, do it yourself, </a:t>
            </a:r>
            <a:r>
              <a:rPr lang="en-US" dirty="0" err="1"/>
              <a:t>berkebun</a:t>
            </a:r>
            <a:r>
              <a:rPr lang="en-US" dirty="0"/>
              <a:t>, </a:t>
            </a:r>
            <a:r>
              <a:rPr lang="en-US" dirty="0" err="1"/>
              <a:t>memasak</a:t>
            </a:r>
            <a:r>
              <a:rPr lang="en-US" dirty="0"/>
              <a:t>, </a:t>
            </a:r>
            <a:r>
              <a:rPr lang="en-US" dirty="0" err="1"/>
              <a:t>memancing</a:t>
            </a:r>
            <a:r>
              <a:rPr lang="en-US" dirty="0"/>
              <a:t> – Motor, </a:t>
            </a:r>
            <a:r>
              <a:rPr lang="en-US" dirty="0" err="1"/>
              <a:t>Pancing</a:t>
            </a:r>
            <a:r>
              <a:rPr lang="en-US" dirty="0"/>
              <a:t>, </a:t>
            </a:r>
            <a:r>
              <a:rPr lang="en-US" dirty="0" err="1"/>
              <a:t>Anjung</a:t>
            </a:r>
            <a:r>
              <a:rPr lang="en-US" dirty="0"/>
              <a:t> Seri dan lain-lain, </a:t>
            </a:r>
            <a:r>
              <a:rPr lang="en-US" dirty="0" err="1"/>
              <a:t>misbun</a:t>
            </a:r>
            <a:r>
              <a:rPr lang="en-US" dirty="0"/>
              <a:t> </a:t>
            </a:r>
            <a:r>
              <a:rPr lang="en-US" dirty="0" err="1"/>
              <a:t>sidek</a:t>
            </a:r>
            <a:r>
              <a:rPr lang="en-US" dirty="0"/>
              <a:t>, </a:t>
            </a:r>
            <a:r>
              <a:rPr lang="en-US" dirty="0" err="1"/>
              <a:t>micheal</a:t>
            </a:r>
            <a:r>
              <a:rPr lang="en-US" dirty="0"/>
              <a:t> </a:t>
            </a:r>
            <a:r>
              <a:rPr lang="en-US" dirty="0" err="1"/>
              <a:t>jordan</a:t>
            </a:r>
            <a:endParaRPr lang="en-US" dirty="0"/>
          </a:p>
          <a:p>
            <a:pPr marL="685800" lvl="1" indent="-228600">
              <a:buAutoNum type="alphaLcPeriod"/>
            </a:pPr>
            <a:r>
              <a:rPr lang="en-US" dirty="0" err="1"/>
              <a:t>Pengalaman</a:t>
            </a:r>
            <a:r>
              <a:rPr lang="en-US" dirty="0"/>
              <a:t> dan Kemahiran – </a:t>
            </a:r>
            <a:r>
              <a:rPr lang="en-US" dirty="0" err="1"/>
              <a:t>Himpunan</a:t>
            </a:r>
            <a:r>
              <a:rPr lang="en-US" dirty="0"/>
              <a:t> </a:t>
            </a:r>
            <a:r>
              <a:rPr lang="en-US" dirty="0" err="1"/>
              <a:t>segala</a:t>
            </a:r>
            <a:r>
              <a:rPr lang="en-US" dirty="0"/>
              <a:t> </a:t>
            </a:r>
            <a:r>
              <a:rPr lang="en-US" dirty="0" err="1"/>
              <a:t>sikap</a:t>
            </a:r>
            <a:r>
              <a:rPr lang="en-US" dirty="0"/>
              <a:t>, </a:t>
            </a:r>
            <a:r>
              <a:rPr lang="en-US" dirty="0" err="1"/>
              <a:t>emosi</a:t>
            </a:r>
            <a:r>
              <a:rPr lang="en-US" dirty="0"/>
              <a:t> dan </a:t>
            </a:r>
            <a:r>
              <a:rPr lang="en-US" dirty="0" err="1"/>
              <a:t>kepercayaan</a:t>
            </a:r>
            <a:r>
              <a:rPr lang="en-US" dirty="0"/>
              <a:t> yang </a:t>
            </a:r>
            <a:r>
              <a:rPr lang="en-US" dirty="0" err="1"/>
              <a:t>dilalui</a:t>
            </a:r>
            <a:r>
              <a:rPr lang="en-US" dirty="0"/>
              <a:t> </a:t>
            </a:r>
            <a:r>
              <a:rPr lang="en-US" dirty="0" err="1"/>
              <a:t>sejak</a:t>
            </a:r>
            <a:r>
              <a:rPr lang="en-US" dirty="0"/>
              <a:t> </a:t>
            </a:r>
            <a:r>
              <a:rPr lang="en-US" dirty="0" err="1"/>
              <a:t>kecil</a:t>
            </a:r>
            <a:r>
              <a:rPr lang="en-US" dirty="0"/>
              <a:t>. </a:t>
            </a:r>
            <a:r>
              <a:rPr lang="en-US" dirty="0" err="1"/>
              <a:t>Bayangkan</a:t>
            </a:r>
            <a:r>
              <a:rPr lang="en-US" dirty="0"/>
              <a:t> </a:t>
            </a:r>
            <a:r>
              <a:rPr lang="en-US" dirty="0" err="1"/>
              <a:t>sebagai</a:t>
            </a:r>
            <a:r>
              <a:rPr lang="en-US" dirty="0"/>
              <a:t> </a:t>
            </a:r>
            <a:r>
              <a:rPr lang="en-US" dirty="0" err="1"/>
              <a:t>gunting</a:t>
            </a:r>
            <a:r>
              <a:rPr lang="en-US" dirty="0"/>
              <a:t> </a:t>
            </a:r>
            <a:r>
              <a:rPr lang="en-US" dirty="0" err="1"/>
              <a:t>rambut</a:t>
            </a:r>
            <a:r>
              <a:rPr lang="en-US" dirty="0"/>
              <a:t> – </a:t>
            </a:r>
            <a:r>
              <a:rPr lang="en-US" dirty="0" err="1"/>
              <a:t>dapat</a:t>
            </a:r>
            <a:r>
              <a:rPr lang="en-US" dirty="0"/>
              <a:t> </a:t>
            </a:r>
            <a:r>
              <a:rPr lang="en-US" dirty="0" err="1"/>
              <a:t>cipta</a:t>
            </a:r>
            <a:r>
              <a:rPr lang="en-US" dirty="0"/>
              <a:t> Teknik </a:t>
            </a:r>
            <a:r>
              <a:rPr lang="en-US" dirty="0" err="1"/>
              <a:t>baharu</a:t>
            </a:r>
            <a:r>
              <a:rPr lang="en-US" dirty="0"/>
              <a:t>, </a:t>
            </a:r>
            <a:r>
              <a:rPr lang="en-US" dirty="0" err="1"/>
              <a:t>ubah</a:t>
            </a:r>
            <a:r>
              <a:rPr lang="en-US" dirty="0"/>
              <a:t> </a:t>
            </a:r>
            <a:r>
              <a:rPr lang="en-US" dirty="0" err="1"/>
              <a:t>sai</a:t>
            </a:r>
            <a:r>
              <a:rPr lang="en-US" dirty="0"/>
              <a:t> </a:t>
            </a:r>
            <a:r>
              <a:rPr lang="en-US" dirty="0" err="1"/>
              <a:t>alatan</a:t>
            </a:r>
            <a:r>
              <a:rPr lang="en-US" dirty="0"/>
              <a:t>, </a:t>
            </a:r>
            <a:r>
              <a:rPr lang="en-US" dirty="0" err="1"/>
              <a:t>konsep</a:t>
            </a:r>
            <a:r>
              <a:rPr lang="en-US" dirty="0"/>
              <a:t> </a:t>
            </a:r>
            <a:r>
              <a:rPr lang="en-US" dirty="0" err="1"/>
              <a:t>kedai</a:t>
            </a:r>
            <a:r>
              <a:rPr lang="en-US" dirty="0"/>
              <a:t>, </a:t>
            </a:r>
            <a:r>
              <a:rPr lang="en-US" dirty="0" err="1"/>
              <a:t>perbaiki</a:t>
            </a:r>
            <a:r>
              <a:rPr lang="en-US" dirty="0"/>
              <a:t> Teknik, </a:t>
            </a:r>
            <a:r>
              <a:rPr lang="en-US" dirty="0" err="1"/>
              <a:t>mencipta</a:t>
            </a:r>
            <a:r>
              <a:rPr lang="en-US" dirty="0"/>
              <a:t> </a:t>
            </a:r>
            <a:r>
              <a:rPr lang="en-US" dirty="0" err="1"/>
              <a:t>krim</a:t>
            </a:r>
            <a:r>
              <a:rPr lang="en-US" dirty="0"/>
              <a:t> </a:t>
            </a:r>
            <a:r>
              <a:rPr lang="en-US" dirty="0" err="1"/>
              <a:t>pencuci</a:t>
            </a:r>
            <a:r>
              <a:rPr lang="en-US" dirty="0"/>
              <a:t>, </a:t>
            </a:r>
            <a:r>
              <a:rPr lang="en-US" dirty="0" err="1"/>
              <a:t>konsep</a:t>
            </a:r>
            <a:r>
              <a:rPr lang="en-US" dirty="0"/>
              <a:t> </a:t>
            </a:r>
            <a:r>
              <a:rPr lang="en-US" dirty="0" err="1"/>
              <a:t>gunting</a:t>
            </a:r>
            <a:r>
              <a:rPr lang="en-US" dirty="0"/>
              <a:t> </a:t>
            </a:r>
            <a:r>
              <a:rPr lang="en-US" dirty="0" err="1"/>
              <a:t>rambut</a:t>
            </a:r>
            <a:r>
              <a:rPr lang="en-US" dirty="0"/>
              <a:t> yang </a:t>
            </a:r>
            <a:r>
              <a:rPr lang="en-US" dirty="0" err="1"/>
              <a:t>baharu</a:t>
            </a:r>
            <a:r>
              <a:rPr lang="en-US" dirty="0"/>
              <a:t>.</a:t>
            </a:r>
          </a:p>
          <a:p>
            <a:pPr marL="457200" lvl="1" indent="0">
              <a:buNone/>
            </a:pPr>
            <a:endParaRPr lang="en-US" dirty="0"/>
          </a:p>
          <a:p>
            <a:pPr marL="228600" indent="-228600">
              <a:buAutoNum type="arabicPeriod"/>
            </a:pPr>
            <a:r>
              <a:rPr lang="en-US" dirty="0" err="1"/>
              <a:t>Persekitaran</a:t>
            </a:r>
            <a:r>
              <a:rPr lang="en-US" dirty="0"/>
              <a:t> – </a:t>
            </a:r>
            <a:r>
              <a:rPr lang="en-US" dirty="0" err="1"/>
              <a:t>Alam</a:t>
            </a:r>
            <a:r>
              <a:rPr lang="en-US" dirty="0"/>
              <a:t> </a:t>
            </a:r>
            <a:r>
              <a:rPr lang="en-US" dirty="0" err="1"/>
              <a:t>dijadikan</a:t>
            </a:r>
            <a:r>
              <a:rPr lang="en-US" dirty="0"/>
              <a:t> </a:t>
            </a:r>
            <a:r>
              <a:rPr lang="en-US" dirty="0" err="1"/>
              <a:t>terbentang</a:t>
            </a:r>
            <a:r>
              <a:rPr lang="en-US" dirty="0"/>
              <a:t> </a:t>
            </a:r>
            <a:r>
              <a:rPr lang="en-US" dirty="0" err="1"/>
              <a:t>luas</a:t>
            </a:r>
            <a:r>
              <a:rPr lang="en-US" dirty="0"/>
              <a:t>, </a:t>
            </a:r>
            <a:r>
              <a:rPr lang="en-US" dirty="0" err="1"/>
              <a:t>hutan</a:t>
            </a:r>
            <a:r>
              <a:rPr lang="en-US" dirty="0"/>
              <a:t>, </a:t>
            </a:r>
            <a:r>
              <a:rPr lang="en-US" dirty="0" err="1"/>
              <a:t>laut</a:t>
            </a:r>
            <a:r>
              <a:rPr lang="en-US" dirty="0"/>
              <a:t>, </a:t>
            </a:r>
            <a:r>
              <a:rPr lang="en-US" dirty="0" err="1"/>
              <a:t>bumi</a:t>
            </a:r>
            <a:r>
              <a:rPr lang="en-US" dirty="0"/>
              <a:t>, </a:t>
            </a:r>
            <a:r>
              <a:rPr lang="en-US" dirty="0" err="1"/>
              <a:t>langit</a:t>
            </a:r>
            <a:r>
              <a:rPr lang="en-US" dirty="0"/>
              <a:t> </a:t>
            </a:r>
            <a:r>
              <a:rPr lang="en-US" dirty="0" err="1"/>
              <a:t>untuk</a:t>
            </a:r>
            <a:r>
              <a:rPr lang="en-US" dirty="0"/>
              <a:t> </a:t>
            </a:r>
            <a:r>
              <a:rPr lang="en-US" dirty="0" err="1"/>
              <a:t>manusia</a:t>
            </a:r>
            <a:r>
              <a:rPr lang="en-US" dirty="0"/>
              <a:t> </a:t>
            </a:r>
            <a:r>
              <a:rPr lang="en-US" dirty="0" err="1"/>
              <a:t>berfikir</a:t>
            </a:r>
            <a:r>
              <a:rPr lang="en-US" dirty="0"/>
              <a:t>. </a:t>
            </a:r>
            <a:r>
              <a:rPr lang="en-US" dirty="0" err="1"/>
              <a:t>Koloni</a:t>
            </a:r>
            <a:r>
              <a:rPr lang="en-US" dirty="0"/>
              <a:t> </a:t>
            </a:r>
            <a:r>
              <a:rPr lang="en-US" dirty="0" err="1"/>
              <a:t>semut</a:t>
            </a:r>
            <a:r>
              <a:rPr lang="en-US" dirty="0"/>
              <a:t> (</a:t>
            </a:r>
            <a:r>
              <a:rPr lang="en-US" dirty="0" err="1"/>
              <a:t>bergotong</a:t>
            </a:r>
            <a:r>
              <a:rPr lang="en-US" dirty="0"/>
              <a:t> royong), </a:t>
            </a:r>
            <a:r>
              <a:rPr lang="en-US" dirty="0" err="1"/>
              <a:t>kapal</a:t>
            </a:r>
            <a:r>
              <a:rPr lang="en-US" dirty="0"/>
              <a:t> </a:t>
            </a:r>
            <a:r>
              <a:rPr lang="en-US" dirty="0" err="1"/>
              <a:t>selam</a:t>
            </a:r>
            <a:r>
              <a:rPr lang="en-US" dirty="0"/>
              <a:t> (</a:t>
            </a:r>
            <a:r>
              <a:rPr lang="en-US" dirty="0" err="1"/>
              <a:t>ikan</a:t>
            </a:r>
            <a:r>
              <a:rPr lang="en-US" dirty="0"/>
              <a:t> di </a:t>
            </a:r>
            <a:r>
              <a:rPr lang="en-US" dirty="0" err="1"/>
              <a:t>laut</a:t>
            </a:r>
            <a:r>
              <a:rPr lang="en-US" dirty="0"/>
              <a:t>), </a:t>
            </a:r>
            <a:r>
              <a:rPr lang="en-US" dirty="0" err="1"/>
              <a:t>hasil</a:t>
            </a:r>
            <a:r>
              <a:rPr lang="en-US" dirty="0"/>
              <a:t> </a:t>
            </a:r>
            <a:r>
              <a:rPr lang="en-US" dirty="0" err="1"/>
              <a:t>bumi</a:t>
            </a:r>
            <a:r>
              <a:rPr lang="en-US" dirty="0"/>
              <a:t> </a:t>
            </a:r>
            <a:r>
              <a:rPr lang="en-US" dirty="0" err="1"/>
              <a:t>dimanfaatkan</a:t>
            </a:r>
            <a:r>
              <a:rPr lang="en-US" dirty="0"/>
              <a:t> </a:t>
            </a:r>
            <a:r>
              <a:rPr lang="en-US" dirty="0" err="1"/>
              <a:t>dijadikan</a:t>
            </a:r>
            <a:r>
              <a:rPr lang="en-US" dirty="0"/>
              <a:t> </a:t>
            </a:r>
            <a:r>
              <a:rPr lang="en-US" dirty="0" err="1"/>
              <a:t>bunyian</a:t>
            </a:r>
            <a:r>
              <a:rPr lang="en-US" dirty="0"/>
              <a:t>, </a:t>
            </a:r>
            <a:r>
              <a:rPr lang="en-US" dirty="0" err="1"/>
              <a:t>produk</a:t>
            </a:r>
            <a:r>
              <a:rPr lang="en-US" dirty="0"/>
              <a:t> dan lain-lain. Idea Wilbur Wright – </a:t>
            </a:r>
            <a:r>
              <a:rPr lang="en-US" dirty="0" err="1"/>
              <a:t>Keupayaan</a:t>
            </a:r>
            <a:r>
              <a:rPr lang="en-US" dirty="0"/>
              <a:t> </a:t>
            </a:r>
            <a:r>
              <a:rPr lang="en-US" dirty="0" err="1"/>
              <a:t>burung</a:t>
            </a:r>
            <a:r>
              <a:rPr lang="en-US" dirty="0"/>
              <a:t> </a:t>
            </a:r>
            <a:r>
              <a:rPr lang="en-US" dirty="0" err="1"/>
              <a:t>untuk</a:t>
            </a:r>
            <a:r>
              <a:rPr lang="en-US" dirty="0"/>
              <a:t> </a:t>
            </a:r>
            <a:r>
              <a:rPr lang="en-US" dirty="0" err="1"/>
              <a:t>terbang</a:t>
            </a:r>
            <a:r>
              <a:rPr lang="en-US" dirty="0"/>
              <a:t> </a:t>
            </a:r>
            <a:r>
              <a:rPr lang="en-US" dirty="0" err="1"/>
              <a:t>dengan</a:t>
            </a:r>
            <a:r>
              <a:rPr lang="en-US" dirty="0"/>
              <a:t> </a:t>
            </a:r>
            <a:r>
              <a:rPr lang="en-US" dirty="0" err="1"/>
              <a:t>menggunakan</a:t>
            </a:r>
            <a:r>
              <a:rPr lang="en-US" dirty="0"/>
              <a:t> </a:t>
            </a:r>
            <a:r>
              <a:rPr lang="en-US" dirty="0" err="1"/>
              <a:t>sayap</a:t>
            </a:r>
            <a:r>
              <a:rPr lang="en-US" dirty="0"/>
              <a:t> </a:t>
            </a:r>
            <a:r>
              <a:rPr lang="en-US" dirty="0" err="1"/>
              <a:t>berkembang</a:t>
            </a:r>
            <a:r>
              <a:rPr lang="en-US" dirty="0"/>
              <a:t> </a:t>
            </a:r>
            <a:r>
              <a:rPr lang="en-US" dirty="0" err="1"/>
              <a:t>hingga</a:t>
            </a:r>
            <a:r>
              <a:rPr lang="en-US" dirty="0"/>
              <a:t> </a:t>
            </a:r>
            <a:r>
              <a:rPr lang="en-US" dirty="0" err="1"/>
              <a:t>kapal</a:t>
            </a:r>
            <a:r>
              <a:rPr lang="en-US" dirty="0"/>
              <a:t> </a:t>
            </a:r>
            <a:r>
              <a:rPr lang="en-US" dirty="0" err="1"/>
              <a:t>terbang</a:t>
            </a:r>
            <a:r>
              <a:rPr lang="en-US" dirty="0"/>
              <a:t> </a:t>
            </a:r>
            <a:r>
              <a:rPr lang="en-US" dirty="0" err="1"/>
              <a:t>terlaju</a:t>
            </a:r>
            <a:r>
              <a:rPr lang="en-US" dirty="0"/>
              <a:t> </a:t>
            </a:r>
            <a:r>
              <a:rPr lang="en-US" dirty="0" err="1"/>
              <a:t>tak</a:t>
            </a:r>
            <a:r>
              <a:rPr lang="en-US" dirty="0"/>
              <a:t> </a:t>
            </a:r>
            <a:r>
              <a:rPr lang="en-US" dirty="0" err="1"/>
              <a:t>dapat</a:t>
            </a:r>
            <a:r>
              <a:rPr lang="en-US" dirty="0"/>
              <a:t> </a:t>
            </a:r>
            <a:r>
              <a:rPr lang="en-US" dirty="0" err="1"/>
              <a:t>dikesan</a:t>
            </a:r>
            <a:r>
              <a:rPr lang="en-US" dirty="0"/>
              <a:t> oleh radar stealth. – </a:t>
            </a:r>
            <a:r>
              <a:rPr lang="en-US" dirty="0" err="1"/>
              <a:t>Kejadian</a:t>
            </a:r>
            <a:r>
              <a:rPr lang="en-US" dirty="0"/>
              <a:t> </a:t>
            </a:r>
            <a:r>
              <a:rPr lang="en-US" dirty="0" err="1"/>
              <a:t>tidak</a:t>
            </a:r>
            <a:r>
              <a:rPr lang="en-US" dirty="0"/>
              <a:t> </a:t>
            </a:r>
            <a:r>
              <a:rPr lang="en-US" dirty="0" err="1"/>
              <a:t>disengajakan</a:t>
            </a:r>
            <a:r>
              <a:rPr lang="en-US" dirty="0"/>
              <a:t> – COVID-19, Newton –gravity, </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Tahukah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siapa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menghasilkan</a:t>
            </a:r>
            <a:r>
              <a:rPr lang="en-US" sz="1200" b="0" i="0" kern="1200" dirty="0">
                <a:solidFill>
                  <a:schemeClr val="tx1"/>
                </a:solidFill>
                <a:effectLst/>
                <a:latin typeface="+mn-lt"/>
                <a:ea typeface="+mn-ea"/>
                <a:cs typeface="+mn-cs"/>
              </a:rPr>
              <a:t> straw </a:t>
            </a:r>
            <a:r>
              <a:rPr lang="en-US" sz="1200" b="0" i="0" kern="1200" dirty="0" err="1">
                <a:solidFill>
                  <a:schemeClr val="tx1"/>
                </a:solidFill>
                <a:effectLst/>
                <a:latin typeface="+mn-lt"/>
                <a:ea typeface="+mn-ea"/>
                <a:cs typeface="+mn-cs"/>
              </a:rPr>
              <a:t>minuman</a:t>
            </a:r>
            <a:r>
              <a:rPr lang="en-US" sz="1200" b="0" i="0" kern="1200" dirty="0">
                <a:solidFill>
                  <a:schemeClr val="tx1"/>
                </a:solidFill>
                <a:effectLst/>
                <a:latin typeface="+mn-lt"/>
                <a:ea typeface="+mn-ea"/>
                <a:cs typeface="+mn-cs"/>
              </a:rPr>
              <a:t>?"</a:t>
            </a:r>
            <a:br>
              <a:rPr lang="en-US" dirty="0"/>
            </a:br>
            <a:br>
              <a:rPr lang="en-US" dirty="0"/>
            </a:b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Pengeluar</a:t>
            </a:r>
            <a:r>
              <a:rPr lang="en-US" sz="1200" b="0" i="0" kern="1200" dirty="0">
                <a:solidFill>
                  <a:schemeClr val="tx1"/>
                </a:solidFill>
                <a:effectLst/>
                <a:latin typeface="+mn-lt"/>
                <a:ea typeface="+mn-ea"/>
                <a:cs typeface="+mn-cs"/>
              </a:rPr>
              <a:t> air </a:t>
            </a:r>
            <a:r>
              <a:rPr lang="en-US" sz="1200" b="0" i="0" kern="1200" dirty="0" err="1">
                <a:solidFill>
                  <a:schemeClr val="tx1"/>
                </a:solidFill>
                <a:effectLst/>
                <a:latin typeface="+mn-lt"/>
                <a:ea typeface="+mn-ea"/>
                <a:cs typeface="+mn-cs"/>
              </a:rPr>
              <a:t>minuman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kotak</a:t>
            </a: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"Salah."</a:t>
            </a:r>
            <a:br>
              <a:rPr lang="en-US" dirty="0"/>
            </a:b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gelas</a:t>
            </a: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"SALAH."</a:t>
            </a:r>
            <a:br>
              <a:rPr lang="en-US" dirty="0"/>
            </a:br>
            <a:br>
              <a:rPr lang="en-US" dirty="0"/>
            </a:br>
            <a:r>
              <a:rPr lang="en-US" sz="1200" b="0" i="0" kern="1200" dirty="0">
                <a:solidFill>
                  <a:schemeClr val="tx1"/>
                </a:solidFill>
                <a:effectLst/>
                <a:latin typeface="+mn-lt"/>
                <a:ea typeface="+mn-ea"/>
                <a:cs typeface="+mn-cs"/>
              </a:rPr>
              <a:t>Straw </a:t>
            </a:r>
            <a:r>
              <a:rPr lang="en-US" sz="1200" b="0" i="0" kern="1200" dirty="0" err="1">
                <a:solidFill>
                  <a:schemeClr val="tx1"/>
                </a:solidFill>
                <a:effectLst/>
                <a:latin typeface="+mn-lt"/>
                <a:ea typeface="+mn-ea"/>
                <a:cs typeface="+mn-cs"/>
              </a:rPr>
              <a:t>minuman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dicipta</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lelaki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bernama</a:t>
            </a:r>
            <a:r>
              <a:rPr lang="en-US" sz="1200" b="0" i="0" kern="1200" dirty="0">
                <a:solidFill>
                  <a:schemeClr val="tx1"/>
                </a:solidFill>
                <a:effectLst/>
                <a:latin typeface="+mn-lt"/>
                <a:ea typeface="+mn-ea"/>
                <a:cs typeface="+mn-cs"/>
              </a:rPr>
              <a:t> Otto Dieffenbach. </a:t>
            </a:r>
            <a:r>
              <a:rPr lang="en-US" sz="1200" b="0" i="0" kern="1200" dirty="0" err="1">
                <a:solidFill>
                  <a:schemeClr val="tx1"/>
                </a:solidFill>
                <a:effectLst/>
                <a:latin typeface="+mn-lt"/>
                <a:ea typeface="+mn-ea"/>
                <a:cs typeface="+mn-cs"/>
              </a:rPr>
              <a:t>Perbuatan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melilit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sebatang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kecil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plastik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pembungkus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kotak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rokok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mencetuskan</a:t>
            </a:r>
            <a:r>
              <a:rPr lang="en-US" sz="1200" b="0" i="0" kern="1200" dirty="0">
                <a:solidFill>
                  <a:schemeClr val="tx1"/>
                </a:solidFill>
                <a:effectLst/>
                <a:latin typeface="+mn-lt"/>
                <a:ea typeface="+mn-ea"/>
                <a:cs typeface="+mn-cs"/>
              </a:rPr>
              <a:t> idea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Otto </a:t>
            </a:r>
            <a:r>
              <a:rPr lang="en-US" sz="1200" b="0" i="0" kern="1200" dirty="0" err="1">
                <a:solidFill>
                  <a:schemeClr val="tx1"/>
                </a:solidFill>
                <a:effectLst/>
                <a:latin typeface="+mn-lt"/>
                <a:ea typeface="+mn-ea"/>
                <a:cs typeface="+mn-cs"/>
              </a:rPr>
              <a:t>menghasilkan</a:t>
            </a:r>
            <a:r>
              <a:rPr lang="en-US" sz="1200" b="0" i="0" kern="1200" dirty="0">
                <a:solidFill>
                  <a:schemeClr val="tx1"/>
                </a:solidFill>
                <a:effectLst/>
                <a:latin typeface="+mn-lt"/>
                <a:ea typeface="+mn-ea"/>
                <a:cs typeface="+mn-cs"/>
              </a:rPr>
              <a:t> straw </a:t>
            </a:r>
            <a:r>
              <a:rPr lang="en-US" sz="1200" b="0" i="0" kern="1200" dirty="0" err="1">
                <a:solidFill>
                  <a:schemeClr val="tx1"/>
                </a:solidFill>
                <a:effectLst/>
                <a:latin typeface="+mn-lt"/>
                <a:ea typeface="+mn-ea"/>
                <a:cs typeface="+mn-cs"/>
              </a:rPr>
              <a:t>minuman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Plastik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pembungkus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kotak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rokok</a:t>
            </a:r>
            <a:r>
              <a:rPr lang="en-US" sz="1200" b="0" i="0" kern="1200" dirty="0">
                <a:solidFill>
                  <a:schemeClr val="tx1"/>
                </a:solidFill>
                <a:effectLst/>
                <a:latin typeface="+mn-lt"/>
                <a:ea typeface="+mn-ea"/>
                <a:cs typeface="+mn-cs"/>
              </a:rPr>
              <a:t>!“</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err="1">
                <a:solidFill>
                  <a:schemeClr val="tx1"/>
                </a:solidFill>
                <a:effectLst/>
                <a:latin typeface="+mn-lt"/>
                <a:ea typeface="+mn-ea"/>
                <a:cs typeface="+mn-cs"/>
              </a:rPr>
              <a:t>Motivas</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Meminati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hobi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mencintai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lakukan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bermain</a:t>
            </a:r>
            <a:r>
              <a:rPr lang="en-US" sz="1200" b="0" i="0" kern="1200" dirty="0">
                <a:solidFill>
                  <a:schemeClr val="tx1"/>
                </a:solidFill>
                <a:effectLst/>
                <a:latin typeface="+mn-lt"/>
                <a:ea typeface="+mn-ea"/>
                <a:cs typeface="+mn-cs"/>
              </a:rPr>
              <a:t>,- Barrie “How to Generate Great Ideas” </a:t>
            </a:r>
            <a:r>
              <a:rPr lang="en-US" sz="1200" b="0" i="0" kern="1200" dirty="0" err="1">
                <a:solidFill>
                  <a:schemeClr val="tx1"/>
                </a:solidFill>
                <a:effectLst/>
                <a:latin typeface="+mn-lt"/>
                <a:ea typeface="+mn-ea"/>
                <a:cs typeface="+mn-cs"/>
              </a:rPr>
              <a:t>menggariskan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keupayaan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menerbitkan</a:t>
            </a:r>
            <a:r>
              <a:rPr lang="en-US" sz="1200" b="0" i="0" kern="1200" dirty="0">
                <a:solidFill>
                  <a:schemeClr val="tx1"/>
                </a:solidFill>
                <a:effectLst/>
                <a:latin typeface="+mn-lt"/>
                <a:ea typeface="+mn-ea"/>
                <a:cs typeface="+mn-cs"/>
              </a:rPr>
              <a:t> idea </a:t>
            </a:r>
            <a:r>
              <a:rPr lang="en-US" sz="1200" b="0" i="0" kern="1200" dirty="0" err="1">
                <a:solidFill>
                  <a:schemeClr val="tx1"/>
                </a:solidFill>
                <a:effectLst/>
                <a:latin typeface="+mn-lt"/>
                <a:ea typeface="+mn-ea"/>
                <a:cs typeface="+mn-cs"/>
              </a:rPr>
              <a:t>bergantung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mengetahui</a:t>
            </a:r>
            <a:r>
              <a:rPr lang="en-US" sz="1200" b="0" i="0" kern="1200" dirty="0">
                <a:solidFill>
                  <a:schemeClr val="tx1"/>
                </a:solidFill>
                <a:effectLst/>
                <a:latin typeface="+mn-lt"/>
                <a:ea typeface="+mn-ea"/>
                <a:cs typeface="+mn-cs"/>
              </a:rPr>
              <a:t> Teknik, </a:t>
            </a:r>
            <a:r>
              <a:rPr lang="en-US" sz="1200" b="0" i="0" kern="1200" dirty="0" err="1">
                <a:solidFill>
                  <a:schemeClr val="tx1"/>
                </a:solidFill>
                <a:effectLst/>
                <a:latin typeface="+mn-lt"/>
                <a:ea typeface="+mn-ea"/>
                <a:cs typeface="+mn-cs"/>
              </a:rPr>
              <a:t>persekitaran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minat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melakukan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berterusan</a:t>
            </a:r>
            <a:r>
              <a:rPr lang="en-US" sz="1200" b="0" i="0" kern="1200" dirty="0">
                <a:solidFill>
                  <a:schemeClr val="tx1"/>
                </a:solidFill>
                <a:effectLst/>
                <a:latin typeface="+mn-lt"/>
                <a:ea typeface="+mn-ea"/>
                <a:cs typeface="+mn-cs"/>
              </a:rPr>
              <a:t>.</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Ketua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Jabatan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Ibu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Bapa</a:t>
            </a:r>
            <a:r>
              <a:rPr lang="en-US" sz="1200" b="0" i="0" kern="1200" dirty="0">
                <a:solidFill>
                  <a:schemeClr val="tx1"/>
                </a:solidFill>
                <a:effectLst/>
                <a:latin typeface="+mn-lt"/>
                <a:ea typeface="+mn-ea"/>
                <a:cs typeface="+mn-cs"/>
              </a:rPr>
              <a:t>.</a:t>
            </a:r>
          </a:p>
          <a:p>
            <a:pPr marL="228600" indent="-228600">
              <a:buAutoNum type="arabicPeriod"/>
            </a:pPr>
            <a:r>
              <a:rPr lang="en-US" sz="1200" b="0" i="0" kern="1200" dirty="0" err="1">
                <a:solidFill>
                  <a:schemeClr val="tx1"/>
                </a:solidFill>
                <a:effectLst/>
                <a:latin typeface="+mn-lt"/>
                <a:ea typeface="+mn-ea"/>
                <a:cs typeface="+mn-cs"/>
              </a:rPr>
              <a:t>Akses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Akses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maklumat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menyelesaikan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a:t>
            </a: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err="1">
                <a:solidFill>
                  <a:schemeClr val="tx1"/>
                </a:solidFill>
                <a:effectLst/>
                <a:latin typeface="+mn-lt"/>
                <a:ea typeface="+mn-ea"/>
                <a:cs typeface="+mn-cs"/>
              </a:rPr>
              <a:t>Perundangan</a:t>
            </a:r>
            <a:r>
              <a:rPr lang="en-US" sz="1200" b="0" i="0" kern="1200" dirty="0">
                <a:solidFill>
                  <a:schemeClr val="tx1"/>
                </a:solidFill>
                <a:effectLst/>
                <a:latin typeface="+mn-lt"/>
                <a:ea typeface="+mn-ea"/>
                <a:cs typeface="+mn-cs"/>
              </a:rPr>
              <a:t> – SOP, </a:t>
            </a:r>
            <a:r>
              <a:rPr lang="en-US" sz="1200" b="0" i="0" kern="1200" dirty="0" err="1">
                <a:solidFill>
                  <a:schemeClr val="tx1"/>
                </a:solidFill>
                <a:effectLst/>
                <a:latin typeface="+mn-lt"/>
                <a:ea typeface="+mn-ea"/>
                <a:cs typeface="+mn-cs"/>
              </a:rPr>
              <a:t>Peraturan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menyusahkan</a:t>
            </a:r>
            <a:r>
              <a:rPr lang="en-US" sz="1200" b="0" i="0" kern="1200" dirty="0">
                <a:solidFill>
                  <a:schemeClr val="tx1"/>
                </a:solidFill>
                <a:effectLst/>
                <a:latin typeface="+mn-lt"/>
                <a:ea typeface="+mn-ea"/>
                <a:cs typeface="+mn-cs"/>
              </a:rPr>
              <a:t>.</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30</a:t>
            </a:fld>
            <a:endParaRPr lang="en-US"/>
          </a:p>
        </p:txBody>
      </p:sp>
    </p:spTree>
    <p:extLst>
      <p:ext uri="{BB962C8B-B14F-4D97-AF65-F5344CB8AC3E}">
        <p14:creationId xmlns:p14="http://schemas.microsoft.com/office/powerpoint/2010/main" val="3716860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 </a:t>
            </a:r>
            <a:r>
              <a:rPr lang="en-US" sz="1200" b="0" i="0" kern="1200" dirty="0" err="1">
                <a:solidFill>
                  <a:schemeClr val="tx1"/>
                </a:solidFill>
                <a:effectLst/>
                <a:latin typeface="+mn-lt"/>
                <a:ea typeface="+mn-ea"/>
                <a:cs typeface="+mn-cs"/>
              </a:rPr>
              <a:t>mencipta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industri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baharu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menjana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pendapatan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Menerusi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pelaburan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negara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merangsang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keusahawanan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menarik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pelaburan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asing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global.</a:t>
            </a:r>
          </a:p>
          <a:p>
            <a:r>
              <a:rPr lang="en-US" sz="1200" b="0" i="0" kern="1200" dirty="0">
                <a:solidFill>
                  <a:schemeClr val="tx1"/>
                </a:solidFill>
                <a:effectLst/>
                <a:latin typeface="+mn-lt"/>
                <a:ea typeface="+mn-ea"/>
                <a:cs typeface="+mn-cs"/>
              </a:rPr>
              <a:t>2.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kualiti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hidup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menyediakan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penjagaan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kesihatan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akses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maklumat</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rawatan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penawar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penyakit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manakala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digital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pendidikan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maklumat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juga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mampan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menangani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sekitar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kecekapan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tenaga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bersih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tenaga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suria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angin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mengurangkan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pelepasan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karbon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mengurangkan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iklim</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4.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juga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keselamatan</a:t>
            </a:r>
            <a:r>
              <a:rPr lang="en-US" sz="1200" b="0" i="0" kern="1200" dirty="0">
                <a:solidFill>
                  <a:schemeClr val="tx1"/>
                </a:solidFill>
                <a:effectLst/>
                <a:latin typeface="+mn-lt"/>
                <a:ea typeface="+mn-ea"/>
                <a:cs typeface="+mn-cs"/>
              </a:rPr>
              <a:t> negara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meningkatkan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keupayaan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pertahanan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mempromosikan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keselamatan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Contohnya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kecerdasan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buatan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pembelajaran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mesin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mengesan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mencegah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siber</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4F249D3F-A0AA-4892-8918-AAC27D3EED54}" type="slidenum">
              <a:rPr lang="en-US" smtClean="0"/>
              <a:t>33</a:t>
            </a:fld>
            <a:endParaRPr lang="en-US"/>
          </a:p>
        </p:txBody>
      </p:sp>
    </p:spTree>
    <p:extLst>
      <p:ext uri="{BB962C8B-B14F-4D97-AF65-F5344CB8AC3E}">
        <p14:creationId xmlns:p14="http://schemas.microsoft.com/office/powerpoint/2010/main" val="4154701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merangkumi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diatasi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mengukur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menilai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menguruskan</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Kaedah</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Pengukuran</a:t>
            </a:r>
            <a:r>
              <a:rPr lang="en-US" sz="1200" b="1" i="0" kern="1200" dirty="0">
                <a:solidFill>
                  <a:schemeClr val="tx1"/>
                </a:solidFill>
                <a:effectLst/>
                <a:latin typeface="+mn-lt"/>
                <a:ea typeface="+mn-ea"/>
                <a:cs typeface="+mn-cs"/>
              </a:rPr>
              <a:t> yang </a:t>
            </a:r>
            <a:r>
              <a:rPr lang="en-US" sz="1200" b="1" i="0" kern="1200" dirty="0" err="1">
                <a:solidFill>
                  <a:schemeClr val="tx1"/>
                </a:solidFill>
                <a:effectLst/>
                <a:latin typeface="+mn-lt"/>
                <a:ea typeface="+mn-ea"/>
                <a:cs typeface="+mn-cs"/>
              </a:rPr>
              <a:t>Sesuai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kaedah</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sesuai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mengukur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kejayaan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mengenal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metrik</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relevan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mewujudkan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penunjuk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kunci</a:t>
            </a:r>
            <a:r>
              <a:rPr lang="en-US" sz="1200" b="0" i="0" kern="1200" dirty="0">
                <a:solidFill>
                  <a:schemeClr val="tx1"/>
                </a:solidFill>
                <a:effectLst/>
                <a:latin typeface="+mn-lt"/>
                <a:ea typeface="+mn-ea"/>
                <a:cs typeface="+mn-cs"/>
              </a:rPr>
              <a:t> (KPI) yang </a:t>
            </a:r>
            <a:r>
              <a:rPr lang="en-US" sz="1200" b="0" i="0" kern="1200" dirty="0" err="1">
                <a:solidFill>
                  <a:schemeClr val="tx1"/>
                </a:solidFill>
                <a:effectLst/>
                <a:latin typeface="+mn-lt"/>
                <a:ea typeface="+mn-ea"/>
                <a:cs typeface="+mn-cs"/>
              </a:rPr>
              <a:t>bermakna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mengukur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impak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Ketidakpastian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Hasil: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proses yang </a:t>
            </a:r>
            <a:r>
              <a:rPr lang="en-US" sz="1200" b="0" i="0" kern="1200" dirty="0" err="1">
                <a:solidFill>
                  <a:schemeClr val="tx1"/>
                </a:solidFill>
                <a:effectLst/>
                <a:latin typeface="+mn-lt"/>
                <a:ea typeface="+mn-ea"/>
                <a:cs typeface="+mn-cs"/>
              </a:rPr>
              <a:t>seringkali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diramalkan</a:t>
            </a:r>
            <a:r>
              <a:rPr lang="en-US" sz="1200" b="0" i="0" kern="1200" dirty="0">
                <a:solidFill>
                  <a:schemeClr val="tx1"/>
                </a:solidFill>
                <a:effectLst/>
                <a:latin typeface="+mn-lt"/>
                <a:ea typeface="+mn-ea"/>
                <a:cs typeface="+mn-cs"/>
              </a:rPr>
              <a:t>. Keputusan dan </a:t>
            </a:r>
            <a:r>
              <a:rPr lang="en-US" sz="1200" b="0" i="0" kern="1200" dirty="0" err="1">
                <a:solidFill>
                  <a:schemeClr val="tx1"/>
                </a:solidFill>
                <a:effectLst/>
                <a:latin typeface="+mn-lt"/>
                <a:ea typeface="+mn-ea"/>
                <a:cs typeface="+mn-cs"/>
              </a:rPr>
              <a:t>impak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mengambil</a:t>
            </a:r>
            <a:r>
              <a:rPr lang="en-US" sz="1200" b="0" i="0" kern="1200" dirty="0">
                <a:solidFill>
                  <a:schemeClr val="tx1"/>
                </a:solidFill>
                <a:effectLst/>
                <a:latin typeface="+mn-lt"/>
                <a:ea typeface="+mn-ea"/>
                <a:cs typeface="+mn-cs"/>
              </a:rPr>
              <a:t> masa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dibuktikan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menyebabkan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Keperluan</a:t>
            </a:r>
            <a:r>
              <a:rPr lang="en-US" sz="1200" b="1" i="0" kern="1200" dirty="0">
                <a:solidFill>
                  <a:schemeClr val="tx1"/>
                </a:solidFill>
                <a:effectLst/>
                <a:latin typeface="+mn-lt"/>
                <a:ea typeface="+mn-ea"/>
                <a:cs typeface="+mn-cs"/>
              </a:rPr>
              <a:t> Data dan </a:t>
            </a:r>
            <a:r>
              <a:rPr lang="en-US" sz="1200" b="1" i="0" kern="1200" dirty="0" err="1">
                <a:solidFill>
                  <a:schemeClr val="tx1"/>
                </a:solidFill>
                <a:effectLst/>
                <a:latin typeface="+mn-lt"/>
                <a:ea typeface="+mn-ea"/>
                <a:cs typeface="+mn-cs"/>
              </a:rPr>
              <a:t>Sumber</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Daya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data yang </a:t>
            </a:r>
            <a:r>
              <a:rPr lang="en-US" sz="1200" b="0" i="0" kern="1200" dirty="0" err="1">
                <a:solidFill>
                  <a:schemeClr val="tx1"/>
                </a:solidFill>
                <a:effectLst/>
                <a:latin typeface="+mn-lt"/>
                <a:ea typeface="+mn-ea"/>
                <a:cs typeface="+mn-cs"/>
              </a:rPr>
              <a:t>mencukupi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maklumat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mengenai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Menyediakan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mengumpulkan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menganalisis</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menguruskan</a:t>
            </a:r>
            <a:r>
              <a:rPr lang="en-US" sz="1200" b="0" i="0" kern="1200" dirty="0">
                <a:solidFill>
                  <a:schemeClr val="tx1"/>
                </a:solidFill>
                <a:effectLst/>
                <a:latin typeface="+mn-lt"/>
                <a:ea typeface="+mn-ea"/>
                <a:cs typeface="+mn-cs"/>
              </a:rPr>
              <a:t> data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Ketidakpastian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Jangka</a:t>
            </a:r>
            <a:r>
              <a:rPr lang="en-US" sz="1200" b="1" i="0" kern="1200" dirty="0">
                <a:solidFill>
                  <a:schemeClr val="tx1"/>
                </a:solidFill>
                <a:effectLst/>
                <a:latin typeface="+mn-lt"/>
                <a:ea typeface="+mn-ea"/>
                <a:cs typeface="+mn-cs"/>
              </a:rPr>
              <a:t> Masa: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mempunyai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impak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jangka</a:t>
            </a:r>
            <a:r>
              <a:rPr lang="en-US" sz="1200" b="0" i="0" kern="1200" dirty="0">
                <a:solidFill>
                  <a:schemeClr val="tx1"/>
                </a:solidFill>
                <a:effectLst/>
                <a:latin typeface="+mn-lt"/>
                <a:ea typeface="+mn-ea"/>
                <a:cs typeface="+mn-cs"/>
              </a:rPr>
              <a:t> masa </a:t>
            </a:r>
            <a:r>
              <a:rPr lang="en-US" sz="1200" b="0" i="0" kern="1200" dirty="0" err="1">
                <a:solidFill>
                  <a:schemeClr val="tx1"/>
                </a:solidFill>
                <a:effectLst/>
                <a:latin typeface="+mn-lt"/>
                <a:ea typeface="+mn-ea"/>
                <a:cs typeface="+mn-cs"/>
              </a:rPr>
              <a:t>panjang</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itu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kesabaran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kesinambungan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melihat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hasil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jangka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panjang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Berurusan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dengan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Kegagalan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Inovasi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sentiasa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kegagalan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Mengetahui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apabila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menutup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daya</a:t>
            </a:r>
            <a:r>
              <a:rPr lang="en-US" sz="1200" b="0" i="0" kern="1200" dirty="0">
                <a:solidFill>
                  <a:schemeClr val="tx1"/>
                </a:solidFill>
                <a:effectLst/>
                <a:latin typeface="+mn-lt"/>
                <a:ea typeface="+mn-ea"/>
                <a:cs typeface="+mn-cs"/>
              </a:rPr>
              <a:t> dan masa.</a:t>
            </a:r>
          </a:p>
          <a:p>
            <a:r>
              <a:rPr lang="en-US" sz="1200" b="1" i="0" kern="1200" dirty="0" err="1">
                <a:solidFill>
                  <a:schemeClr val="tx1"/>
                </a:solidFill>
                <a:effectLst/>
                <a:latin typeface="+mn-lt"/>
                <a:ea typeface="+mn-ea"/>
                <a:cs typeface="+mn-cs"/>
              </a:rPr>
              <a:t>Kurangnya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Pemahaman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semua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memahami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kepentingan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Pemantauan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Kompetitif</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Mengikuti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perkembangan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pesaing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mengukur</a:t>
            </a:r>
            <a:r>
              <a:rPr lang="en-US" sz="1200" b="0" i="0" kern="1200" dirty="0">
                <a:solidFill>
                  <a:schemeClr val="tx1"/>
                </a:solidFill>
                <a:effectLst/>
                <a:latin typeface="+mn-lt"/>
                <a:ea typeface="+mn-ea"/>
                <a:cs typeface="+mn-cs"/>
              </a:rPr>
              <a:t> di mana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perbandingan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Pematuhan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Undang-undang</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Regulasi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Mengikut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peraturan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sambil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mempromosikan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sektor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ketat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dikawal</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Mengintegrasikan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Inovasi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Kultur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sebahagian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sementara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tetapi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merupakan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beroperasi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Perubahan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Pengenalan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diterima</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kakitangan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faedah</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dijangkakan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Membangunkan</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pemantauan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menghadapi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kejayaan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bidang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sudut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sejumlah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dihadapi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memelihara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mencukupi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dijalankan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Pemimpin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Salah </a:t>
            </a:r>
            <a:r>
              <a:rPr lang="en-US" sz="1200" b="0" i="0" kern="1200" dirty="0" err="1">
                <a:solidFill>
                  <a:schemeClr val="tx1"/>
                </a:solidFill>
                <a:effectLst/>
                <a:latin typeface="+mn-lt"/>
                <a:ea typeface="+mn-ea"/>
                <a:cs typeface="+mn-cs"/>
              </a:rPr>
              <a:t>satu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memahami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kepentingan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hasrat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visi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positif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mengambil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mempromosikan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Sumber</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Kewangan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pelaburan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mencukupi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penyelidikan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pengkomersilan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terutamanya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menghadapi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keterhadapan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Pasukan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Kerja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diberi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galakan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menyumbangkan</a:t>
            </a:r>
            <a:r>
              <a:rPr lang="en-US" sz="1200" b="0" i="0" kern="1200" dirty="0">
                <a:solidFill>
                  <a:schemeClr val="tx1"/>
                </a:solidFill>
                <a:effectLst/>
                <a:latin typeface="+mn-lt"/>
                <a:ea typeface="+mn-ea"/>
                <a:cs typeface="+mn-cs"/>
              </a:rPr>
              <a:t> idea dan </a:t>
            </a:r>
            <a:r>
              <a:rPr lang="en-US" sz="1200" b="0" i="0" kern="1200" dirty="0" err="1">
                <a:solidFill>
                  <a:schemeClr val="tx1"/>
                </a:solidFill>
                <a:effectLst/>
                <a:latin typeface="+mn-lt"/>
                <a:ea typeface="+mn-ea"/>
                <a:cs typeface="+mn-cs"/>
              </a:rPr>
              <a:t>berusaha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Mencipta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kerja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perkongsian</a:t>
            </a:r>
            <a:r>
              <a:rPr lang="en-US" sz="1200" b="0" i="0" kern="1200" dirty="0">
                <a:solidFill>
                  <a:schemeClr val="tx1"/>
                </a:solidFill>
                <a:effectLst/>
                <a:latin typeface="+mn-lt"/>
                <a:ea typeface="+mn-ea"/>
                <a:cs typeface="+mn-cs"/>
              </a:rPr>
              <a:t> idea dan </a:t>
            </a:r>
            <a:r>
              <a:rPr lang="en-US" sz="1200" b="0" i="0" kern="1200" dirty="0" err="1">
                <a:solidFill>
                  <a:schemeClr val="tx1"/>
                </a:solidFill>
                <a:effectLst/>
                <a:latin typeface="+mn-lt"/>
                <a:ea typeface="+mn-ea"/>
                <a:cs typeface="+mn-cs"/>
              </a:rPr>
              <a:t>kreativiti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Perubahan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Budaya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Melaksanakan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berubah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kreativiti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Penyertaan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Rintis</a:t>
            </a:r>
            <a:r>
              <a:rPr lang="en-US" sz="1200" b="1" i="0" kern="1200" dirty="0">
                <a:solidFill>
                  <a:schemeClr val="tx1"/>
                </a:solidFill>
                <a:effectLst/>
                <a:latin typeface="+mn-lt"/>
                <a:ea typeface="+mn-ea"/>
                <a:cs typeface="+mn-cs"/>
              </a:rPr>
              <a:t> 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Mendapatkan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penyertaan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rintis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mendorong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rintis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berkualiti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kebebasan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bereksperimen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Projek</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Inovasi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Melaksanakan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kompleks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masa,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dikendalikan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cekap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kritikal</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Persekitaran</a:t>
            </a:r>
            <a:r>
              <a:rPr lang="en-US" sz="1200" b="1" i="0" kern="1200" dirty="0">
                <a:solidFill>
                  <a:schemeClr val="tx1"/>
                </a:solidFill>
                <a:effectLst/>
                <a:latin typeface="+mn-lt"/>
                <a:ea typeface="+mn-ea"/>
                <a:cs typeface="+mn-cs"/>
              </a:rPr>
              <a:t> Pendidikan dan </a:t>
            </a:r>
            <a:r>
              <a:rPr lang="en-US" sz="1200" b="1" i="0" kern="1200" dirty="0" err="1">
                <a:solidFill>
                  <a:schemeClr val="tx1"/>
                </a:solidFill>
                <a:effectLst/>
                <a:latin typeface="+mn-lt"/>
                <a:ea typeface="+mn-ea"/>
                <a:cs typeface="+mn-cs"/>
              </a:rPr>
              <a:t>Latihan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melatih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memahami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menguruskan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menjalankan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Program </a:t>
            </a:r>
            <a:r>
              <a:rPr lang="en-US" sz="1200" b="0" i="0" kern="1200" dirty="0" err="1">
                <a:solidFill>
                  <a:schemeClr val="tx1"/>
                </a:solidFill>
                <a:effectLst/>
                <a:latin typeface="+mn-lt"/>
                <a:ea typeface="+mn-ea"/>
                <a:cs typeface="+mn-cs"/>
              </a:rPr>
              <a:t>latihan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berkaitan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Teknologi</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Infrastruktur</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berfungsi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infrastruktur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sesuai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infrastruktur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diperlukan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tersedia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Pelanggan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Pasaran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Penerimaan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kejayaan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memahami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nilai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Risiko</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seringkali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menguruskan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berkaitan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dikawal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difahami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diatasi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mempertimbangkan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menyokong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memudahkan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sudut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merangkumi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timbul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mengubah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berfikir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bertindak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beroperasi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mencapai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hasil</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Rintangan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Budaya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rintangan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mengutamakan</a:t>
            </a:r>
            <a:r>
              <a:rPr lang="en-US" sz="1200" b="0" i="0" kern="1200" dirty="0">
                <a:solidFill>
                  <a:schemeClr val="tx1"/>
                </a:solidFill>
                <a:effectLst/>
                <a:latin typeface="+mn-lt"/>
                <a:ea typeface="+mn-ea"/>
                <a:cs typeface="+mn-cs"/>
              </a:rPr>
              <a:t> status quo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menggalakkan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kesabaran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Ketidakpastian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seringkali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mengenai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kejayaan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impaknya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bagaimana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diterima</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psikologi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Ketidakselesaan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Dengan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Perubahan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pasukan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selesa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kerana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selesa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sudah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Mengelakkan</a:t>
            </a:r>
            <a:r>
              <a:rPr lang="en-US" sz="1200" b="0" i="0" kern="1200" dirty="0">
                <a:solidFill>
                  <a:schemeClr val="tx1"/>
                </a:solidFill>
                <a:effectLst/>
                <a:latin typeface="+mn-lt"/>
                <a:ea typeface="+mn-ea"/>
                <a:cs typeface="+mn-cs"/>
              </a:rPr>
              <a:t> rasa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selesa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Pembangunan Kemahiran </a:t>
            </a:r>
            <a:r>
              <a:rPr lang="en-US" sz="1200" b="1" i="0" kern="1200" dirty="0" err="1">
                <a:solidFill>
                  <a:schemeClr val="tx1"/>
                </a:solidFill>
                <a:effectLst/>
                <a:latin typeface="+mn-lt"/>
                <a:ea typeface="+mn-ea"/>
                <a:cs typeface="+mn-cs"/>
              </a:rPr>
              <a:t>Baru</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peningkatan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memiliki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diperlukan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Kegagalan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Kesan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Sampingan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Kegagalan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sebahagian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daripada</a:t>
            </a:r>
            <a:r>
              <a:rPr lang="en-US" sz="1200" b="0" i="0" kern="1200" dirty="0">
                <a:solidFill>
                  <a:schemeClr val="tx1"/>
                </a:solidFill>
                <a:effectLst/>
                <a:latin typeface="+mn-lt"/>
                <a:ea typeface="+mn-ea"/>
                <a:cs typeface="+mn-cs"/>
              </a:rPr>
              <a:t> proses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berurusan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kegagalan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menangani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sampingan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Kesukaran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Mengendalikan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Perubahan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kompleks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sulit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dikelola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menguruskannya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perancangan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teliti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Komunikasi</a:t>
            </a:r>
            <a:r>
              <a:rPr lang="en-US" sz="1200" b="1" i="0" kern="1200" dirty="0">
                <a:solidFill>
                  <a:schemeClr val="tx1"/>
                </a:solidFill>
                <a:effectLst/>
                <a:latin typeface="+mn-lt"/>
                <a:ea typeface="+mn-ea"/>
                <a:cs typeface="+mn-cs"/>
              </a:rPr>
              <a:t> Yang </a:t>
            </a:r>
            <a:r>
              <a:rPr lang="en-US" sz="1200" b="1" i="0" kern="1200" dirty="0" err="1">
                <a:solidFill>
                  <a:schemeClr val="tx1"/>
                </a:solidFill>
                <a:effectLst/>
                <a:latin typeface="+mn-lt"/>
                <a:ea typeface="+mn-ea"/>
                <a:cs typeface="+mn-cs"/>
              </a:rPr>
              <a:t>Berkesan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Komunikasi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cukup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menjelaskan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matlamat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semua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menyebabkan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kekeliruan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tentangan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Reaksi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Pasaran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Pelanggan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menerima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mendidik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rintangan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meramalkan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Kepatuhan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Undang-undang</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Peraturan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peraturan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pematuhan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Keperluan</a:t>
            </a:r>
            <a:r>
              <a:rPr lang="en-US" sz="1200" b="1" i="0" kern="1200" dirty="0">
                <a:solidFill>
                  <a:schemeClr val="tx1"/>
                </a:solidFill>
                <a:effectLst/>
                <a:latin typeface="+mn-lt"/>
                <a:ea typeface="+mn-ea"/>
                <a:cs typeface="+mn-cs"/>
              </a:rPr>
              <a:t> Masa dan </a:t>
            </a:r>
            <a:r>
              <a:rPr lang="en-US" sz="1200" b="1" i="0" kern="1200" dirty="0" err="1">
                <a:solidFill>
                  <a:schemeClr val="tx1"/>
                </a:solidFill>
                <a:effectLst/>
                <a:latin typeface="+mn-lt"/>
                <a:ea typeface="+mn-ea"/>
                <a:cs typeface="+mn-cs"/>
              </a:rPr>
              <a:t>Sumber</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masa dan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signifikan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mempunyai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mencukupi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menjalankan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tanpa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mengabaikan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Tidak</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Konsisten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dengan</a:t>
            </a:r>
            <a:r>
              <a:rPr lang="en-US" sz="1200" b="1" i="0" kern="1200" dirty="0">
                <a:solidFill>
                  <a:schemeClr val="tx1"/>
                </a:solidFill>
                <a:effectLst/>
                <a:latin typeface="+mn-lt"/>
                <a:ea typeface="+mn-ea"/>
                <a:cs typeface="+mn-cs"/>
              </a:rPr>
              <a:t> Model </a:t>
            </a:r>
            <a:r>
              <a:rPr lang="en-US" sz="1200" b="1" i="0" kern="1200" dirty="0" err="1">
                <a:solidFill>
                  <a:schemeClr val="tx1"/>
                </a:solidFill>
                <a:effectLst/>
                <a:latin typeface="+mn-lt"/>
                <a:ea typeface="+mn-ea"/>
                <a:cs typeface="+mn-cs"/>
              </a:rPr>
              <a:t>Perniagaan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Sedia</a:t>
            </a:r>
            <a:r>
              <a:rPr lang="en-US" sz="1200" b="1" i="0" kern="1200" dirty="0">
                <a:solidFill>
                  <a:schemeClr val="tx1"/>
                </a:solidFill>
                <a:effectLst/>
                <a:latin typeface="+mn-lt"/>
                <a:ea typeface="+mn-ea"/>
                <a:cs typeface="+mn-cs"/>
              </a:rPr>
              <a:t> 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merombak</a:t>
            </a:r>
            <a:r>
              <a:rPr lang="en-US" sz="1200" b="0" i="0" kern="1200" dirty="0">
                <a:solidFill>
                  <a:schemeClr val="tx1"/>
                </a:solidFill>
                <a:effectLst/>
                <a:latin typeface="+mn-lt"/>
                <a:ea typeface="+mn-ea"/>
                <a:cs typeface="+mn-cs"/>
              </a:rPr>
              <a:t> model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model </a:t>
            </a:r>
            <a:r>
              <a:rPr lang="en-US" sz="1200" b="0" i="0" kern="1200" dirty="0" err="1">
                <a:solidFill>
                  <a:schemeClr val="tx1"/>
                </a:solidFill>
                <a:effectLst/>
                <a:latin typeface="+mn-lt"/>
                <a:ea typeface="+mn-ea"/>
                <a:cs typeface="+mn-cs"/>
              </a:rPr>
              <a:t>perniagaan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menguntungkan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Pemimpin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Sokongan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sokongan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kukuh</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menunjukkan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teladan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pemimpin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penyokong</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efektif</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pemikiran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perancangan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Mempertimbangkan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menghadapi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dijalankan</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sudut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merujuk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timbul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apabila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radikal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pendekatan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bertentangan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signifikan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tetapi</a:t>
            </a:r>
            <a:r>
              <a:rPr lang="en-US" sz="1200" b="0" i="0" kern="1200" dirty="0">
                <a:solidFill>
                  <a:schemeClr val="tx1"/>
                </a:solidFill>
                <a:effectLst/>
                <a:latin typeface="+mn-lt"/>
                <a:ea typeface="+mn-ea"/>
                <a:cs typeface="+mn-cs"/>
              </a:rPr>
              <a:t> juga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rumit</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menimbulkan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Beberapa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Tolakan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Budaya</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Perlawanan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kuat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mempertahankan</a:t>
            </a:r>
            <a:r>
              <a:rPr lang="en-US" sz="1200" b="0" i="0" kern="1200" dirty="0">
                <a:solidFill>
                  <a:schemeClr val="tx1"/>
                </a:solidFill>
                <a:effectLst/>
                <a:latin typeface="+mn-lt"/>
                <a:ea typeface="+mn-ea"/>
                <a:cs typeface="+mn-cs"/>
              </a:rPr>
              <a:t> status quo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menolak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perlawanan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terhadap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sukar</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Kecelaruan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Identiti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radikal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mengganggu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identiti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nilai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wujud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organisasi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masyarakat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menyebabkan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kebingungan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kalangan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Gangguan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Operasi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Sedia</a:t>
            </a:r>
            <a:r>
              <a:rPr lang="en-US" sz="1200" b="1" i="0" kern="1200" dirty="0">
                <a:solidFill>
                  <a:schemeClr val="tx1"/>
                </a:solidFill>
                <a:effectLst/>
                <a:latin typeface="+mn-lt"/>
                <a:ea typeface="+mn-ea"/>
                <a:cs typeface="+mn-cs"/>
              </a:rPr>
              <a:t> 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mengganggu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mengakibatkan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ketidakstabilan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sementara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prestasi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produktiviti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Kehilangan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Kakitangan</a:t>
            </a:r>
            <a:r>
              <a:rPr lang="en-US" sz="1200" b="1" i="0" kern="1200" dirty="0">
                <a:solidFill>
                  <a:schemeClr val="tx1"/>
                </a:solidFill>
                <a:effectLst/>
                <a:latin typeface="+mn-lt"/>
                <a:ea typeface="+mn-ea"/>
                <a:cs typeface="+mn-cs"/>
              </a:rPr>
              <a:t> dan Kemahiran: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merubah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operasi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menyebabkan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kehilangan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keperluan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mempunyai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kemahiran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berbeza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menimbulkan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menguruskan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peralihan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pekerja</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Ketidakpastian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Pasaran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Penerimaan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perkhidmatan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menyebabkan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menerimaannya</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pelanggan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mungkin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masa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beradaptasi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Perubahan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Peraturan</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Undang-undang</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peraturan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menimbulkan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pematuhan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Kesukaran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Pelaksanaan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Menerapkan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kompleks</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perancangan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rapi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berhati-hati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Pertikaian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dalam</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Organisasi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atau</a:t>
            </a:r>
            <a:r>
              <a:rPr lang="en-US" sz="1200" b="1" i="0" kern="1200" dirty="0">
                <a:solidFill>
                  <a:schemeClr val="tx1"/>
                </a:solidFill>
                <a:effectLst/>
                <a:latin typeface="+mn-lt"/>
                <a:ea typeface="+mn-ea"/>
                <a:cs typeface="+mn-cs"/>
              </a:rPr>
              <a:t> Masyarakat: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memunculkan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pertikaian</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kalangan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berkepentingan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mengganggu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Pengurusan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Risiko</a:t>
            </a:r>
            <a:r>
              <a:rPr lang="en-US" sz="1200" b="1" i="0" kern="1200" dirty="0">
                <a:solidFill>
                  <a:schemeClr val="tx1"/>
                </a:solidFill>
                <a:effectLst/>
                <a:latin typeface="+mn-lt"/>
                <a:ea typeface="+mn-ea"/>
                <a:cs typeface="+mn-cs"/>
              </a:rPr>
              <a:t> dan </a:t>
            </a:r>
            <a:r>
              <a:rPr lang="en-US" sz="1200" b="1" i="0" kern="1200" dirty="0" err="1">
                <a:solidFill>
                  <a:schemeClr val="tx1"/>
                </a:solidFill>
                <a:effectLst/>
                <a:latin typeface="+mn-lt"/>
                <a:ea typeface="+mn-ea"/>
                <a:cs typeface="+mn-cs"/>
              </a:rPr>
              <a:t>Keberkesanan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Pelaburan</a:t>
            </a:r>
            <a:r>
              <a:rPr lang="en-US" sz="1200" b="1" i="0" kern="1200" dirty="0">
                <a:solidFill>
                  <a:schemeClr val="tx1"/>
                </a:solidFill>
                <a:effectLst/>
                <a:latin typeface="+mn-lt"/>
                <a:ea typeface="+mn-ea"/>
                <a:cs typeface="+mn-cs"/>
              </a:rPr>
              <a:t> yang 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pelaburan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penyelidikan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pelaksanaan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kewangan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Kesediaan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untuk</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Mengambil</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Risiko</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Menerapkan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melibatkan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kesediaan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mengambil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risiko</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tinggi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bukannya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pilihan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selamat</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Cabaran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aspek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pemikiran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perubahan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bijak</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kesediaan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berhadapan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ketidakpastian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ketegangan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Pengurusan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berkesan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konteks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percanggahan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penting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memastikan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berjaya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dijalankan</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37</a:t>
            </a:fld>
            <a:endParaRPr lang="en-US"/>
          </a:p>
        </p:txBody>
      </p:sp>
    </p:spTree>
    <p:extLst>
      <p:ext uri="{BB962C8B-B14F-4D97-AF65-F5344CB8AC3E}">
        <p14:creationId xmlns:p14="http://schemas.microsoft.com/office/powerpoint/2010/main" val="603794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39</a:t>
            </a:fld>
            <a:endParaRPr lang="en-US"/>
          </a:p>
        </p:txBody>
      </p:sp>
    </p:spTree>
    <p:extLst>
      <p:ext uri="{BB962C8B-B14F-4D97-AF65-F5344CB8AC3E}">
        <p14:creationId xmlns:p14="http://schemas.microsoft.com/office/powerpoint/2010/main" val="242236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Contoh</a:t>
            </a:r>
            <a:r>
              <a:rPr lang="en-US" dirty="0"/>
              <a:t> </a:t>
            </a:r>
          </a:p>
          <a:p>
            <a:endParaRPr lang="en-US" dirty="0"/>
          </a:p>
          <a:p>
            <a:r>
              <a:rPr lang="en-US" dirty="0"/>
              <a:t>a. idea – MADANI AFIAT – World Sight Day 12 </a:t>
            </a:r>
            <a:r>
              <a:rPr lang="en-US" dirty="0" err="1"/>
              <a:t>Okt</a:t>
            </a:r>
            <a:r>
              <a:rPr lang="en-US" dirty="0"/>
              <a:t> - </a:t>
            </a:r>
            <a:r>
              <a:rPr lang="en-US" dirty="0" err="1"/>
              <a:t>Jabatan</a:t>
            </a:r>
            <a:r>
              <a:rPr lang="en-US" dirty="0"/>
              <a:t> </a:t>
            </a:r>
            <a:r>
              <a:rPr lang="en-US" dirty="0" err="1"/>
              <a:t>Oftalmologi</a:t>
            </a:r>
            <a:r>
              <a:rPr lang="en-US" dirty="0"/>
              <a:t> Hospital Putrajaya </a:t>
            </a:r>
            <a:r>
              <a:rPr lang="en-US" dirty="0" err="1"/>
              <a:t>dengan</a:t>
            </a:r>
            <a:r>
              <a:rPr lang="en-US" dirty="0"/>
              <a:t> </a:t>
            </a:r>
            <a:r>
              <a:rPr lang="en-US" dirty="0" err="1"/>
              <a:t>kerjasama</a:t>
            </a:r>
            <a:r>
              <a:rPr lang="en-US" dirty="0"/>
              <a:t> </a:t>
            </a:r>
            <a:r>
              <a:rPr lang="en-US" dirty="0" err="1"/>
              <a:t>Klinik</a:t>
            </a:r>
            <a:r>
              <a:rPr lang="en-US" dirty="0"/>
              <a:t> Kesihatan Putrajaya P18 dan </a:t>
            </a:r>
            <a:r>
              <a:rPr lang="en-US" dirty="0" err="1"/>
              <a:t>Pejabat</a:t>
            </a:r>
            <a:r>
              <a:rPr lang="en-US" dirty="0"/>
              <a:t> Kesihatan Putrajaya </a:t>
            </a:r>
            <a:r>
              <a:rPr lang="en-US" dirty="0" err="1"/>
              <a:t>mengadakan</a:t>
            </a:r>
            <a:r>
              <a:rPr lang="en-US" dirty="0"/>
              <a:t> eye screening, cervical cancer screening, colorectal cancer screening, dental examination, health </a:t>
            </a:r>
            <a:r>
              <a:rPr lang="en-US" dirty="0" err="1"/>
              <a:t>secreening</a:t>
            </a:r>
            <a:r>
              <a:rPr lang="en-US" dirty="0"/>
              <a:t> dan lain-lain.</a:t>
            </a:r>
          </a:p>
          <a:p>
            <a:endParaRPr lang="en-US" dirty="0"/>
          </a:p>
          <a:p>
            <a:r>
              <a:rPr lang="en-US" dirty="0"/>
              <a:t>b. </a:t>
            </a:r>
            <a:r>
              <a:rPr lang="en-US" dirty="0" err="1"/>
              <a:t>Produk</a:t>
            </a:r>
            <a:r>
              <a:rPr lang="en-US" dirty="0"/>
              <a:t> : </a:t>
            </a:r>
            <a:r>
              <a:rPr lang="en-US" dirty="0" err="1"/>
              <a:t>Inisiatif</a:t>
            </a:r>
            <a:r>
              <a:rPr lang="en-US" dirty="0"/>
              <a:t> </a:t>
            </a:r>
            <a:r>
              <a:rPr lang="en-US" dirty="0" err="1"/>
              <a:t>Payung</a:t>
            </a:r>
            <a:r>
              <a:rPr lang="en-US" dirty="0"/>
              <a:t> </a:t>
            </a:r>
            <a:r>
              <a:rPr lang="en-US" dirty="0" err="1"/>
              <a:t>Rahmah</a:t>
            </a:r>
            <a:r>
              <a:rPr lang="en-US" dirty="0"/>
              <a:t>: </a:t>
            </a:r>
            <a:r>
              <a:rPr lang="en-US" dirty="0" err="1"/>
              <a:t>Kafe</a:t>
            </a:r>
            <a:r>
              <a:rPr lang="en-US" dirty="0"/>
              <a:t> </a:t>
            </a:r>
            <a:r>
              <a:rPr lang="en-US" dirty="0" err="1"/>
              <a:t>Rahmah</a:t>
            </a:r>
            <a:r>
              <a:rPr lang="en-US" dirty="0"/>
              <a:t> (</a:t>
            </a:r>
            <a:r>
              <a:rPr lang="en-US" dirty="0" err="1"/>
              <a:t>Bantuan</a:t>
            </a:r>
            <a:r>
              <a:rPr lang="en-US" dirty="0"/>
              <a:t> </a:t>
            </a:r>
            <a:r>
              <a:rPr lang="en-US" dirty="0" err="1"/>
              <a:t>Makanan</a:t>
            </a:r>
            <a:r>
              <a:rPr lang="en-US" dirty="0"/>
              <a:t> </a:t>
            </a:r>
            <a:r>
              <a:rPr lang="en-US" dirty="0" err="1"/>
              <a:t>Pelajar</a:t>
            </a:r>
            <a:r>
              <a:rPr lang="en-US" dirty="0"/>
              <a:t> </a:t>
            </a:r>
            <a:r>
              <a:rPr lang="en-US" dirty="0" err="1"/>
              <a:t>Universiti</a:t>
            </a:r>
            <a:r>
              <a:rPr lang="en-US" dirty="0"/>
              <a:t>), menu </a:t>
            </a:r>
            <a:r>
              <a:rPr lang="en-US" dirty="0" err="1"/>
              <a:t>rahmah</a:t>
            </a:r>
            <a:r>
              <a:rPr lang="en-US" dirty="0"/>
              <a:t> (5RM </a:t>
            </a:r>
            <a:r>
              <a:rPr lang="en-US" dirty="0" err="1"/>
              <a:t>kebawah</a:t>
            </a:r>
            <a:r>
              <a:rPr lang="en-US" dirty="0"/>
              <a:t>) MAIDIN, </a:t>
            </a:r>
            <a:r>
              <a:rPr lang="en-US" dirty="0" err="1"/>
              <a:t>Kedai</a:t>
            </a:r>
            <a:r>
              <a:rPr lang="en-US" dirty="0"/>
              <a:t> mamak, https://menurahmah.kpdn.gov.my/. </a:t>
            </a:r>
            <a:r>
              <a:rPr lang="en-US" sz="1200" b="0" i="0" kern="1200" dirty="0" err="1">
                <a:solidFill>
                  <a:schemeClr val="tx1"/>
                </a:solidFill>
                <a:effectLst/>
                <a:latin typeface="+mn-lt"/>
                <a:ea typeface="+mn-ea"/>
                <a:cs typeface="+mn-cs"/>
              </a:rPr>
              <a:t>Inisiatif</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MENU RAHMAH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merupakan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inisiatif</a:t>
            </a:r>
            <a:r>
              <a:rPr lang="en-US" sz="1200" b="0" i="0" kern="1200" dirty="0">
                <a:solidFill>
                  <a:schemeClr val="tx1"/>
                </a:solidFill>
                <a:effectLst/>
                <a:latin typeface="+mn-lt"/>
                <a:ea typeface="+mn-ea"/>
                <a:cs typeface="+mn-cs"/>
              </a:rPr>
              <a:t> Kementerian </a:t>
            </a:r>
            <a:r>
              <a:rPr lang="en-US" sz="1200" b="0" i="0" kern="1200" dirty="0" err="1">
                <a:solidFill>
                  <a:schemeClr val="tx1"/>
                </a:solidFill>
                <a:effectLst/>
                <a:latin typeface="+mn-lt"/>
                <a:ea typeface="+mn-ea"/>
                <a:cs typeface="+mn-cs"/>
              </a:rPr>
              <a:t>Perdagangan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Negeri &amp; Kos Sara </a:t>
            </a:r>
            <a:r>
              <a:rPr lang="en-US" sz="1200" b="0" i="0" kern="1200" dirty="0" err="1">
                <a:solidFill>
                  <a:schemeClr val="tx1"/>
                </a:solidFill>
                <a:effectLst/>
                <a:latin typeface="+mn-lt"/>
                <a:ea typeface="+mn-ea"/>
                <a:cs typeface="+mn-cs"/>
              </a:rPr>
              <a:t>Hidup</a:t>
            </a:r>
            <a:r>
              <a:rPr lang="en-US" sz="1200" b="0" i="0" kern="1200" dirty="0">
                <a:solidFill>
                  <a:schemeClr val="tx1"/>
                </a:solidFill>
                <a:effectLst/>
                <a:latin typeface="+mn-lt"/>
                <a:ea typeface="+mn-ea"/>
                <a:cs typeface="+mn-cs"/>
              </a:rPr>
              <a:t> (KPDN) yang </a:t>
            </a:r>
            <a:r>
              <a:rPr lang="en-US" sz="1200" b="0" i="0" kern="1200" dirty="0" err="1">
                <a:solidFill>
                  <a:schemeClr val="tx1"/>
                </a:solidFill>
                <a:effectLst/>
                <a:latin typeface="+mn-lt"/>
                <a:ea typeface="+mn-ea"/>
                <a:cs typeface="+mn-cs"/>
              </a:rPr>
              <a:t>digerakkan</a:t>
            </a:r>
            <a:r>
              <a:rPr lang="en-US" sz="1200" b="0" i="0" kern="1200" dirty="0">
                <a:solidFill>
                  <a:schemeClr val="tx1"/>
                </a:solidFill>
                <a:effectLst/>
                <a:latin typeface="+mn-lt"/>
                <a:ea typeface="+mn-ea"/>
                <a:cs typeface="+mn-cs"/>
              </a:rPr>
              <a:t> oleh </a:t>
            </a:r>
            <a:r>
              <a:rPr lang="en-US" sz="1200" b="0" i="0" kern="1200" dirty="0" err="1">
                <a:solidFill>
                  <a:schemeClr val="tx1"/>
                </a:solidFill>
                <a:effectLst/>
                <a:latin typeface="+mn-lt"/>
                <a:ea typeface="+mn-ea"/>
                <a:cs typeface="+mn-cs"/>
              </a:rPr>
              <a:t>peniaga</a:t>
            </a:r>
            <a:r>
              <a:rPr lang="en-US" sz="1200" b="0" i="0" kern="1200" dirty="0">
                <a:solidFill>
                  <a:schemeClr val="tx1"/>
                </a:solidFill>
                <a:effectLst/>
                <a:latin typeface="+mn-lt"/>
                <a:ea typeface="+mn-ea"/>
                <a:cs typeface="+mn-cs"/>
              </a:rPr>
              <a:t> (Private Driven Initiative) dan </a:t>
            </a:r>
            <a:r>
              <a:rPr lang="en-US" sz="1200" b="0" i="0" kern="1200" dirty="0" err="1">
                <a:solidFill>
                  <a:schemeClr val="tx1"/>
                </a:solidFill>
                <a:effectLst/>
                <a:latin typeface="+mn-lt"/>
                <a:ea typeface="+mn-ea"/>
                <a:cs typeface="+mn-cs"/>
              </a:rPr>
              <a:t>dilakukan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sukarela</a:t>
            </a:r>
            <a:r>
              <a:rPr lang="en-US" sz="1200" b="0" i="0" kern="1200" dirty="0">
                <a:solidFill>
                  <a:schemeClr val="tx1"/>
                </a:solidFill>
                <a:effectLst/>
                <a:latin typeface="+mn-lt"/>
                <a:ea typeface="+mn-ea"/>
                <a:cs typeface="+mn-cs"/>
              </a:rPr>
              <a:t>. </a:t>
            </a:r>
            <a:r>
              <a:rPr lang="en-US" dirty="0" err="1"/>
              <a:t>Jualan</a:t>
            </a:r>
            <a:r>
              <a:rPr lang="en-US" dirty="0"/>
              <a:t> </a:t>
            </a:r>
            <a:r>
              <a:rPr lang="en-US" dirty="0" err="1"/>
              <a:t>Murah</a:t>
            </a:r>
            <a:r>
              <a:rPr lang="en-US" dirty="0"/>
              <a:t> </a:t>
            </a:r>
            <a:r>
              <a:rPr lang="en-US" dirty="0" err="1"/>
              <a:t>Rahmah</a:t>
            </a:r>
            <a:r>
              <a:rPr lang="en-US" dirty="0"/>
              <a:t> (</a:t>
            </a:r>
            <a:r>
              <a:rPr lang="en-US" dirty="0" err="1"/>
              <a:t>Jualan</a:t>
            </a:r>
            <a:r>
              <a:rPr lang="en-US" dirty="0"/>
              <a:t> </a:t>
            </a:r>
            <a:r>
              <a:rPr lang="en-US" dirty="0" err="1"/>
              <a:t>murah</a:t>
            </a:r>
            <a:r>
              <a:rPr lang="en-US" dirty="0"/>
              <a:t> </a:t>
            </a:r>
            <a:r>
              <a:rPr lang="en-US" dirty="0" err="1"/>
              <a:t>barangan</a:t>
            </a:r>
            <a:r>
              <a:rPr lang="en-US" dirty="0"/>
              <a:t> </a:t>
            </a:r>
            <a:r>
              <a:rPr lang="en-US" dirty="0" err="1"/>
              <a:t>asas</a:t>
            </a:r>
            <a:r>
              <a:rPr lang="en-US" dirty="0"/>
              <a:t>) </a:t>
            </a:r>
            <a:r>
              <a:rPr lang="en-US" sz="1200" b="1" i="0" kern="1200" dirty="0" err="1">
                <a:solidFill>
                  <a:schemeClr val="tx1"/>
                </a:solidFill>
                <a:effectLst/>
                <a:latin typeface="+mn-lt"/>
                <a:ea typeface="+mn-ea"/>
                <a:cs typeface="+mn-cs"/>
              </a:rPr>
              <a:t>sehingga</a:t>
            </a:r>
            <a:r>
              <a:rPr lang="en-US" sz="1200" b="1" i="0" kern="1200" dirty="0">
                <a:solidFill>
                  <a:schemeClr val="tx1"/>
                </a:solidFill>
                <a:effectLst/>
                <a:latin typeface="+mn-lt"/>
                <a:ea typeface="+mn-ea"/>
                <a:cs typeface="+mn-cs"/>
              </a:rPr>
              <a:t> 30%</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murah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harga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setempat</a:t>
            </a:r>
            <a:r>
              <a:rPr lang="en-US" dirty="0"/>
              <a:t>, </a:t>
            </a:r>
            <a:r>
              <a:rPr lang="en-US" dirty="0" err="1"/>
              <a:t>Laman</a:t>
            </a:r>
            <a:r>
              <a:rPr lang="en-US" dirty="0"/>
              <a:t> Web KPDN, </a:t>
            </a:r>
            <a:r>
              <a:rPr lang="en-US" sz="1200" b="0" i="0" kern="1200" dirty="0" err="1">
                <a:solidFill>
                  <a:schemeClr val="tx1"/>
                </a:solidFill>
                <a:effectLst/>
                <a:latin typeface="+mn-lt"/>
                <a:ea typeface="+mn-ea"/>
                <a:cs typeface="+mn-cs"/>
              </a:rPr>
              <a:t>Pasaraya</a:t>
            </a:r>
            <a:r>
              <a:rPr lang="en-US" sz="1200" b="0" i="0" kern="1200" dirty="0">
                <a:solidFill>
                  <a:schemeClr val="tx1"/>
                </a:solidFill>
                <a:effectLst/>
                <a:latin typeface="+mn-lt"/>
                <a:ea typeface="+mn-ea"/>
                <a:cs typeface="+mn-cs"/>
              </a:rPr>
              <a:t> TMG Mart </a:t>
            </a:r>
            <a:r>
              <a:rPr lang="en-US" sz="1200" b="0" i="0" kern="1200" dirty="0" err="1">
                <a:solidFill>
                  <a:schemeClr val="tx1"/>
                </a:solidFill>
                <a:effectLst/>
                <a:latin typeface="+mn-lt"/>
                <a:ea typeface="+mn-ea"/>
                <a:cs typeface="+mn-cs"/>
              </a:rPr>
              <a:t>Ketapang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Pekan,Tarikh</a:t>
            </a:r>
            <a:r>
              <a:rPr lang="en-US" sz="1200" b="0" i="0" kern="1200" dirty="0">
                <a:solidFill>
                  <a:schemeClr val="tx1"/>
                </a:solidFill>
                <a:effectLst/>
                <a:latin typeface="+mn-lt"/>
                <a:ea typeface="+mn-ea"/>
                <a:cs typeface="+mn-cs"/>
              </a:rPr>
              <a:t> : 7-8 </a:t>
            </a:r>
            <a:r>
              <a:rPr lang="en-US" sz="1200" b="0" i="0" kern="1200" dirty="0" err="1">
                <a:solidFill>
                  <a:schemeClr val="tx1"/>
                </a:solidFill>
                <a:effectLst/>
                <a:latin typeface="+mn-lt"/>
                <a:ea typeface="+mn-ea"/>
                <a:cs typeface="+mn-cs"/>
              </a:rPr>
              <a:t>Oktober</a:t>
            </a:r>
            <a:r>
              <a:rPr lang="en-US" sz="1200" b="0" i="0" kern="1200" dirty="0">
                <a:solidFill>
                  <a:schemeClr val="tx1"/>
                </a:solidFill>
                <a:effectLst/>
                <a:latin typeface="+mn-lt"/>
                <a:ea typeface="+mn-ea"/>
                <a:cs typeface="+mn-cs"/>
              </a:rPr>
              <a:t> 2023 (</a:t>
            </a:r>
            <a:r>
              <a:rPr lang="en-US" sz="1200" b="0" i="0" kern="1200" dirty="0" err="1">
                <a:solidFill>
                  <a:schemeClr val="tx1"/>
                </a:solidFill>
                <a:effectLst/>
                <a:latin typeface="+mn-lt"/>
                <a:ea typeface="+mn-ea"/>
                <a:cs typeface="+mn-cs"/>
              </a:rPr>
              <a:t>Sabtu-Ahad</a:t>
            </a:r>
            <a:r>
              <a:rPr lang="en-US" sz="1200" b="0" i="0" kern="1200" dirty="0">
                <a:solidFill>
                  <a:schemeClr val="tx1"/>
                </a:solidFill>
                <a:effectLst/>
                <a:latin typeface="+mn-lt"/>
                <a:ea typeface="+mn-ea"/>
                <a:cs typeface="+mn-cs"/>
              </a:rPr>
              <a:t>), KPDN Negeri. Perak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lepas</a:t>
            </a:r>
            <a:r>
              <a:rPr lang="en-US" sz="1200" b="0" i="0" kern="1200" dirty="0">
                <a:solidFill>
                  <a:schemeClr val="tx1"/>
                </a:solidFill>
                <a:effectLst/>
                <a:latin typeface="+mn-lt"/>
                <a:ea typeface="+mn-ea"/>
                <a:cs typeface="+mn-cs"/>
              </a:rPr>
              <a:t>, 11 </a:t>
            </a:r>
            <a:r>
              <a:rPr lang="en-US" sz="1200" b="0" i="0" kern="1200" dirty="0" err="1">
                <a:solidFill>
                  <a:schemeClr val="tx1"/>
                </a:solidFill>
                <a:effectLst/>
                <a:latin typeface="+mn-lt"/>
                <a:ea typeface="+mn-ea"/>
                <a:cs typeface="+mn-cs"/>
              </a:rPr>
              <a:t>Oktober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Parlimen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Buntar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Tapak</a:t>
            </a:r>
            <a:r>
              <a:rPr lang="en-US" sz="1200" b="0" i="0" kern="1200" dirty="0">
                <a:solidFill>
                  <a:schemeClr val="tx1"/>
                </a:solidFill>
                <a:effectLst/>
                <a:latin typeface="+mn-lt"/>
                <a:ea typeface="+mn-ea"/>
                <a:cs typeface="+mn-cs"/>
              </a:rPr>
              <a:t> Pasar </a:t>
            </a:r>
            <a:r>
              <a:rPr lang="en-US" sz="1200" b="0" i="0" kern="1200" dirty="0" err="1">
                <a:solidFill>
                  <a:schemeClr val="tx1"/>
                </a:solidFill>
                <a:effectLst/>
                <a:latin typeface="+mn-lt"/>
                <a:ea typeface="+mn-ea"/>
                <a:cs typeface="+mn-cs"/>
              </a:rPr>
              <a:t>Pagi</a:t>
            </a:r>
            <a:r>
              <a:rPr lang="en-US" sz="1200" b="0" i="0" kern="1200" dirty="0">
                <a:solidFill>
                  <a:schemeClr val="tx1"/>
                </a:solidFill>
                <a:effectLst/>
                <a:latin typeface="+mn-lt"/>
                <a:ea typeface="+mn-ea"/>
                <a:cs typeface="+mn-cs"/>
              </a:rPr>
              <a:t> Kuala </a:t>
            </a:r>
            <a:r>
              <a:rPr lang="en-US" sz="1200" b="0" i="0" kern="1200" dirty="0" err="1">
                <a:solidFill>
                  <a:schemeClr val="tx1"/>
                </a:solidFill>
                <a:effectLst/>
                <a:latin typeface="+mn-lt"/>
                <a:ea typeface="+mn-ea"/>
                <a:cs typeface="+mn-cs"/>
              </a:rPr>
              <a:t>Kurau</a:t>
            </a:r>
            <a:r>
              <a:rPr lang="en-US" sz="1200" b="0" i="0" kern="1200" dirty="0">
                <a:solidFill>
                  <a:schemeClr val="tx1"/>
                </a:solidFill>
                <a:effectLst/>
                <a:latin typeface="+mn-lt"/>
                <a:ea typeface="+mn-ea"/>
                <a:cs typeface="+mn-cs"/>
              </a:rPr>
              <a:t>)</a:t>
            </a:r>
          </a:p>
          <a:p>
            <a:r>
              <a:rPr lang="en-US" dirty="0" err="1"/>
              <a:t>Sumbangan</a:t>
            </a:r>
            <a:r>
              <a:rPr lang="en-US" dirty="0"/>
              <a:t> </a:t>
            </a:r>
            <a:r>
              <a:rPr lang="en-US" dirty="0" err="1"/>
              <a:t>Tunai</a:t>
            </a:r>
            <a:r>
              <a:rPr lang="en-US" dirty="0"/>
              <a:t> </a:t>
            </a:r>
            <a:r>
              <a:rPr lang="en-US" dirty="0" err="1"/>
              <a:t>Rahmah</a:t>
            </a:r>
            <a:r>
              <a:rPr lang="en-US" dirty="0"/>
              <a:t> – </a:t>
            </a:r>
            <a:r>
              <a:rPr lang="en-US" dirty="0" err="1"/>
              <a:t>kepada</a:t>
            </a:r>
            <a:r>
              <a:rPr lang="en-US" dirty="0"/>
              <a:t> </a:t>
            </a:r>
            <a:r>
              <a:rPr lang="en-US" dirty="0" err="1"/>
              <a:t>individu</a:t>
            </a:r>
            <a:r>
              <a:rPr lang="en-US" dirty="0"/>
              <a:t> @ </a:t>
            </a:r>
            <a:r>
              <a:rPr lang="en-US" dirty="0" err="1"/>
              <a:t>keluarga</a:t>
            </a:r>
            <a:r>
              <a:rPr lang="en-US" dirty="0"/>
              <a:t> B40, </a:t>
            </a:r>
            <a:r>
              <a:rPr lang="en-US" dirty="0" err="1"/>
              <a:t>Bakul</a:t>
            </a:r>
            <a:r>
              <a:rPr lang="en-US" dirty="0"/>
              <a:t> </a:t>
            </a:r>
            <a:r>
              <a:rPr lang="en-US" dirty="0" err="1"/>
              <a:t>Rahmah</a:t>
            </a:r>
            <a:r>
              <a:rPr lang="en-US" dirty="0"/>
              <a:t> (</a:t>
            </a:r>
            <a:r>
              <a:rPr lang="en-US" dirty="0" err="1"/>
              <a:t>Bnatuan</a:t>
            </a:r>
            <a:r>
              <a:rPr lang="en-US" dirty="0"/>
              <a:t> </a:t>
            </a:r>
            <a:r>
              <a:rPr lang="en-US" dirty="0" err="1"/>
              <a:t>makanan</a:t>
            </a:r>
            <a:r>
              <a:rPr lang="en-US" dirty="0"/>
              <a:t> </a:t>
            </a:r>
            <a:r>
              <a:rPr lang="en-US" dirty="0" err="1"/>
              <a:t>bulanan</a:t>
            </a:r>
            <a:r>
              <a:rPr lang="en-US" dirty="0"/>
              <a:t>)</a:t>
            </a:r>
          </a:p>
          <a:p>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8</a:t>
            </a:fld>
            <a:endParaRPr lang="en-US"/>
          </a:p>
        </p:txBody>
      </p:sp>
    </p:spTree>
    <p:extLst>
      <p:ext uri="{BB962C8B-B14F-4D97-AF65-F5344CB8AC3E}">
        <p14:creationId xmlns:p14="http://schemas.microsoft.com/office/powerpoint/2010/main" val="2699679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41</a:t>
            </a:fld>
            <a:endParaRPr lang="en-US"/>
          </a:p>
        </p:txBody>
      </p:sp>
    </p:spTree>
    <p:extLst>
      <p:ext uri="{BB962C8B-B14F-4D97-AF65-F5344CB8AC3E}">
        <p14:creationId xmlns:p14="http://schemas.microsoft.com/office/powerpoint/2010/main" val="1643283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 said Malaysia sat at the 36th spot out of 132 nations in the Global Innovation Index in 2022, adding that innovation activities must be made a priority in developing the country's economy.</a:t>
            </a:r>
          </a:p>
          <a:p>
            <a:r>
              <a:rPr lang="en-US" sz="1200" b="0" i="0" kern="1200" dirty="0">
                <a:solidFill>
                  <a:schemeClr val="tx1"/>
                </a:solidFill>
                <a:effectLst/>
                <a:latin typeface="+mn-lt"/>
                <a:ea typeface="+mn-ea"/>
                <a:cs typeface="+mn-cs"/>
              </a:rPr>
              <a:t>"We need to learn from other countries. According to the United States' Chamber of Commerce Foundation, about half of the US' gross domestic product value is due to the increase in innovation.</a:t>
            </a:r>
          </a:p>
          <a:p>
            <a:r>
              <a:rPr lang="en-US" sz="1200" b="0" i="0" kern="1200" dirty="0">
                <a:solidFill>
                  <a:schemeClr val="tx1"/>
                </a:solidFill>
                <a:effectLst/>
                <a:latin typeface="+mn-lt"/>
                <a:ea typeface="+mn-ea"/>
                <a:cs typeface="+mn-cs"/>
              </a:rPr>
              <a:t>"China has also intensified their innovation efforts. In 2020, the Information Technology and Innovation Foundation said China's innovation has grown to about 75 per cent of the US' capability.“  - the closing of the Innovation Exhibition 2023, 9 Sep 2023</a:t>
            </a:r>
          </a:p>
          <a:p>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10</a:t>
            </a:fld>
            <a:endParaRPr lang="en-US"/>
          </a:p>
        </p:txBody>
      </p:sp>
    </p:spTree>
    <p:extLst>
      <p:ext uri="{BB962C8B-B14F-4D97-AF65-F5344CB8AC3E}">
        <p14:creationId xmlns:p14="http://schemas.microsoft.com/office/powerpoint/2010/main" val="113537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Ekosistem</a:t>
            </a:r>
            <a:r>
              <a:rPr lang="en-US" dirty="0"/>
              <a:t> proses </a:t>
            </a:r>
            <a:r>
              <a:rPr lang="en-US" dirty="0" err="1"/>
              <a:t>kreatif</a:t>
            </a:r>
            <a:r>
              <a:rPr lang="en-US" dirty="0"/>
              <a:t> – </a:t>
            </a:r>
            <a:r>
              <a:rPr lang="en-US" dirty="0" err="1"/>
              <a:t>sasaran</a:t>
            </a:r>
            <a:r>
              <a:rPr lang="en-US" dirty="0"/>
              <a:t> </a:t>
            </a:r>
            <a:r>
              <a:rPr lang="en-US" dirty="0" err="1"/>
              <a:t>terawal</a:t>
            </a:r>
            <a:r>
              <a:rPr lang="en-US" dirty="0"/>
              <a:t> di </a:t>
            </a:r>
            <a:r>
              <a:rPr lang="en-US" dirty="0" err="1"/>
              <a:t>institusi</a:t>
            </a:r>
            <a:r>
              <a:rPr lang="en-US" dirty="0"/>
              <a:t> </a:t>
            </a:r>
            <a:r>
              <a:rPr lang="en-US" dirty="0" err="1"/>
              <a:t>pendidikan</a:t>
            </a:r>
            <a:r>
              <a:rPr lang="en-US" dirty="0"/>
              <a:t> </a:t>
            </a:r>
            <a:r>
              <a:rPr lang="en-US" dirty="0" err="1"/>
              <a:t>harus</a:t>
            </a:r>
            <a:r>
              <a:rPr lang="en-US" dirty="0"/>
              <a:t> </a:t>
            </a:r>
            <a:r>
              <a:rPr lang="en-US" dirty="0" err="1"/>
              <a:t>diberdayakan</a:t>
            </a:r>
            <a:r>
              <a:rPr lang="en-US" dirty="0"/>
              <a:t> </a:t>
            </a:r>
            <a:r>
              <a:rPr lang="en-US" dirty="0" err="1"/>
              <a:t>dengan</a:t>
            </a:r>
            <a:r>
              <a:rPr lang="en-US" dirty="0"/>
              <a:t> </a:t>
            </a:r>
            <a:r>
              <a:rPr lang="en-US" dirty="0" err="1"/>
              <a:t>kurikulum</a:t>
            </a:r>
            <a:r>
              <a:rPr lang="en-US" dirty="0"/>
              <a:t>, </a:t>
            </a:r>
            <a:r>
              <a:rPr lang="en-US" dirty="0" err="1"/>
              <a:t>teknologi</a:t>
            </a:r>
            <a:r>
              <a:rPr lang="en-US" dirty="0"/>
              <a:t> dan </a:t>
            </a:r>
            <a:r>
              <a:rPr lang="en-US" dirty="0" err="1"/>
              <a:t>infrastruktur</a:t>
            </a:r>
            <a:r>
              <a:rPr lang="en-US" dirty="0"/>
              <a:t> </a:t>
            </a:r>
            <a:r>
              <a:rPr lang="en-US" dirty="0" err="1"/>
              <a:t>moden</a:t>
            </a:r>
            <a:r>
              <a:rPr lang="en-US" dirty="0"/>
              <a:t>. </a:t>
            </a:r>
            <a:r>
              <a:rPr lang="en-US" dirty="0" err="1"/>
              <a:t>Perhatian</a:t>
            </a:r>
            <a:r>
              <a:rPr lang="en-US" dirty="0"/>
              <a:t> </a:t>
            </a:r>
            <a:r>
              <a:rPr lang="en-US" dirty="0" err="1"/>
              <a:t>kepada</a:t>
            </a:r>
            <a:r>
              <a:rPr lang="en-US" dirty="0"/>
              <a:t> </a:t>
            </a:r>
            <a:r>
              <a:rPr lang="en-US" dirty="0" err="1"/>
              <a:t>anak</a:t>
            </a:r>
            <a:r>
              <a:rPr lang="en-US" dirty="0"/>
              <a:t> </a:t>
            </a:r>
            <a:r>
              <a:rPr lang="en-US" dirty="0" err="1"/>
              <a:t>luar</a:t>
            </a:r>
            <a:r>
              <a:rPr lang="en-US" dirty="0"/>
              <a:t> </a:t>
            </a:r>
            <a:r>
              <a:rPr lang="en-US" dirty="0" err="1"/>
              <a:t>bandar</a:t>
            </a:r>
            <a:r>
              <a:rPr lang="en-US" dirty="0"/>
              <a:t> yang </a:t>
            </a:r>
            <a:r>
              <a:rPr lang="en-US" dirty="0" err="1"/>
              <a:t>tinggal</a:t>
            </a:r>
            <a:r>
              <a:rPr lang="en-US" dirty="0"/>
              <a:t> di Kawasan </a:t>
            </a:r>
            <a:r>
              <a:rPr lang="en-US" dirty="0" err="1"/>
              <a:t>pedalaman</a:t>
            </a:r>
            <a:r>
              <a:rPr lang="en-US" dirty="0"/>
              <a:t>.</a:t>
            </a:r>
          </a:p>
          <a:p>
            <a:endParaRPr lang="en-US" dirty="0"/>
          </a:p>
          <a:p>
            <a:r>
              <a:rPr lang="en-US" dirty="0"/>
              <a:t>Para </a:t>
            </a:r>
            <a:r>
              <a:rPr lang="en-US" dirty="0" err="1"/>
              <a:t>Usahawan</a:t>
            </a:r>
            <a:r>
              <a:rPr lang="en-US" dirty="0"/>
              <a:t> </a:t>
            </a:r>
            <a:r>
              <a:rPr lang="en-US" dirty="0" err="1"/>
              <a:t>pelbagai</a:t>
            </a:r>
            <a:r>
              <a:rPr lang="en-US" dirty="0"/>
              <a:t> </a:t>
            </a:r>
            <a:r>
              <a:rPr lang="en-US" dirty="0" err="1"/>
              <a:t>bidang</a:t>
            </a:r>
            <a:r>
              <a:rPr lang="en-US" dirty="0"/>
              <a:t>, </a:t>
            </a:r>
            <a:r>
              <a:rPr lang="en-US" dirty="0" err="1"/>
              <a:t>berkembang</a:t>
            </a:r>
            <a:r>
              <a:rPr lang="en-US" dirty="0"/>
              <a:t> </a:t>
            </a:r>
            <a:r>
              <a:rPr lang="en-US" dirty="0" err="1"/>
              <a:t>kreatif</a:t>
            </a:r>
            <a:r>
              <a:rPr lang="en-US" dirty="0"/>
              <a:t>, </a:t>
            </a:r>
            <a:r>
              <a:rPr lang="en-US" dirty="0" err="1"/>
              <a:t>membina</a:t>
            </a:r>
            <a:r>
              <a:rPr lang="en-US" dirty="0"/>
              <a:t> Malaysia </a:t>
            </a:r>
            <a:r>
              <a:rPr lang="en-US" dirty="0" err="1"/>
              <a:t>berdaya</a:t>
            </a:r>
            <a:r>
              <a:rPr lang="en-US" dirty="0"/>
              <a:t> </a:t>
            </a:r>
            <a:r>
              <a:rPr lang="en-US" dirty="0" err="1"/>
              <a:t>cipta</a:t>
            </a:r>
            <a:r>
              <a:rPr lang="en-US" dirty="0"/>
              <a:t>. – </a:t>
            </a:r>
            <a:r>
              <a:rPr lang="en-US" dirty="0" err="1"/>
              <a:t>perbankan</a:t>
            </a:r>
            <a:r>
              <a:rPr lang="en-US" dirty="0"/>
              <a:t> </a:t>
            </a:r>
            <a:r>
              <a:rPr lang="en-US" dirty="0" err="1"/>
              <a:t>kemajuan</a:t>
            </a:r>
            <a:r>
              <a:rPr lang="en-US" dirty="0"/>
              <a:t> </a:t>
            </a:r>
            <a:r>
              <a:rPr lang="en-US" dirty="0" err="1"/>
              <a:t>perbankan</a:t>
            </a:r>
            <a:r>
              <a:rPr lang="en-US" dirty="0"/>
              <a:t> </a:t>
            </a:r>
            <a:r>
              <a:rPr lang="en-US" dirty="0" err="1"/>
              <a:t>mudah</a:t>
            </a:r>
            <a:r>
              <a:rPr lang="en-US" dirty="0"/>
              <a:t> </a:t>
            </a:r>
            <a:r>
              <a:rPr lang="en-US" dirty="0" err="1"/>
              <a:t>alih</a:t>
            </a:r>
            <a:r>
              <a:rPr lang="en-US" dirty="0"/>
              <a:t> dan </a:t>
            </a:r>
            <a:r>
              <a:rPr lang="en-US" dirty="0" err="1"/>
              <a:t>berasaskan</a:t>
            </a:r>
            <a:r>
              <a:rPr lang="en-US" dirty="0"/>
              <a:t> </a:t>
            </a:r>
            <a:r>
              <a:rPr lang="en-US" dirty="0" err="1"/>
              <a:t>aplikasi</a:t>
            </a:r>
            <a:r>
              <a:rPr lang="en-US" dirty="0"/>
              <a:t>. MAE by Maybank (</a:t>
            </a:r>
            <a:r>
              <a:rPr lang="en-US" dirty="0" err="1"/>
              <a:t>Kelebihan</a:t>
            </a:r>
            <a:r>
              <a:rPr lang="en-US" dirty="0"/>
              <a:t>) –</a:t>
            </a:r>
            <a:r>
              <a:rPr lang="en-US" dirty="0" err="1"/>
              <a:t>Pelanggan</a:t>
            </a:r>
            <a:r>
              <a:rPr lang="en-US" dirty="0"/>
              <a:t> urus </a:t>
            </a:r>
            <a:r>
              <a:rPr lang="en-US" dirty="0" err="1"/>
              <a:t>kewangan</a:t>
            </a:r>
            <a:r>
              <a:rPr lang="en-US" dirty="0"/>
              <a:t> </a:t>
            </a:r>
            <a:r>
              <a:rPr lang="en-US" dirty="0" err="1"/>
              <a:t>dengan</a:t>
            </a:r>
            <a:r>
              <a:rPr lang="en-US" dirty="0"/>
              <a:t> </a:t>
            </a:r>
            <a:r>
              <a:rPr lang="en-US" dirty="0" err="1"/>
              <a:t>baik</a:t>
            </a:r>
            <a:r>
              <a:rPr lang="en-US" dirty="0"/>
              <a:t>, </a:t>
            </a:r>
            <a:r>
              <a:rPr lang="en-US" dirty="0" err="1"/>
              <a:t>memahami</a:t>
            </a:r>
            <a:r>
              <a:rPr lang="en-US" dirty="0"/>
              <a:t> </a:t>
            </a:r>
            <a:r>
              <a:rPr lang="en-US" dirty="0" err="1"/>
              <a:t>tabiat</a:t>
            </a:r>
            <a:r>
              <a:rPr lang="en-US" dirty="0"/>
              <a:t> </a:t>
            </a:r>
            <a:r>
              <a:rPr lang="en-US" dirty="0" err="1"/>
              <a:t>belanja</a:t>
            </a:r>
            <a:r>
              <a:rPr lang="en-US" dirty="0"/>
              <a:t> </a:t>
            </a:r>
            <a:r>
              <a:rPr lang="en-US" b="1" dirty="0"/>
              <a:t>expenses </a:t>
            </a:r>
            <a:r>
              <a:rPr lang="en-US" b="0" dirty="0" err="1"/>
              <a:t>kategori</a:t>
            </a:r>
            <a:r>
              <a:rPr lang="en-US" b="0" dirty="0"/>
              <a:t> </a:t>
            </a:r>
            <a:r>
              <a:rPr lang="en-US" sz="1200" b="0" i="0" kern="1200" dirty="0" err="1">
                <a:solidFill>
                  <a:schemeClr val="tx1"/>
                </a:solidFill>
                <a:effectLst/>
                <a:latin typeface="+mn-lt"/>
                <a:ea typeface="+mn-ea"/>
                <a:cs typeface="+mn-cs"/>
              </a:rPr>
              <a:t>Makanan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Utiliti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Membeli-belah</a:t>
            </a:r>
            <a:r>
              <a:rPr lang="en-US" sz="1200" b="0" i="0" kern="1200" dirty="0">
                <a:solidFill>
                  <a:schemeClr val="tx1"/>
                </a:solidFill>
                <a:effectLst/>
                <a:latin typeface="+mn-lt"/>
                <a:ea typeface="+mn-ea"/>
                <a:cs typeface="+mn-cs"/>
              </a:rPr>
              <a:t> </a:t>
            </a:r>
            <a:endParaRPr lang="en-US" dirty="0"/>
          </a:p>
          <a:p>
            <a:endParaRPr lang="en-US" dirty="0"/>
          </a:p>
          <a:p>
            <a:r>
              <a:rPr lang="en-US" dirty="0" err="1"/>
              <a:t>Pelbagai</a:t>
            </a:r>
            <a:r>
              <a:rPr lang="en-US" dirty="0"/>
              <a:t> </a:t>
            </a:r>
            <a:r>
              <a:rPr lang="en-US" dirty="0" err="1"/>
              <a:t>langkah</a:t>
            </a:r>
            <a:r>
              <a:rPr lang="en-US" dirty="0"/>
              <a:t> Kerajaan </a:t>
            </a:r>
            <a:r>
              <a:rPr lang="en-US" dirty="0" err="1"/>
              <a:t>telah</a:t>
            </a:r>
            <a:r>
              <a:rPr lang="en-US" dirty="0"/>
              <a:t> </a:t>
            </a:r>
            <a:r>
              <a:rPr lang="en-US" dirty="0" err="1"/>
              <a:t>diambil</a:t>
            </a:r>
            <a:r>
              <a:rPr lang="en-US" dirty="0"/>
              <a:t> </a:t>
            </a:r>
            <a:r>
              <a:rPr lang="en-US" dirty="0" err="1"/>
              <a:t>untuk</a:t>
            </a:r>
            <a:r>
              <a:rPr lang="en-US" dirty="0"/>
              <a:t> </a:t>
            </a:r>
            <a:r>
              <a:rPr lang="en-US" dirty="0" err="1"/>
              <a:t>mengukuhkan</a:t>
            </a:r>
            <a:r>
              <a:rPr lang="en-US" dirty="0"/>
              <a:t> </a:t>
            </a:r>
            <a:r>
              <a:rPr lang="en-US" dirty="0" err="1"/>
              <a:t>ekosistem</a:t>
            </a:r>
            <a:r>
              <a:rPr lang="en-US" dirty="0"/>
              <a:t> </a:t>
            </a:r>
            <a:r>
              <a:rPr lang="en-US" dirty="0" err="1"/>
              <a:t>inovasi</a:t>
            </a:r>
            <a:r>
              <a:rPr lang="en-US" dirty="0"/>
              <a:t>, </a:t>
            </a:r>
            <a:r>
              <a:rPr lang="en-US" dirty="0" err="1"/>
              <a:t>pelaburan</a:t>
            </a:r>
            <a:r>
              <a:rPr lang="en-US" dirty="0"/>
              <a:t> yang </a:t>
            </a:r>
            <a:r>
              <a:rPr lang="en-US" dirty="0" err="1"/>
              <a:t>besar</a:t>
            </a:r>
            <a:r>
              <a:rPr lang="en-US" dirty="0"/>
              <a:t> </a:t>
            </a:r>
            <a:r>
              <a:rPr lang="en-US" dirty="0" err="1"/>
              <a:t>dalam</a:t>
            </a:r>
            <a:r>
              <a:rPr lang="en-US" dirty="0"/>
              <a:t> </a:t>
            </a:r>
            <a:r>
              <a:rPr lang="en-US" dirty="0" err="1"/>
              <a:t>penyelidikan</a:t>
            </a:r>
            <a:r>
              <a:rPr lang="en-US" dirty="0"/>
              <a:t>, </a:t>
            </a:r>
            <a:r>
              <a:rPr lang="en-US" dirty="0" err="1"/>
              <a:t>pembangunan</a:t>
            </a:r>
            <a:r>
              <a:rPr lang="en-US" dirty="0"/>
              <a:t>, </a:t>
            </a:r>
            <a:r>
              <a:rPr lang="en-US" dirty="0" err="1"/>
              <a:t>pengkomersilan</a:t>
            </a:r>
            <a:r>
              <a:rPr lang="en-US" dirty="0"/>
              <a:t> </a:t>
            </a:r>
            <a:r>
              <a:rPr lang="en-US" dirty="0" err="1"/>
              <a:t>inovasi</a:t>
            </a:r>
            <a:r>
              <a:rPr lang="en-US" dirty="0"/>
              <a:t>. </a:t>
            </a:r>
            <a:r>
              <a:rPr lang="en-US" dirty="0" err="1"/>
              <a:t>Contoh</a:t>
            </a:r>
            <a:r>
              <a:rPr lang="en-US" dirty="0"/>
              <a:t>: </a:t>
            </a:r>
            <a:r>
              <a:rPr lang="en-US" dirty="0" err="1"/>
              <a:t>Mewujudkan</a:t>
            </a:r>
            <a:r>
              <a:rPr lang="en-US" dirty="0"/>
              <a:t> </a:t>
            </a:r>
            <a:r>
              <a:rPr lang="en-US" dirty="0" err="1"/>
              <a:t>Agensi</a:t>
            </a:r>
            <a:r>
              <a:rPr lang="en-US" dirty="0"/>
              <a:t> </a:t>
            </a:r>
            <a:r>
              <a:rPr lang="en-US" dirty="0" err="1"/>
              <a:t>Inovasi</a:t>
            </a:r>
            <a:r>
              <a:rPr lang="en-US" dirty="0"/>
              <a:t> Malaysia, Yayasan </a:t>
            </a:r>
            <a:r>
              <a:rPr lang="en-US" dirty="0" err="1"/>
              <a:t>Inovasi</a:t>
            </a:r>
            <a:r>
              <a:rPr lang="en-US" dirty="0"/>
              <a:t> Malaysia, program Kemahiran Aras Tinggi (KBAT) di </a:t>
            </a:r>
            <a:r>
              <a:rPr lang="en-US" dirty="0" err="1"/>
              <a:t>sekolah</a:t>
            </a:r>
            <a:r>
              <a:rPr lang="en-US" dirty="0"/>
              <a:t> &amp; </a:t>
            </a:r>
            <a:r>
              <a:rPr lang="en-US" dirty="0" err="1"/>
              <a:t>pengajian</a:t>
            </a:r>
            <a:r>
              <a:rPr lang="en-US" dirty="0"/>
              <a:t> </a:t>
            </a:r>
            <a:r>
              <a:rPr lang="en-US" dirty="0" err="1"/>
              <a:t>tinggi</a:t>
            </a:r>
            <a:r>
              <a:rPr lang="en-US" dirty="0"/>
              <a:t> </a:t>
            </a:r>
            <a:r>
              <a:rPr lang="en-US" dirty="0" err="1"/>
              <a:t>pembudayaan</a:t>
            </a:r>
            <a:r>
              <a:rPr lang="en-US" dirty="0"/>
              <a:t> </a:t>
            </a:r>
            <a:r>
              <a:rPr lang="en-US" dirty="0" err="1"/>
              <a:t>pemikiran</a:t>
            </a:r>
            <a:r>
              <a:rPr lang="en-US" dirty="0"/>
              <a:t>, internship (Graduate employability) </a:t>
            </a:r>
            <a:r>
              <a:rPr lang="en-US" dirty="0" err="1"/>
              <a:t>kreatif</a:t>
            </a:r>
            <a:r>
              <a:rPr lang="en-US" dirty="0"/>
              <a:t>, </a:t>
            </a:r>
            <a:r>
              <a:rPr lang="en-US" dirty="0" err="1"/>
              <a:t>Perbadanan</a:t>
            </a:r>
            <a:r>
              <a:rPr lang="en-US" dirty="0"/>
              <a:t> </a:t>
            </a:r>
            <a:r>
              <a:rPr lang="en-US" dirty="0" err="1"/>
              <a:t>Harta</a:t>
            </a:r>
            <a:r>
              <a:rPr lang="en-US" dirty="0"/>
              <a:t> </a:t>
            </a:r>
            <a:r>
              <a:rPr lang="en-US" dirty="0" err="1"/>
              <a:t>Intelek</a:t>
            </a:r>
            <a:r>
              <a:rPr lang="en-US" dirty="0"/>
              <a:t> Malaysia (</a:t>
            </a:r>
            <a:r>
              <a:rPr lang="en-US" dirty="0" err="1"/>
              <a:t>MyIPO</a:t>
            </a:r>
            <a:r>
              <a:rPr lang="en-US" dirty="0"/>
              <a:t> – </a:t>
            </a:r>
            <a:r>
              <a:rPr lang="en-US" dirty="0" err="1"/>
              <a:t>membangun</a:t>
            </a:r>
            <a:r>
              <a:rPr lang="en-US" dirty="0"/>
              <a:t> dan </a:t>
            </a:r>
            <a:r>
              <a:rPr lang="en-US" dirty="0" err="1"/>
              <a:t>mengurus</a:t>
            </a:r>
            <a:r>
              <a:rPr lang="en-US" dirty="0"/>
              <a:t> system </a:t>
            </a:r>
            <a:r>
              <a:rPr lang="en-US" dirty="0" err="1"/>
              <a:t>harta</a:t>
            </a:r>
            <a:r>
              <a:rPr lang="en-US" dirty="0"/>
              <a:t> </a:t>
            </a:r>
            <a:r>
              <a:rPr lang="en-US" dirty="0" err="1"/>
              <a:t>intelek</a:t>
            </a:r>
            <a:r>
              <a:rPr lang="en-US" dirty="0"/>
              <a:t> Malaysia (Nama, brand, word, music, product, </a:t>
            </a:r>
            <a:r>
              <a:rPr lang="en-US" dirty="0" err="1"/>
              <a:t>imej</a:t>
            </a:r>
            <a:r>
              <a:rPr lang="en-US" dirty="0"/>
              <a:t>, artwork, business name dan lain2)</a:t>
            </a:r>
          </a:p>
          <a:p>
            <a:endParaRPr lang="en-US" dirty="0"/>
          </a:p>
          <a:p>
            <a:endParaRPr lang="en-US" dirty="0"/>
          </a:p>
          <a:p>
            <a:endParaRPr lang="en-US" dirty="0"/>
          </a:p>
          <a:p>
            <a:r>
              <a:rPr lang="en-US" dirty="0" err="1"/>
              <a:t>Bajet</a:t>
            </a:r>
            <a:r>
              <a:rPr lang="en-US" dirty="0"/>
              <a:t> 2023 – 7 </a:t>
            </a:r>
            <a:r>
              <a:rPr lang="en-US" dirty="0" err="1"/>
              <a:t>oktober</a:t>
            </a:r>
            <a:r>
              <a:rPr lang="en-US" dirty="0"/>
              <a:t> 2022, </a:t>
            </a:r>
            <a:r>
              <a:rPr lang="en-US" sz="1200" b="0" i="0" kern="1200" dirty="0">
                <a:solidFill>
                  <a:schemeClr val="tx1"/>
                </a:solidFill>
                <a:effectLst/>
                <a:latin typeface="+mn-lt"/>
                <a:ea typeface="+mn-ea"/>
                <a:cs typeface="+mn-cs"/>
              </a:rPr>
              <a:t>RM1.062 billion- </a:t>
            </a:r>
            <a:r>
              <a:rPr lang="en-US" sz="1200" b="0" i="0" kern="1200" dirty="0" err="1">
                <a:solidFill>
                  <a:schemeClr val="tx1"/>
                </a:solidFill>
                <a:effectLst/>
                <a:latin typeface="+mn-lt"/>
                <a:ea typeface="+mn-ea"/>
                <a:cs typeface="+mn-cs"/>
              </a:rPr>
              <a:t>memperkasa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fungsi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sains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bawah</a:t>
            </a:r>
            <a:r>
              <a:rPr lang="en-US" sz="1200" b="0" i="0" kern="1200" dirty="0">
                <a:solidFill>
                  <a:schemeClr val="tx1"/>
                </a:solidFill>
                <a:effectLst/>
                <a:latin typeface="+mn-lt"/>
                <a:ea typeface="+mn-ea"/>
                <a:cs typeface="+mn-cs"/>
              </a:rPr>
              <a:t> MOSTI</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Kementerian Pendidikan Tinggi (KPT) </a:t>
            </a:r>
            <a:r>
              <a:rPr lang="en-US" sz="1200" b="0" i="0" kern="1200" dirty="0" err="1">
                <a:solidFill>
                  <a:schemeClr val="tx1"/>
                </a:solidFill>
                <a:effectLst/>
                <a:latin typeface="+mn-lt"/>
                <a:ea typeface="+mn-ea"/>
                <a:cs typeface="+mn-cs"/>
              </a:rPr>
              <a:t>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diperuntukkan</a:t>
            </a:r>
            <a:r>
              <a:rPr lang="en-US" sz="1200" b="0" i="0" kern="1200" dirty="0">
                <a:solidFill>
                  <a:schemeClr val="tx1"/>
                </a:solidFill>
                <a:effectLst/>
                <a:latin typeface="+mn-lt"/>
                <a:ea typeface="+mn-ea"/>
                <a:cs typeface="+mn-cs"/>
              </a:rPr>
              <a:t> RM 15.3 </a:t>
            </a:r>
            <a:r>
              <a:rPr lang="en-US" sz="1200" b="0" i="0" kern="1200" dirty="0" err="1">
                <a:solidFill>
                  <a:schemeClr val="tx1"/>
                </a:solidFill>
                <a:effectLst/>
                <a:latin typeface="+mn-lt"/>
                <a:ea typeface="+mn-ea"/>
                <a:cs typeface="+mn-cs"/>
              </a:rPr>
              <a:t>bilion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Belanjawan</a:t>
            </a:r>
            <a:r>
              <a:rPr lang="en-US" sz="1200" b="0" i="0" kern="1200" dirty="0">
                <a:solidFill>
                  <a:schemeClr val="tx1"/>
                </a:solidFill>
                <a:effectLst/>
                <a:latin typeface="+mn-lt"/>
                <a:ea typeface="+mn-ea"/>
                <a:cs typeface="+mn-cs"/>
              </a:rPr>
              <a:t> 2023. </a:t>
            </a:r>
            <a:r>
              <a:rPr lang="en-US" sz="1200" b="0" i="0" kern="1200" dirty="0" err="1">
                <a:solidFill>
                  <a:schemeClr val="tx1"/>
                </a:solidFill>
                <a:effectLst/>
                <a:latin typeface="+mn-lt"/>
                <a:ea typeface="+mn-ea"/>
                <a:cs typeface="+mn-cs"/>
              </a:rPr>
              <a:t>Sebanyak</a:t>
            </a:r>
            <a:r>
              <a:rPr lang="en-US" sz="1200" b="0"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3"/>
              </a:rPr>
              <a:t>RM 428 </a:t>
            </a:r>
            <a:r>
              <a:rPr lang="en-US" sz="1200" b="1" i="0" u="none" strike="noStrike" kern="1200" dirty="0" err="1">
                <a:solidFill>
                  <a:schemeClr val="tx1"/>
                </a:solidFill>
                <a:effectLst/>
                <a:latin typeface="+mn-lt"/>
                <a:ea typeface="+mn-ea"/>
                <a:cs typeface="+mn-cs"/>
                <a:hlinkClick r:id="rId3"/>
              </a:rPr>
              <a:t>juta</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diberikan</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untuk</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kegiatan</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Penyelidikan</a:t>
            </a:r>
            <a:r>
              <a:rPr lang="en-US" sz="1200" b="0" i="0" u="none" strike="noStrike" kern="1200" dirty="0">
                <a:solidFill>
                  <a:schemeClr val="tx1"/>
                </a:solidFill>
                <a:effectLst/>
                <a:latin typeface="+mn-lt"/>
                <a:ea typeface="+mn-ea"/>
                <a:cs typeface="+mn-cs"/>
                <a:hlinkClick r:id="rId3"/>
              </a:rPr>
              <a:t> dan Pembangunan (R&amp;D) </a:t>
            </a:r>
            <a:r>
              <a:rPr lang="en-US" sz="1200" b="0" i="0" u="none" strike="noStrike" kern="1200" dirty="0" err="1">
                <a:solidFill>
                  <a:schemeClr val="tx1"/>
                </a:solidFill>
                <a:effectLst/>
                <a:latin typeface="+mn-lt"/>
                <a:ea typeface="+mn-ea"/>
                <a:cs typeface="+mn-cs"/>
                <a:hlinkClick r:id="rId3"/>
              </a:rPr>
              <a:t>bagi</a:t>
            </a:r>
            <a:r>
              <a:rPr lang="en-US" sz="1200" b="0" i="0" u="none" strike="noStrike" kern="1200" dirty="0">
                <a:solidFill>
                  <a:schemeClr val="tx1"/>
                </a:solidFill>
                <a:effectLst/>
                <a:latin typeface="+mn-lt"/>
                <a:ea typeface="+mn-ea"/>
                <a:cs typeface="+mn-cs"/>
                <a:hlinkClick r:id="rId3"/>
              </a:rPr>
              <a:t> KPT dan Kementerian </a:t>
            </a:r>
            <a:r>
              <a:rPr lang="en-US" sz="1200" b="0" i="0" u="none" strike="noStrike" kern="1200" dirty="0" err="1">
                <a:solidFill>
                  <a:schemeClr val="tx1"/>
                </a:solidFill>
                <a:effectLst/>
                <a:latin typeface="+mn-lt"/>
                <a:ea typeface="+mn-ea"/>
                <a:cs typeface="+mn-cs"/>
                <a:hlinkClick r:id="rId3"/>
              </a:rPr>
              <a:t>Sains</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Teknologi</a:t>
            </a:r>
            <a:r>
              <a:rPr lang="en-US" sz="1200" b="0" i="0" u="none" strike="noStrike" kern="1200" dirty="0">
                <a:solidFill>
                  <a:schemeClr val="tx1"/>
                </a:solidFill>
                <a:effectLst/>
                <a:latin typeface="+mn-lt"/>
                <a:ea typeface="+mn-ea"/>
                <a:cs typeface="+mn-cs"/>
                <a:hlinkClick r:id="rId3"/>
              </a:rPr>
              <a:t>, dan </a:t>
            </a:r>
            <a:r>
              <a:rPr lang="en-US" sz="1200" b="0" i="0" u="none" strike="noStrike" kern="1200" dirty="0" err="1">
                <a:solidFill>
                  <a:schemeClr val="tx1"/>
                </a:solidFill>
                <a:effectLst/>
                <a:latin typeface="+mn-lt"/>
                <a:ea typeface="+mn-ea"/>
                <a:cs typeface="+mn-cs"/>
                <a:hlinkClick r:id="rId3"/>
              </a:rPr>
              <a:t>Inovasi</a:t>
            </a:r>
            <a:r>
              <a:rPr lang="en-US" sz="1200" b="0" i="0" u="none" strike="noStrike" kern="1200" dirty="0">
                <a:solidFill>
                  <a:schemeClr val="tx1"/>
                </a:solidFill>
                <a:effectLst/>
                <a:latin typeface="+mn-lt"/>
                <a:ea typeface="+mn-ea"/>
                <a:cs typeface="+mn-cs"/>
                <a:hlinkClick r:id="rId3"/>
              </a:rPr>
              <a:t> (MOSTI).</a:t>
            </a:r>
            <a:r>
              <a:rPr lang="en-US" sz="1200" b="0" i="0" u="none" strike="noStrike" kern="1200" dirty="0">
                <a:solidFill>
                  <a:schemeClr val="tx1"/>
                </a:solidFill>
                <a:effectLst/>
                <a:latin typeface="+mn-lt"/>
                <a:ea typeface="+mn-ea"/>
                <a:cs typeface="+mn-cs"/>
              </a:rPr>
              <a:t> - </a:t>
            </a:r>
            <a:r>
              <a:rPr lang="en-US" sz="1200" b="0" i="0" u="none" strike="noStrike" kern="1200" dirty="0" err="1">
                <a:solidFill>
                  <a:schemeClr val="tx1"/>
                </a:solidFill>
                <a:effectLst/>
                <a:latin typeface="+mn-lt"/>
                <a:ea typeface="+mn-ea"/>
                <a:cs typeface="+mn-cs"/>
              </a:rPr>
              <a:t>d</a:t>
            </a:r>
            <a:r>
              <a:rPr lang="en-US" sz="1200" b="0" i="0" kern="1200" dirty="0" err="1">
                <a:solidFill>
                  <a:schemeClr val="tx1"/>
                </a:solidFill>
                <a:effectLst/>
                <a:latin typeface="+mn-lt"/>
                <a:ea typeface="+mn-ea"/>
                <a:cs typeface="+mn-cs"/>
              </a:rPr>
              <a:t>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mencapai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hasrat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membangun</a:t>
            </a:r>
            <a:r>
              <a:rPr lang="en-US" sz="1200" b="0" i="0" kern="1200" dirty="0">
                <a:solidFill>
                  <a:schemeClr val="tx1"/>
                </a:solidFill>
                <a:effectLst/>
                <a:latin typeface="+mn-lt"/>
                <a:ea typeface="+mn-ea"/>
                <a:cs typeface="+mn-cs"/>
              </a:rPr>
              <a:t> negara Malaysia </a:t>
            </a:r>
            <a:r>
              <a:rPr lang="en-US" sz="1200" b="0" i="0" kern="1200" dirty="0" err="1">
                <a:solidFill>
                  <a:schemeClr val="tx1"/>
                </a:solidFill>
                <a:effectLst/>
                <a:latin typeface="+mn-lt"/>
                <a:ea typeface="+mn-ea"/>
                <a:cs typeface="+mn-cs"/>
              </a:rPr>
              <a:t>Madani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melalui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penyelidikan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manfaat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rakyat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terbanyak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khasnya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keluarga</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B40 dan M40</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memerlukan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pembelaan</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11</a:t>
            </a:fld>
            <a:endParaRPr lang="en-US"/>
          </a:p>
        </p:txBody>
      </p:sp>
    </p:spTree>
    <p:extLst>
      <p:ext uri="{BB962C8B-B14F-4D97-AF65-F5344CB8AC3E}">
        <p14:creationId xmlns:p14="http://schemas.microsoft.com/office/powerpoint/2010/main" val="1926086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lepas</a:t>
            </a:r>
            <a:r>
              <a:rPr lang="en-US" sz="1200" b="0" i="0" kern="1200" dirty="0">
                <a:solidFill>
                  <a:schemeClr val="tx1"/>
                </a:solidFill>
                <a:effectLst/>
                <a:latin typeface="+mn-lt"/>
                <a:ea typeface="+mn-ea"/>
                <a:cs typeface="+mn-cs"/>
              </a:rPr>
              <a:t>, Malaysia di </a:t>
            </a:r>
            <a:r>
              <a:rPr lang="en-US" sz="1200" b="0" i="0" kern="1200" dirty="0" err="1">
                <a:solidFill>
                  <a:schemeClr val="tx1"/>
                </a:solidFill>
                <a:effectLst/>
                <a:latin typeface="+mn-lt"/>
                <a:ea typeface="+mn-ea"/>
                <a:cs typeface="+mn-cs"/>
              </a:rPr>
              <a:t>kedudukan</a:t>
            </a:r>
            <a:r>
              <a:rPr lang="en-US" sz="1200" b="0" i="0" kern="1200" dirty="0">
                <a:solidFill>
                  <a:schemeClr val="tx1"/>
                </a:solidFill>
                <a:effectLst/>
                <a:latin typeface="+mn-lt"/>
                <a:ea typeface="+mn-ea"/>
                <a:cs typeface="+mn-cs"/>
              </a:rPr>
              <a:t> ke-36 </a:t>
            </a:r>
            <a:r>
              <a:rPr lang="en-US" sz="1200" b="0" i="0" kern="1200" dirty="0" err="1">
                <a:solidFill>
                  <a:schemeClr val="tx1"/>
                </a:solidFill>
                <a:effectLst/>
                <a:latin typeface="+mn-lt"/>
                <a:ea typeface="+mn-ea"/>
                <a:cs typeface="+mn-cs"/>
              </a:rPr>
              <a:t>daripada</a:t>
            </a:r>
            <a:r>
              <a:rPr lang="en-US" sz="1200" b="0" i="0" kern="1200" dirty="0">
                <a:solidFill>
                  <a:schemeClr val="tx1"/>
                </a:solidFill>
                <a:effectLst/>
                <a:latin typeface="+mn-lt"/>
                <a:ea typeface="+mn-ea"/>
                <a:cs typeface="+mn-cs"/>
              </a:rPr>
              <a:t> 132 negara </a:t>
            </a:r>
            <a:r>
              <a:rPr lang="en-US" sz="1200" b="0" i="0" kern="1200" dirty="0" err="1">
                <a:solidFill>
                  <a:schemeClr val="tx1"/>
                </a:solidFill>
                <a:effectLst/>
                <a:latin typeface="+mn-lt"/>
                <a:ea typeface="+mn-ea"/>
                <a:cs typeface="+mn-cs"/>
              </a:rPr>
              <a:t>berdasarkan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Laporan</a:t>
            </a:r>
            <a:r>
              <a:rPr lang="en-US" sz="1200" b="0" i="0" kern="1200" dirty="0">
                <a:solidFill>
                  <a:schemeClr val="tx1"/>
                </a:solidFill>
                <a:effectLst/>
                <a:latin typeface="+mn-lt"/>
                <a:ea typeface="+mn-ea"/>
                <a:cs typeface="+mn-cs"/>
              </a:rPr>
              <a:t> Global Innovation Index (GII)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2022 yang </a:t>
            </a:r>
            <a:r>
              <a:rPr lang="en-US" sz="1200" b="0" i="0" kern="1200" dirty="0" err="1">
                <a:solidFill>
                  <a:schemeClr val="tx1"/>
                </a:solidFill>
                <a:effectLst/>
                <a:latin typeface="+mn-lt"/>
                <a:ea typeface="+mn-ea"/>
                <a:cs typeface="+mn-cs"/>
              </a:rPr>
              <a:t>telah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dikeluarkan</a:t>
            </a:r>
            <a:r>
              <a:rPr lang="en-US" sz="1200" b="0" i="0" kern="1200" dirty="0">
                <a:solidFill>
                  <a:schemeClr val="tx1"/>
                </a:solidFill>
                <a:effectLst/>
                <a:latin typeface="+mn-lt"/>
                <a:ea typeface="+mn-ea"/>
                <a:cs typeface="+mn-cs"/>
              </a:rPr>
              <a:t> oleh World Intellectual Property Organization (WIPO) di Geneva, Switzerland.</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Sekolah</a:t>
            </a:r>
            <a:r>
              <a:rPr lang="en-US" sz="1200" b="0" i="0" kern="1200" dirty="0">
                <a:solidFill>
                  <a:schemeClr val="tx1"/>
                </a:solidFill>
                <a:effectLst/>
                <a:latin typeface="+mn-lt"/>
                <a:ea typeface="+mn-ea"/>
                <a:cs typeface="+mn-cs"/>
              </a:rPr>
              <a:t> – Kelab </a:t>
            </a:r>
            <a:r>
              <a:rPr lang="en-US" sz="1200" b="0" i="0" kern="1200" dirty="0" err="1">
                <a:solidFill>
                  <a:schemeClr val="tx1"/>
                </a:solidFill>
                <a:effectLst/>
                <a:latin typeface="+mn-lt"/>
                <a:ea typeface="+mn-ea"/>
                <a:cs typeface="+mn-cs"/>
              </a:rPr>
              <a:t>Sains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Kejuruteraan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Matematik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Subjek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1-3 (</a:t>
            </a:r>
            <a:r>
              <a:rPr lang="en-US" sz="1200" b="0" i="0" kern="1200" dirty="0" err="1">
                <a:solidFill>
                  <a:schemeClr val="tx1"/>
                </a:solidFill>
                <a:effectLst/>
                <a:latin typeface="+mn-lt"/>
                <a:ea typeface="+mn-ea"/>
                <a:cs typeface="+mn-cs"/>
              </a:rPr>
              <a:t>Sains</a:t>
            </a:r>
            <a:r>
              <a:rPr lang="en-US" sz="1200" b="0" i="0" kern="1200" dirty="0">
                <a:solidFill>
                  <a:schemeClr val="tx1"/>
                </a:solidFill>
                <a:effectLst/>
                <a:latin typeface="+mn-lt"/>
                <a:ea typeface="+mn-ea"/>
                <a:cs typeface="+mn-cs"/>
              </a:rPr>
              <a:t>, Pendidikan </a:t>
            </a:r>
            <a:r>
              <a:rPr lang="en-US" sz="1200" b="0" i="0" kern="1200" dirty="0" err="1">
                <a:solidFill>
                  <a:schemeClr val="tx1"/>
                </a:solidFill>
                <a:effectLst/>
                <a:latin typeface="+mn-lt"/>
                <a:ea typeface="+mn-ea"/>
                <a:cs typeface="+mn-cs"/>
              </a:rPr>
              <a:t>Kesenian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Matapelajaran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4-6 (Mata </a:t>
            </a:r>
            <a:r>
              <a:rPr lang="en-US" sz="1200" b="0" i="0" kern="1200" dirty="0" err="1">
                <a:solidFill>
                  <a:schemeClr val="tx1"/>
                </a:solidFill>
                <a:effectLst/>
                <a:latin typeface="+mn-lt"/>
                <a:ea typeface="+mn-ea"/>
                <a:cs typeface="+mn-cs"/>
              </a:rPr>
              <a:t>pelajaran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subjek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tingkatan</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aliran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perdana</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sains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sains</a:t>
            </a:r>
            <a:r>
              <a:rPr lang="en-US" sz="1200" b="0" i="0" kern="1200" dirty="0">
                <a:solidFill>
                  <a:schemeClr val="tx1"/>
                </a:solidFill>
                <a:effectLst/>
                <a:latin typeface="+mn-lt"/>
                <a:ea typeface="+mn-ea"/>
                <a:cs typeface="+mn-cs"/>
              </a:rPr>
              <a:t> computer, </a:t>
            </a:r>
            <a:r>
              <a:rPr lang="en-US" sz="1200" b="0" i="0" kern="1200" dirty="0" err="1">
                <a:solidFill>
                  <a:schemeClr val="tx1"/>
                </a:solidFill>
                <a:effectLst/>
                <a:latin typeface="+mn-lt"/>
                <a:ea typeface="+mn-ea"/>
                <a:cs typeface="+mn-cs"/>
              </a:rPr>
              <a:t>fizik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kimia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rekacipta</a:t>
            </a:r>
            <a:r>
              <a:rPr lang="en-US" sz="1200" b="0" i="0" kern="1200" dirty="0">
                <a:solidFill>
                  <a:schemeClr val="tx1"/>
                </a:solidFill>
                <a:effectLst/>
                <a:latin typeface="+mn-lt"/>
                <a:ea typeface="+mn-ea"/>
                <a:cs typeface="+mn-cs"/>
              </a:rPr>
              <a:t> dan lain-lain) </a:t>
            </a:r>
            <a:r>
              <a:rPr lang="en-US" sz="1200" b="0" i="0" kern="1200" dirty="0" err="1">
                <a:solidFill>
                  <a:schemeClr val="tx1"/>
                </a:solidFill>
                <a:effectLst/>
                <a:latin typeface="+mn-lt"/>
                <a:ea typeface="+mn-ea"/>
                <a:cs typeface="+mn-cs"/>
              </a:rPr>
              <a:t>Universiti</a:t>
            </a:r>
            <a:r>
              <a:rPr lang="en-US" sz="1200" b="0" i="0" kern="1200" dirty="0">
                <a:solidFill>
                  <a:schemeClr val="tx1"/>
                </a:solidFill>
                <a:effectLst/>
                <a:latin typeface="+mn-lt"/>
                <a:ea typeface="+mn-ea"/>
                <a:cs typeface="+mn-cs"/>
              </a:rPr>
              <a:t> subjek2 </a:t>
            </a:r>
            <a:r>
              <a:rPr lang="en-US" sz="1200" b="0" i="0" kern="1200" dirty="0" err="1">
                <a:solidFill>
                  <a:schemeClr val="tx1"/>
                </a:solidFill>
                <a:effectLst/>
                <a:latin typeface="+mn-lt"/>
                <a:ea typeface="+mn-ea"/>
                <a:cs typeface="+mn-cs"/>
              </a:rPr>
              <a:t>Keusahawanan</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Pemikiran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Kreatif</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Pejabat</a:t>
            </a:r>
            <a:r>
              <a:rPr lang="en-US" sz="1200" b="0" i="0" kern="1200" dirty="0">
                <a:solidFill>
                  <a:schemeClr val="tx1"/>
                </a:solidFill>
                <a:effectLst/>
                <a:latin typeface="+mn-lt"/>
                <a:ea typeface="+mn-ea"/>
                <a:cs typeface="+mn-cs"/>
              </a:rPr>
              <a:t> – KIK, </a:t>
            </a:r>
            <a:r>
              <a:rPr lang="en-US" sz="1200" b="0" i="0" kern="1200" dirty="0" err="1">
                <a:solidFill>
                  <a:schemeClr val="tx1"/>
                </a:solidFill>
                <a:effectLst/>
                <a:latin typeface="+mn-lt"/>
                <a:ea typeface="+mn-ea"/>
                <a:cs typeface="+mn-cs"/>
              </a:rPr>
              <a:t>Pertandingan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peringkat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Jabatan</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Bagi</a:t>
            </a:r>
            <a:r>
              <a:rPr lang="en-US" sz="1200" b="0" i="0" kern="1200" dirty="0">
                <a:solidFill>
                  <a:schemeClr val="tx1"/>
                </a:solidFill>
                <a:effectLst/>
                <a:latin typeface="+mn-lt"/>
                <a:ea typeface="+mn-ea"/>
                <a:cs typeface="+mn-cs"/>
              </a:rPr>
              <a:t> negara ASEAN pula, Malaysia </a:t>
            </a:r>
            <a:r>
              <a:rPr lang="en-US" sz="1200" b="0" i="0" kern="1200" dirty="0" err="1">
                <a:solidFill>
                  <a:schemeClr val="tx1"/>
                </a:solidFill>
                <a:effectLst/>
                <a:latin typeface="+mn-lt"/>
                <a:ea typeface="+mn-ea"/>
                <a:cs typeface="+mn-cs"/>
              </a:rPr>
              <a:t>kekal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berada</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tempat</a:t>
            </a:r>
            <a:r>
              <a:rPr lang="en-US" sz="1200" b="0" i="0" kern="1200" dirty="0">
                <a:solidFill>
                  <a:schemeClr val="tx1"/>
                </a:solidFill>
                <a:effectLst/>
                <a:latin typeface="+mn-lt"/>
                <a:ea typeface="+mn-ea"/>
                <a:cs typeface="+mn-cs"/>
              </a:rPr>
              <a:t> ke-2 </a:t>
            </a:r>
            <a:r>
              <a:rPr lang="en-US" sz="1200" b="0" i="0" kern="1200" dirty="0" err="1">
                <a:solidFill>
                  <a:schemeClr val="tx1"/>
                </a:solidFill>
                <a:effectLst/>
                <a:latin typeface="+mn-lt"/>
                <a:ea typeface="+mn-ea"/>
                <a:cs typeface="+mn-cs"/>
              </a:rPr>
              <a:t>selepas</a:t>
            </a:r>
            <a:r>
              <a:rPr lang="en-US" sz="1200" b="0" i="0" kern="1200" dirty="0">
                <a:solidFill>
                  <a:schemeClr val="tx1"/>
                </a:solidFill>
                <a:effectLst/>
                <a:latin typeface="+mn-lt"/>
                <a:ea typeface="+mn-ea"/>
                <a:cs typeface="+mn-cs"/>
              </a:rPr>
              <a:t> Singapura. Malaysia </a:t>
            </a:r>
            <a:r>
              <a:rPr lang="en-US" sz="1200" b="0" i="0" kern="1200" dirty="0" err="1">
                <a:solidFill>
                  <a:schemeClr val="tx1"/>
                </a:solidFill>
                <a:effectLst/>
                <a:latin typeface="+mn-lt"/>
                <a:ea typeface="+mn-ea"/>
                <a:cs typeface="+mn-cs"/>
              </a:rPr>
              <a:t>berada</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kedudukan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dua</a:t>
            </a:r>
            <a:r>
              <a:rPr lang="en-US" sz="1200" b="0" i="0" kern="1200" dirty="0">
                <a:solidFill>
                  <a:schemeClr val="tx1"/>
                </a:solidFill>
                <a:effectLst/>
                <a:latin typeface="+mn-lt"/>
                <a:ea typeface="+mn-ea"/>
                <a:cs typeface="+mn-cs"/>
              </a:rPr>
              <a:t> (2) </a:t>
            </a:r>
            <a:r>
              <a:rPr lang="en-US" sz="1200" b="0" i="0" kern="1200" dirty="0" err="1">
                <a:solidFill>
                  <a:schemeClr val="tx1"/>
                </a:solidFill>
                <a:effectLst/>
                <a:latin typeface="+mn-lt"/>
                <a:ea typeface="+mn-ea"/>
                <a:cs typeface="+mn-cs"/>
              </a:rPr>
              <a:t>indikator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iaitu</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High-tech exports </a:t>
            </a:r>
            <a:r>
              <a:rPr lang="en-US" sz="1200" b="0" i="0" kern="1200" dirty="0">
                <a:solidFill>
                  <a:schemeClr val="tx1"/>
                </a:solidFill>
                <a:effectLst/>
                <a:latin typeface="+mn-lt"/>
                <a:ea typeface="+mn-ea"/>
                <a:cs typeface="+mn-cs"/>
              </a:rPr>
              <a:t>dan</a:t>
            </a:r>
            <a:r>
              <a:rPr lang="en-US" sz="1200" b="0" i="1" kern="1200" dirty="0">
                <a:solidFill>
                  <a:schemeClr val="tx1"/>
                </a:solidFill>
                <a:effectLst/>
                <a:latin typeface="+mn-lt"/>
                <a:ea typeface="+mn-ea"/>
                <a:cs typeface="+mn-cs"/>
              </a:rPr>
              <a:t> Creative goods exports</a:t>
            </a:r>
            <a:r>
              <a:rPr lang="en-US" sz="1200" b="0" i="0" kern="1200" dirty="0">
                <a:solidFill>
                  <a:schemeClr val="tx1"/>
                </a:solidFill>
                <a:effectLst/>
                <a:latin typeface="+mn-lt"/>
                <a:ea typeface="+mn-ea"/>
                <a:cs typeface="+mn-cs"/>
              </a:rPr>
              <a:t>.</a:t>
            </a:r>
          </a:p>
          <a:p>
            <a:endParaRPr lang="en-US" dirty="0"/>
          </a:p>
          <a:p>
            <a:r>
              <a:rPr lang="en-US" dirty="0"/>
              <a:t>KIK Horizon </a:t>
            </a:r>
            <a:r>
              <a:rPr lang="en-US" dirty="0" err="1"/>
              <a:t>baharu</a:t>
            </a:r>
            <a:br>
              <a:rPr lang="en-US" dirty="0"/>
            </a:br>
            <a:r>
              <a:rPr lang="en-US" dirty="0"/>
              <a:t>1. </a:t>
            </a:r>
            <a:r>
              <a:rPr lang="en-US" dirty="0" err="1"/>
              <a:t>Penghasilan</a:t>
            </a:r>
            <a:r>
              <a:rPr lang="en-US" dirty="0"/>
              <a:t> </a:t>
            </a:r>
            <a:r>
              <a:rPr lang="en-US" dirty="0" err="1"/>
              <a:t>Projek</a:t>
            </a:r>
            <a:br>
              <a:rPr lang="en-US" dirty="0"/>
            </a:br>
            <a:r>
              <a:rPr lang="en-US" dirty="0"/>
              <a:t>2. </a:t>
            </a:r>
            <a:r>
              <a:rPr lang="en-US" dirty="0" err="1"/>
              <a:t>Pengiktirafan</a:t>
            </a:r>
            <a:br>
              <a:rPr lang="en-US" dirty="0"/>
            </a:br>
            <a:r>
              <a:rPr lang="en-US" dirty="0"/>
              <a:t>3. </a:t>
            </a:r>
            <a:r>
              <a:rPr lang="en-US" dirty="0" err="1"/>
              <a:t>Pengembangan</a:t>
            </a:r>
            <a:r>
              <a:rPr lang="en-US" dirty="0"/>
              <a:t> </a:t>
            </a:r>
            <a:r>
              <a:rPr lang="en-US" dirty="0" err="1"/>
              <a:t>Projek</a:t>
            </a:r>
            <a:r>
              <a:rPr lang="en-US" dirty="0"/>
              <a:t> (</a:t>
            </a:r>
            <a:r>
              <a:rPr lang="en-US" dirty="0" err="1"/>
              <a:t>Replikasi</a:t>
            </a:r>
            <a:r>
              <a:rPr lang="en-US" dirty="0"/>
              <a:t>- </a:t>
            </a:r>
            <a:r>
              <a:rPr lang="en-US" dirty="0" err="1"/>
              <a:t>berpotensi</a:t>
            </a:r>
            <a:r>
              <a:rPr lang="en-US" dirty="0"/>
              <a:t> </a:t>
            </a:r>
            <a:r>
              <a:rPr lang="en-US" dirty="0" err="1"/>
              <a:t>diadaptasi</a:t>
            </a:r>
            <a:r>
              <a:rPr lang="en-US" dirty="0"/>
              <a:t> </a:t>
            </a:r>
            <a:r>
              <a:rPr lang="en-US" dirty="0" err="1"/>
              <a:t>secara</a:t>
            </a:r>
            <a:r>
              <a:rPr lang="en-US" dirty="0"/>
              <a:t> </a:t>
            </a:r>
            <a:r>
              <a:rPr lang="en-US" dirty="0" err="1"/>
              <a:t>terus</a:t>
            </a:r>
            <a:r>
              <a:rPr lang="en-US" dirty="0"/>
              <a:t> </a:t>
            </a:r>
            <a:r>
              <a:rPr lang="en-US" dirty="0" err="1"/>
              <a:t>atau</a:t>
            </a:r>
            <a:r>
              <a:rPr lang="en-US" dirty="0"/>
              <a:t> </a:t>
            </a:r>
            <a:r>
              <a:rPr lang="en-US" dirty="0" err="1"/>
              <a:t>diubah</a:t>
            </a:r>
            <a:r>
              <a:rPr lang="en-US" dirty="0"/>
              <a:t> </a:t>
            </a:r>
            <a:r>
              <a:rPr lang="en-US" dirty="0" err="1"/>
              <a:t>suai</a:t>
            </a:r>
            <a:r>
              <a:rPr lang="en-US" dirty="0"/>
              <a:t> </a:t>
            </a:r>
            <a:r>
              <a:rPr lang="en-US" dirty="0" err="1"/>
              <a:t>mengikut</a:t>
            </a:r>
            <a:r>
              <a:rPr lang="en-US" dirty="0"/>
              <a:t> </a:t>
            </a:r>
            <a:r>
              <a:rPr lang="en-US" dirty="0" err="1"/>
              <a:t>keperluan</a:t>
            </a:r>
            <a:r>
              <a:rPr lang="en-US" dirty="0"/>
              <a:t> </a:t>
            </a:r>
            <a:r>
              <a:rPr lang="en-US" dirty="0" err="1"/>
              <a:t>agensi</a:t>
            </a:r>
            <a:r>
              <a:rPr lang="en-US" dirty="0"/>
              <a:t>, </a:t>
            </a:r>
            <a:r>
              <a:rPr lang="en-US" dirty="0" err="1"/>
              <a:t>Pengkomersilan</a:t>
            </a:r>
            <a:r>
              <a:rPr lang="en-US" dirty="0"/>
              <a:t> - </a:t>
            </a:r>
            <a:r>
              <a:rPr lang="en-US" dirty="0" err="1"/>
              <a:t>bersaing</a:t>
            </a:r>
            <a:r>
              <a:rPr lang="en-US" dirty="0"/>
              <a:t> di </a:t>
            </a:r>
            <a:r>
              <a:rPr lang="en-US" dirty="0" err="1"/>
              <a:t>pasaran</a:t>
            </a:r>
            <a:r>
              <a:rPr lang="en-US" dirty="0"/>
              <a:t> </a:t>
            </a:r>
            <a:r>
              <a:rPr lang="en-US" dirty="0" err="1"/>
              <a:t>serta</a:t>
            </a:r>
            <a:r>
              <a:rPr lang="en-US" dirty="0"/>
              <a:t> </a:t>
            </a:r>
            <a:r>
              <a:rPr lang="en-US" dirty="0" err="1"/>
              <a:t>mampu</a:t>
            </a:r>
            <a:r>
              <a:rPr lang="en-US" dirty="0"/>
              <a:t> </a:t>
            </a:r>
            <a:r>
              <a:rPr lang="en-US" dirty="0" err="1"/>
              <a:t>menjana</a:t>
            </a:r>
            <a:r>
              <a:rPr lang="en-US" dirty="0"/>
              <a:t> </a:t>
            </a:r>
            <a:r>
              <a:rPr lang="en-US" dirty="0" err="1"/>
              <a:t>pendapatan</a:t>
            </a:r>
            <a:r>
              <a:rPr lang="en-US" dirty="0"/>
              <a:t>)</a:t>
            </a:r>
          </a:p>
        </p:txBody>
      </p:sp>
      <p:sp>
        <p:nvSpPr>
          <p:cNvPr id="4" name="Slide Number Placeholder 3"/>
          <p:cNvSpPr>
            <a:spLocks noGrp="1"/>
          </p:cNvSpPr>
          <p:nvPr>
            <p:ph type="sldNum" sz="quarter" idx="5"/>
          </p:nvPr>
        </p:nvSpPr>
        <p:spPr/>
        <p:txBody>
          <a:bodyPr/>
          <a:lstStyle/>
          <a:p>
            <a:fld id="{4F249D3F-A0AA-4892-8918-AAC27D3EED54}" type="slidenum">
              <a:rPr lang="en-US" smtClean="0"/>
              <a:t>13</a:t>
            </a:fld>
            <a:endParaRPr lang="en-US"/>
          </a:p>
        </p:txBody>
      </p:sp>
    </p:spTree>
    <p:extLst>
      <p:ext uri="{BB962C8B-B14F-4D97-AF65-F5344CB8AC3E}">
        <p14:creationId xmlns:p14="http://schemas.microsoft.com/office/powerpoint/2010/main" val="47909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Howard Gardner concerns himself with the kinds of minds that people will need if we are to thrive in the world during the eras to come. in the inter-connected world in which the majority of human beings now live we need to identify the kinds of minds that should be developed in the future for the greater good of our society as a whole.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Disciplined Mind-The Disciplined mind refers to the ability to think in ways associated with major scholarly disciplines such as history, math and science, and major professions like law, medicine, management, finance as well as the ability to apply oneself diligently, improving steadily and continuing beyond formal education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Synthesising</a:t>
            </a:r>
            <a:r>
              <a:rPr lang="en-US" sz="1200" b="0" i="0" kern="1200" dirty="0">
                <a:solidFill>
                  <a:schemeClr val="tx1"/>
                </a:solidFill>
                <a:effectLst/>
                <a:latin typeface="+mn-lt"/>
                <a:ea typeface="+mn-ea"/>
                <a:cs typeface="+mn-cs"/>
              </a:rPr>
              <a:t> Mind - The </a:t>
            </a:r>
            <a:r>
              <a:rPr lang="en-US" sz="1200" b="0" i="0" kern="1200" dirty="0" err="1">
                <a:solidFill>
                  <a:schemeClr val="tx1"/>
                </a:solidFill>
                <a:effectLst/>
                <a:latin typeface="+mn-lt"/>
                <a:ea typeface="+mn-ea"/>
                <a:cs typeface="+mn-cs"/>
              </a:rPr>
              <a:t>synthesising</a:t>
            </a:r>
            <a:r>
              <a:rPr lang="en-US" sz="1200" b="0" i="0" kern="1200" dirty="0">
                <a:solidFill>
                  <a:schemeClr val="tx1"/>
                </a:solidFill>
                <a:effectLst/>
                <a:latin typeface="+mn-lt"/>
                <a:ea typeface="+mn-ea"/>
                <a:cs typeface="+mn-cs"/>
              </a:rPr>
              <a:t> mind is able to select crucial information from the copious amounts available, arraying that information in ways that make sense to self and others.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Creating Mind- The creating mind is able to go beyond existing knowledge and synthesis to pose new questions, offer new solutions, fashion works that stretch existing genres or configure new ones.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Respectful Mind- The respectful mind responds sympathetically and constructively to differences among individuals and among groups, seeking to understand and work with those who are different, extending beyond mere tolerance and political correctness.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Ethical Mind: able to merge roles at work and as a citizen and act consistently with those </a:t>
            </a:r>
            <a:r>
              <a:rPr lang="en-US" sz="1200" b="0" i="0" kern="1200" dirty="0" err="1">
                <a:solidFill>
                  <a:schemeClr val="tx1"/>
                </a:solidFill>
                <a:effectLst/>
                <a:latin typeface="+mn-lt"/>
                <a:ea typeface="+mn-ea"/>
                <a:cs typeface="+mn-cs"/>
              </a:rPr>
              <a:t>conceptualisations</a:t>
            </a:r>
            <a:r>
              <a:rPr lang="en-US" sz="1200" b="0" i="0" kern="1200" dirty="0">
                <a:solidFill>
                  <a:schemeClr val="tx1"/>
                </a:solidFill>
                <a:effectLst/>
                <a:latin typeface="+mn-lt"/>
                <a:ea typeface="+mn-ea"/>
                <a:cs typeface="+mn-cs"/>
              </a:rPr>
              <a:t>, striving towards good work and good citizenship.</a:t>
            </a:r>
          </a:p>
          <a:p>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14</a:t>
            </a:fld>
            <a:endParaRPr lang="en-US"/>
          </a:p>
        </p:txBody>
      </p:sp>
    </p:spTree>
    <p:extLst>
      <p:ext uri="{BB962C8B-B14F-4D97-AF65-F5344CB8AC3E}">
        <p14:creationId xmlns:p14="http://schemas.microsoft.com/office/powerpoint/2010/main" val="287089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b="0" i="0" kern="1200" dirty="0">
                <a:solidFill>
                  <a:schemeClr val="tx1"/>
                </a:solidFill>
                <a:effectLst/>
                <a:latin typeface="+mn-lt"/>
                <a:ea typeface="+mn-ea"/>
                <a:cs typeface="+mn-cs"/>
              </a:rPr>
              <a:t>نَّ فِيْ خَلْقِ السَّمٰوٰتِ وَالْاَرْضِ وَاخْتِلَافِ الَّيْلِ وَالنَّهَارِ لَاٰيٰتٍ لِّاُولِى الْاَلْبَابِۙ190</a:t>
            </a:r>
            <a:endParaRPr lang="en-US" sz="1200" b="0" i="0" kern="1200" dirty="0">
              <a:solidFill>
                <a:schemeClr val="tx1"/>
              </a:solidFill>
              <a:effectLst/>
              <a:latin typeface="+mn-lt"/>
              <a:ea typeface="+mn-ea"/>
              <a:cs typeface="+mn-cs"/>
            </a:endParaRPr>
          </a:p>
          <a:p>
            <a:r>
              <a:rPr lang="ar-SA" sz="1200" b="0" i="0" kern="1200" dirty="0">
                <a:solidFill>
                  <a:schemeClr val="tx1"/>
                </a:solidFill>
                <a:effectLst/>
                <a:latin typeface="+mn-lt"/>
                <a:ea typeface="+mn-ea"/>
                <a:cs typeface="+mn-cs"/>
              </a:rPr>
              <a:t>لَّذِيْنَ يَذْكُرُوْنَ اللّٰهَ قِيَامًا وَّقُعُوْدًا وَّعَلٰى جُنُوْبِهِمْ وَيَتَفَكَّرُوْنَ فِيْ خَلْقِ السَّمٰوٰتِ وَالْاَرْضِۚ رَبَّنَا مَا خَلَقْتَ هٰذَا بَاطِلًاۚ سُبْحٰنَكَ فَقِنَا عَذَابَ النَّارِ</a:t>
            </a:r>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15</a:t>
            </a:fld>
            <a:endParaRPr lang="en-US"/>
          </a:p>
        </p:txBody>
      </p:sp>
    </p:spTree>
    <p:extLst>
      <p:ext uri="{BB962C8B-B14F-4D97-AF65-F5344CB8AC3E}">
        <p14:creationId xmlns:p14="http://schemas.microsoft.com/office/powerpoint/2010/main" val="65618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a:t>Inovasi</a:t>
            </a:r>
            <a:r>
              <a:rPr lang="en-US" dirty="0"/>
              <a:t> – </a:t>
            </a:r>
            <a:r>
              <a:rPr lang="en-US" dirty="0" err="1"/>
              <a:t>Penciptaan</a:t>
            </a:r>
            <a:r>
              <a:rPr lang="en-US" dirty="0"/>
              <a:t> - </a:t>
            </a:r>
            <a:r>
              <a:rPr lang="en-US" dirty="0" err="1"/>
              <a:t>Penciptaan</a:t>
            </a:r>
            <a:r>
              <a:rPr lang="en-US" dirty="0"/>
              <a:t> </a:t>
            </a:r>
            <a:r>
              <a:rPr lang="en-US" dirty="0" err="1"/>
              <a:t>suatu</a:t>
            </a:r>
            <a:r>
              <a:rPr lang="en-US" dirty="0"/>
              <a:t> </a:t>
            </a:r>
            <a:r>
              <a:rPr lang="en-US" dirty="0" err="1"/>
              <a:t>produk</a:t>
            </a:r>
            <a:r>
              <a:rPr lang="en-US" dirty="0"/>
              <a:t>, </a:t>
            </a:r>
            <a:r>
              <a:rPr lang="en-US" dirty="0" err="1"/>
              <a:t>perkhidmatan</a:t>
            </a:r>
            <a:r>
              <a:rPr lang="en-US" dirty="0"/>
              <a:t> </a:t>
            </a:r>
            <a:r>
              <a:rPr lang="en-US" dirty="0" err="1"/>
              <a:t>atau</a:t>
            </a:r>
            <a:r>
              <a:rPr lang="en-US" dirty="0"/>
              <a:t> proses yang </a:t>
            </a:r>
            <a:r>
              <a:rPr lang="en-US" dirty="0" err="1"/>
              <a:t>baharu</a:t>
            </a:r>
            <a:r>
              <a:rPr lang="en-US" dirty="0"/>
              <a:t> dan </a:t>
            </a:r>
            <a:r>
              <a:rPr lang="en-US" dirty="0" err="1"/>
              <a:t>belum</a:t>
            </a:r>
            <a:r>
              <a:rPr lang="en-US" dirty="0"/>
              <a:t> </a:t>
            </a:r>
            <a:r>
              <a:rPr lang="en-US" dirty="0" err="1"/>
              <a:t>pernah</a:t>
            </a:r>
            <a:r>
              <a:rPr lang="en-US" dirty="0"/>
              <a:t> </a:t>
            </a:r>
            <a:r>
              <a:rPr lang="en-US" dirty="0" err="1"/>
              <a:t>dilaksanakan</a:t>
            </a:r>
            <a:r>
              <a:rPr lang="en-US" dirty="0"/>
              <a:t>.</a:t>
            </a:r>
          </a:p>
          <a:p>
            <a:pPr marL="228600" indent="-228600">
              <a:buAutoNum type="arabicPeriod"/>
            </a:pPr>
            <a:r>
              <a:rPr lang="en-US" dirty="0" err="1"/>
              <a:t>Inovasi</a:t>
            </a:r>
            <a:r>
              <a:rPr lang="en-US" dirty="0"/>
              <a:t> – </a:t>
            </a:r>
            <a:r>
              <a:rPr lang="en-US" dirty="0" err="1"/>
              <a:t>Penambahbaikan</a:t>
            </a:r>
            <a:r>
              <a:rPr lang="en-US" dirty="0"/>
              <a:t> - </a:t>
            </a:r>
            <a:r>
              <a:rPr lang="en-US" dirty="0" err="1"/>
              <a:t>Penambahbaikan</a:t>
            </a:r>
            <a:r>
              <a:rPr lang="en-US" dirty="0"/>
              <a:t> </a:t>
            </a:r>
            <a:r>
              <a:rPr lang="en-US" dirty="0" err="1"/>
              <a:t>sesuatu</a:t>
            </a:r>
            <a:r>
              <a:rPr lang="en-US" dirty="0"/>
              <a:t> </a:t>
            </a:r>
            <a:r>
              <a:rPr lang="en-US" dirty="0" err="1"/>
              <a:t>produk</a:t>
            </a:r>
            <a:r>
              <a:rPr lang="en-US" dirty="0"/>
              <a:t>, </a:t>
            </a:r>
            <a:r>
              <a:rPr lang="en-US" dirty="0" err="1"/>
              <a:t>perkhidmatan</a:t>
            </a:r>
            <a:r>
              <a:rPr lang="en-US" dirty="0"/>
              <a:t> </a:t>
            </a:r>
            <a:r>
              <a:rPr lang="en-US" dirty="0" err="1"/>
              <a:t>atau</a:t>
            </a:r>
            <a:r>
              <a:rPr lang="en-US" dirty="0"/>
              <a:t> proses </a:t>
            </a:r>
            <a:r>
              <a:rPr lang="en-US" dirty="0" err="1"/>
              <a:t>sedia</a:t>
            </a:r>
            <a:r>
              <a:rPr lang="en-US" dirty="0"/>
              <a:t> </a:t>
            </a:r>
            <a:r>
              <a:rPr lang="en-US" dirty="0" err="1"/>
              <a:t>ada</a:t>
            </a:r>
            <a:r>
              <a:rPr lang="en-US" dirty="0"/>
              <a:t> </a:t>
            </a:r>
            <a:r>
              <a:rPr lang="en-US" dirty="0" err="1"/>
              <a:t>melalui</a:t>
            </a:r>
            <a:r>
              <a:rPr lang="en-US" dirty="0"/>
              <a:t> </a:t>
            </a:r>
            <a:r>
              <a:rPr lang="en-US" dirty="0" err="1"/>
              <a:t>kaedah</a:t>
            </a:r>
            <a:r>
              <a:rPr lang="en-US" dirty="0"/>
              <a:t> yang </a:t>
            </a:r>
            <a:r>
              <a:rPr lang="en-US" dirty="0" err="1"/>
              <a:t>inovatif</a:t>
            </a:r>
            <a:r>
              <a:rPr lang="en-US" dirty="0"/>
              <a:t> agar </a:t>
            </a:r>
            <a:r>
              <a:rPr lang="en-US" dirty="0" err="1"/>
              <a:t>menjadi</a:t>
            </a:r>
            <a:r>
              <a:rPr lang="en-US" dirty="0"/>
              <a:t> </a:t>
            </a:r>
            <a:r>
              <a:rPr lang="en-US" dirty="0" err="1"/>
              <a:t>lebih</a:t>
            </a:r>
            <a:r>
              <a:rPr lang="en-US" dirty="0"/>
              <a:t> </a:t>
            </a:r>
            <a:r>
              <a:rPr lang="en-US" dirty="0" err="1"/>
              <a:t>berkualiti</a:t>
            </a:r>
            <a:r>
              <a:rPr lang="en-US" dirty="0"/>
              <a:t> </a:t>
            </a:r>
            <a:r>
              <a:rPr lang="en-US" dirty="0" err="1"/>
              <a:t>serta</a:t>
            </a:r>
            <a:r>
              <a:rPr lang="en-US" dirty="0"/>
              <a:t> </a:t>
            </a:r>
            <a:r>
              <a:rPr lang="en-US" dirty="0" err="1"/>
              <a:t>berdaya</a:t>
            </a:r>
            <a:r>
              <a:rPr lang="en-US" dirty="0"/>
              <a:t> </a:t>
            </a:r>
            <a:r>
              <a:rPr lang="en-US" dirty="0" err="1"/>
              <a:t>saing</a:t>
            </a:r>
            <a:r>
              <a:rPr lang="en-US" dirty="0"/>
              <a:t>.</a:t>
            </a:r>
          </a:p>
          <a:p>
            <a:pPr marL="228600" indent="-228600">
              <a:buAutoNum type="arabicPeriod"/>
            </a:pPr>
            <a:r>
              <a:rPr lang="en-US" dirty="0" err="1"/>
              <a:t>Ciri</a:t>
            </a:r>
            <a:r>
              <a:rPr lang="en-US" dirty="0"/>
              <a:t> </a:t>
            </a:r>
            <a:r>
              <a:rPr lang="en-US" dirty="0" err="1"/>
              <a:t>inovasi</a:t>
            </a:r>
            <a:r>
              <a:rPr lang="en-US" dirty="0"/>
              <a:t>:</a:t>
            </a:r>
          </a:p>
          <a:p>
            <a:pPr marL="0" indent="0">
              <a:buNone/>
            </a:pPr>
            <a:r>
              <a:rPr lang="en-US" dirty="0"/>
              <a:t>a. </a:t>
            </a:r>
            <a:r>
              <a:rPr lang="en-US" dirty="0" err="1"/>
              <a:t>baru</a:t>
            </a:r>
            <a:r>
              <a:rPr lang="en-US" dirty="0"/>
              <a:t>/ </a:t>
            </a:r>
            <a:r>
              <a:rPr lang="en-US" dirty="0" err="1"/>
              <a:t>asli</a:t>
            </a:r>
            <a:r>
              <a:rPr lang="en-US" dirty="0"/>
              <a:t> – </a:t>
            </a:r>
            <a:r>
              <a:rPr lang="en-US" dirty="0" err="1"/>
              <a:t>namun</a:t>
            </a:r>
            <a:r>
              <a:rPr lang="en-US" dirty="0"/>
              <a:t>, </a:t>
            </a:r>
            <a:r>
              <a:rPr lang="en-US" dirty="0" err="1"/>
              <a:t>tidak</a:t>
            </a:r>
            <a:r>
              <a:rPr lang="en-US" dirty="0"/>
              <a:t> </a:t>
            </a:r>
            <a:r>
              <a:rPr lang="en-US" dirty="0" err="1"/>
              <a:t>semestinya</a:t>
            </a:r>
            <a:r>
              <a:rPr lang="en-US" dirty="0"/>
              <a:t> </a:t>
            </a:r>
            <a:r>
              <a:rPr lang="en-US" dirty="0" err="1"/>
              <a:t>kosong</a:t>
            </a:r>
            <a:r>
              <a:rPr lang="en-US" dirty="0"/>
              <a:t>, </a:t>
            </a:r>
            <a:r>
              <a:rPr lang="en-US" dirty="0" err="1"/>
              <a:t>mendapat</a:t>
            </a:r>
            <a:r>
              <a:rPr lang="en-US" dirty="0"/>
              <a:t> idea </a:t>
            </a:r>
            <a:r>
              <a:rPr lang="en-US" dirty="0" err="1"/>
              <a:t>dari</a:t>
            </a:r>
            <a:r>
              <a:rPr lang="en-US" dirty="0"/>
              <a:t> </a:t>
            </a:r>
            <a:r>
              <a:rPr lang="en-US" dirty="0" err="1"/>
              <a:t>pengalaman</a:t>
            </a:r>
            <a:r>
              <a:rPr lang="en-US" dirty="0"/>
              <a:t>, </a:t>
            </a:r>
            <a:r>
              <a:rPr lang="en-US" dirty="0" err="1"/>
              <a:t>benda</a:t>
            </a:r>
            <a:r>
              <a:rPr lang="en-US" dirty="0"/>
              <a:t>, </a:t>
            </a:r>
            <a:r>
              <a:rPr lang="en-US" dirty="0" err="1"/>
              <a:t>perkara</a:t>
            </a:r>
            <a:r>
              <a:rPr lang="en-US" dirty="0"/>
              <a:t>, </a:t>
            </a:r>
            <a:r>
              <a:rPr lang="en-US" dirty="0" err="1"/>
              <a:t>peristiwa</a:t>
            </a:r>
            <a:r>
              <a:rPr lang="en-US" dirty="0"/>
              <a:t> yang </a:t>
            </a:r>
            <a:r>
              <a:rPr lang="en-US" dirty="0" err="1"/>
              <a:t>berlaku</a:t>
            </a:r>
            <a:r>
              <a:rPr lang="en-US" dirty="0"/>
              <a:t> di </a:t>
            </a:r>
            <a:r>
              <a:rPr lang="en-US" dirty="0" err="1"/>
              <a:t>sekeliling</a:t>
            </a:r>
            <a:r>
              <a:rPr lang="en-US" dirty="0"/>
              <a:t> </a:t>
            </a:r>
            <a:r>
              <a:rPr lang="en-US" dirty="0" err="1"/>
              <a:t>kita</a:t>
            </a:r>
            <a:r>
              <a:rPr lang="en-US" dirty="0"/>
              <a:t>.</a:t>
            </a:r>
          </a:p>
          <a:p>
            <a:pPr marL="0" indent="0">
              <a:buNone/>
            </a:pPr>
            <a:r>
              <a:rPr lang="en-US" dirty="0"/>
              <a:t>b. </a:t>
            </a:r>
            <a:r>
              <a:rPr lang="en-US" dirty="0" err="1"/>
              <a:t>Dinamik</a:t>
            </a:r>
            <a:r>
              <a:rPr lang="en-US" dirty="0"/>
              <a:t>/ </a:t>
            </a:r>
            <a:r>
              <a:rPr lang="en-US" dirty="0" err="1"/>
              <a:t>Berkembang</a:t>
            </a:r>
            <a:r>
              <a:rPr lang="en-US" dirty="0"/>
              <a:t>/ </a:t>
            </a:r>
            <a:r>
              <a:rPr lang="en-US" dirty="0" err="1"/>
              <a:t>Fleksibiliti</a:t>
            </a:r>
            <a:r>
              <a:rPr lang="en-US" dirty="0"/>
              <a:t> – </a:t>
            </a:r>
            <a:r>
              <a:rPr lang="en-US" dirty="0" err="1"/>
              <a:t>Mesti</a:t>
            </a:r>
            <a:r>
              <a:rPr lang="en-US" dirty="0"/>
              <a:t> </a:t>
            </a:r>
            <a:r>
              <a:rPr lang="en-US" dirty="0" err="1"/>
              <a:t>lancar</a:t>
            </a:r>
            <a:r>
              <a:rPr lang="en-US" dirty="0"/>
              <a:t>, kalua </a:t>
            </a:r>
            <a:r>
              <a:rPr lang="en-US" dirty="0" err="1"/>
              <a:t>tak</a:t>
            </a:r>
            <a:r>
              <a:rPr lang="en-US" dirty="0"/>
              <a:t> </a:t>
            </a:r>
            <a:r>
              <a:rPr lang="en-US" dirty="0" err="1"/>
              <a:t>ia</a:t>
            </a:r>
            <a:r>
              <a:rPr lang="en-US" dirty="0"/>
              <a:t> </a:t>
            </a:r>
            <a:r>
              <a:rPr lang="en-US" dirty="0" err="1"/>
              <a:t>akan</a:t>
            </a:r>
            <a:r>
              <a:rPr lang="en-US" dirty="0"/>
              <a:t> </a:t>
            </a:r>
            <a:r>
              <a:rPr lang="en-US" dirty="0" err="1"/>
              <a:t>mati</a:t>
            </a:r>
            <a:r>
              <a:rPr lang="en-US" dirty="0"/>
              <a:t> dan </a:t>
            </a:r>
            <a:r>
              <a:rPr lang="en-US" dirty="0" err="1"/>
              <a:t>terhenti</a:t>
            </a:r>
            <a:r>
              <a:rPr lang="en-US" dirty="0"/>
              <a:t>. Idea </a:t>
            </a:r>
            <a:r>
              <a:rPr lang="en-US" dirty="0" err="1"/>
              <a:t>burung</a:t>
            </a:r>
            <a:r>
              <a:rPr lang="en-US" dirty="0"/>
              <a:t> – </a:t>
            </a:r>
            <a:r>
              <a:rPr lang="en-US" dirty="0" err="1"/>
              <a:t>Kapal</a:t>
            </a:r>
            <a:r>
              <a:rPr lang="en-US" dirty="0"/>
              <a:t> </a:t>
            </a:r>
            <a:r>
              <a:rPr lang="en-US" dirty="0" err="1"/>
              <a:t>terbang</a:t>
            </a:r>
            <a:r>
              <a:rPr lang="en-US" dirty="0"/>
              <a:t>, helicopter, </a:t>
            </a:r>
            <a:r>
              <a:rPr lang="en-US" dirty="0" err="1"/>
              <a:t>pesawat</a:t>
            </a:r>
            <a:r>
              <a:rPr lang="en-US" dirty="0"/>
              <a:t> </a:t>
            </a:r>
            <a:r>
              <a:rPr lang="en-US" dirty="0" err="1"/>
              <a:t>tentera</a:t>
            </a:r>
            <a:r>
              <a:rPr lang="en-US" dirty="0"/>
              <a:t>, </a:t>
            </a:r>
            <a:r>
              <a:rPr lang="en-US" dirty="0" err="1"/>
              <a:t>kapal</a:t>
            </a:r>
            <a:r>
              <a:rPr lang="en-US" dirty="0"/>
              <a:t> </a:t>
            </a:r>
            <a:r>
              <a:rPr lang="en-US" dirty="0" err="1"/>
              <a:t>angkasa</a:t>
            </a:r>
            <a:r>
              <a:rPr lang="en-US" dirty="0"/>
              <a:t>. Bola – </a:t>
            </a:r>
            <a:r>
              <a:rPr lang="en-US" dirty="0" err="1"/>
              <a:t>berkembang</a:t>
            </a:r>
            <a:r>
              <a:rPr lang="en-US" dirty="0"/>
              <a:t>, bola jarring, </a:t>
            </a:r>
            <a:r>
              <a:rPr lang="en-US" dirty="0" err="1"/>
              <a:t>sepak</a:t>
            </a:r>
            <a:r>
              <a:rPr lang="en-US" dirty="0"/>
              <a:t>, takraw, bowling, </a:t>
            </a:r>
            <a:r>
              <a:rPr lang="en-US" dirty="0" err="1"/>
              <a:t>keranjang</a:t>
            </a:r>
            <a:r>
              <a:rPr lang="en-US" dirty="0"/>
              <a:t>.</a:t>
            </a:r>
          </a:p>
          <a:p>
            <a:pPr marL="0" indent="0">
              <a:buNone/>
            </a:pPr>
            <a:r>
              <a:rPr lang="en-US" dirty="0"/>
              <a:t>c. </a:t>
            </a:r>
            <a:r>
              <a:rPr lang="en-US" dirty="0" err="1"/>
              <a:t>Berguna</a:t>
            </a:r>
            <a:r>
              <a:rPr lang="en-US" dirty="0"/>
              <a:t> dan </a:t>
            </a:r>
            <a:r>
              <a:rPr lang="en-US" dirty="0" err="1"/>
              <a:t>bermakna</a:t>
            </a:r>
            <a:r>
              <a:rPr lang="en-US" dirty="0"/>
              <a:t>. Idea </a:t>
            </a:r>
            <a:r>
              <a:rPr lang="en-US" dirty="0" err="1"/>
              <a:t>Seks</a:t>
            </a:r>
            <a:r>
              <a:rPr lang="en-US" dirty="0"/>
              <a:t> </a:t>
            </a:r>
            <a:r>
              <a:rPr lang="en-US" dirty="0" err="1"/>
              <a:t>Siber</a:t>
            </a:r>
            <a:r>
              <a:rPr lang="en-US" dirty="0"/>
              <a:t>. </a:t>
            </a:r>
            <a:r>
              <a:rPr lang="en-US" dirty="0" err="1"/>
              <a:t>Penghasilan</a:t>
            </a:r>
            <a:r>
              <a:rPr lang="en-US" dirty="0"/>
              <a:t> Virus, Malware, Babi, </a:t>
            </a:r>
            <a:r>
              <a:rPr lang="en-US" dirty="0" err="1"/>
              <a:t>Taktik</a:t>
            </a:r>
            <a:r>
              <a:rPr lang="en-US" dirty="0"/>
              <a:t> Scammer.  </a:t>
            </a:r>
          </a:p>
          <a:p>
            <a:pPr marL="0" indent="0">
              <a:buNone/>
            </a:pPr>
            <a:endParaRPr lang="en-US" dirty="0"/>
          </a:p>
          <a:p>
            <a:pPr marL="0" indent="0">
              <a:buNone/>
            </a:pPr>
            <a:r>
              <a:rPr lang="en-US" dirty="0" err="1"/>
              <a:t>Inovasi</a:t>
            </a:r>
            <a:r>
              <a:rPr lang="en-US" dirty="0"/>
              <a:t> </a:t>
            </a:r>
            <a:r>
              <a:rPr lang="en-US" dirty="0" err="1"/>
              <a:t>boleh</a:t>
            </a:r>
            <a:r>
              <a:rPr lang="en-US" dirty="0"/>
              <a:t> </a:t>
            </a:r>
            <a:r>
              <a:rPr lang="en-US" dirty="0" err="1"/>
              <a:t>jadi</a:t>
            </a:r>
            <a:r>
              <a:rPr lang="en-US" dirty="0"/>
              <a:t> </a:t>
            </a:r>
            <a:r>
              <a:rPr lang="en-US" dirty="0" err="1"/>
              <a:t>dalam</a:t>
            </a:r>
            <a:r>
              <a:rPr lang="en-US" dirty="0"/>
              <a:t>:</a:t>
            </a:r>
          </a:p>
          <a:p>
            <a:pPr marL="228600" indent="-228600">
              <a:buAutoNum type="alphaLcPeriod"/>
            </a:pPr>
            <a:r>
              <a:rPr lang="en-US" dirty="0" err="1"/>
              <a:t>Produk</a:t>
            </a:r>
            <a:r>
              <a:rPr lang="en-US" dirty="0"/>
              <a:t> </a:t>
            </a:r>
            <a:r>
              <a:rPr lang="en-US" dirty="0" err="1"/>
              <a:t>konkrit</a:t>
            </a:r>
            <a:r>
              <a:rPr lang="en-US" dirty="0"/>
              <a:t>: </a:t>
            </a:r>
            <a:r>
              <a:rPr lang="en-US" dirty="0" err="1"/>
              <a:t>benda</a:t>
            </a:r>
            <a:r>
              <a:rPr lang="en-US" dirty="0"/>
              <a:t>, </a:t>
            </a:r>
            <a:r>
              <a:rPr lang="en-US" dirty="0" err="1"/>
              <a:t>objek</a:t>
            </a:r>
            <a:r>
              <a:rPr lang="en-US" dirty="0"/>
              <a:t>- computer, </a:t>
            </a:r>
            <a:r>
              <a:rPr lang="en-US" dirty="0" err="1"/>
              <a:t>meja</a:t>
            </a:r>
            <a:r>
              <a:rPr lang="en-US" dirty="0"/>
              <a:t>, </a:t>
            </a:r>
            <a:r>
              <a:rPr lang="en-US" dirty="0" err="1"/>
              <a:t>kerusi</a:t>
            </a:r>
            <a:r>
              <a:rPr lang="en-US" dirty="0"/>
              <a:t>, </a:t>
            </a:r>
            <a:r>
              <a:rPr lang="en-US" dirty="0" err="1"/>
              <a:t>kasut</a:t>
            </a:r>
            <a:r>
              <a:rPr lang="en-US" dirty="0"/>
              <a:t>, </a:t>
            </a:r>
            <a:r>
              <a:rPr lang="en-US" dirty="0" err="1"/>
              <a:t>makanan</a:t>
            </a:r>
            <a:r>
              <a:rPr lang="en-US" dirty="0"/>
              <a:t>, jam </a:t>
            </a:r>
            <a:r>
              <a:rPr lang="en-US" dirty="0" err="1"/>
              <a:t>rumah</a:t>
            </a:r>
            <a:endParaRPr lang="en-US" dirty="0"/>
          </a:p>
          <a:p>
            <a:pPr marL="228600" indent="-228600">
              <a:buAutoNum type="alphaLcPeriod"/>
            </a:pPr>
            <a:r>
              <a:rPr lang="en-US" dirty="0" err="1"/>
              <a:t>Produk</a:t>
            </a:r>
            <a:r>
              <a:rPr lang="en-US" dirty="0"/>
              <a:t> </a:t>
            </a:r>
            <a:r>
              <a:rPr lang="en-US" dirty="0" err="1"/>
              <a:t>lembut</a:t>
            </a:r>
            <a:r>
              <a:rPr lang="en-US" dirty="0"/>
              <a:t>: </a:t>
            </a:r>
            <a:r>
              <a:rPr lang="en-US" dirty="0" err="1"/>
              <a:t>tidak</a:t>
            </a:r>
            <a:r>
              <a:rPr lang="en-US" dirty="0"/>
              <a:t> </a:t>
            </a:r>
            <a:r>
              <a:rPr lang="en-US" dirty="0" err="1"/>
              <a:t>dapat</a:t>
            </a:r>
            <a:r>
              <a:rPr lang="en-US" dirty="0"/>
              <a:t> </a:t>
            </a:r>
            <a:r>
              <a:rPr lang="en-US" dirty="0" err="1"/>
              <a:t>dilihat</a:t>
            </a:r>
            <a:r>
              <a:rPr lang="en-US" dirty="0"/>
              <a:t> </a:t>
            </a:r>
            <a:r>
              <a:rPr lang="en-US" dirty="0" err="1"/>
              <a:t>dari</a:t>
            </a:r>
            <a:r>
              <a:rPr lang="en-US" dirty="0"/>
              <a:t> </a:t>
            </a:r>
            <a:r>
              <a:rPr lang="en-US" dirty="0" err="1"/>
              <a:t>mata</a:t>
            </a:r>
            <a:r>
              <a:rPr lang="en-US" dirty="0"/>
              <a:t> </a:t>
            </a:r>
            <a:r>
              <a:rPr lang="en-US" dirty="0" err="1"/>
              <a:t>kasar</a:t>
            </a:r>
            <a:r>
              <a:rPr lang="en-US" dirty="0"/>
              <a:t> – idea, </a:t>
            </a:r>
            <a:r>
              <a:rPr lang="en-US" dirty="0" err="1"/>
              <a:t>rancangan</a:t>
            </a:r>
            <a:r>
              <a:rPr lang="en-US" dirty="0"/>
              <a:t> (</a:t>
            </a:r>
            <a:r>
              <a:rPr lang="en-US" dirty="0" err="1"/>
              <a:t>Rancangan</a:t>
            </a:r>
            <a:r>
              <a:rPr lang="en-US" dirty="0"/>
              <a:t> Malaysia </a:t>
            </a:r>
            <a:r>
              <a:rPr lang="en-US" dirty="0" err="1"/>
              <a:t>ke</a:t>
            </a:r>
            <a:r>
              <a:rPr lang="en-US" dirty="0"/>
              <a:t> 12), </a:t>
            </a:r>
            <a:r>
              <a:rPr lang="en-US" dirty="0" err="1"/>
              <a:t>perkhidmatan</a:t>
            </a:r>
            <a:r>
              <a:rPr lang="en-US" dirty="0"/>
              <a:t> – Pos </a:t>
            </a:r>
            <a:r>
              <a:rPr lang="en-US" dirty="0" err="1"/>
              <a:t>Laju</a:t>
            </a:r>
            <a:r>
              <a:rPr lang="en-US" dirty="0"/>
              <a:t>, SMS, LRT MRT, </a:t>
            </a:r>
            <a:r>
              <a:rPr lang="en-US" dirty="0" err="1"/>
              <a:t>huruf</a:t>
            </a:r>
            <a:r>
              <a:rPr lang="en-US" dirty="0"/>
              <a:t> abjad, </a:t>
            </a:r>
            <a:r>
              <a:rPr lang="en-US" dirty="0" err="1"/>
              <a:t>bunyian</a:t>
            </a:r>
            <a:r>
              <a:rPr lang="en-US" dirty="0"/>
              <a:t>, system </a:t>
            </a:r>
            <a:r>
              <a:rPr lang="en-US" dirty="0" err="1"/>
              <a:t>persekolahan</a:t>
            </a:r>
            <a:r>
              <a:rPr lang="en-US" dirty="0"/>
              <a:t>, </a:t>
            </a:r>
            <a:r>
              <a:rPr lang="en-US" dirty="0" err="1"/>
              <a:t>peraturan</a:t>
            </a:r>
            <a:r>
              <a:rPr lang="en-US" dirty="0"/>
              <a:t> </a:t>
            </a:r>
            <a:r>
              <a:rPr lang="en-US" dirty="0" err="1"/>
              <a:t>jalan</a:t>
            </a:r>
            <a:r>
              <a:rPr lang="en-US" dirty="0"/>
              <a:t> </a:t>
            </a:r>
            <a:r>
              <a:rPr lang="en-US" dirty="0" err="1"/>
              <a:t>raya</a:t>
            </a:r>
            <a:r>
              <a:rPr lang="en-US" dirty="0"/>
              <a:t>, system </a:t>
            </a:r>
            <a:r>
              <a:rPr lang="en-US" dirty="0" err="1"/>
              <a:t>perbankan</a:t>
            </a:r>
            <a:r>
              <a:rPr lang="en-US" dirty="0"/>
              <a:t>, </a:t>
            </a:r>
            <a:r>
              <a:rPr lang="en-US" dirty="0" err="1"/>
              <a:t>garis</a:t>
            </a:r>
            <a:r>
              <a:rPr lang="en-US" dirty="0"/>
              <a:t> </a:t>
            </a:r>
            <a:r>
              <a:rPr lang="en-US" dirty="0" err="1"/>
              <a:t>panduan</a:t>
            </a:r>
            <a:r>
              <a:rPr lang="en-US" dirty="0"/>
              <a:t>, system </a:t>
            </a:r>
            <a:r>
              <a:rPr lang="en-US" dirty="0" err="1"/>
              <a:t>pembelajaran</a:t>
            </a:r>
            <a:r>
              <a:rPr lang="en-US" dirty="0"/>
              <a:t> dan lain, </a:t>
            </a:r>
            <a:r>
              <a:rPr lang="en-US" dirty="0" err="1"/>
              <a:t>konsep</a:t>
            </a:r>
            <a:r>
              <a:rPr lang="en-US" dirty="0"/>
              <a:t> – Malaysia </a:t>
            </a:r>
            <a:r>
              <a:rPr lang="en-US" dirty="0" err="1"/>
              <a:t>Madani</a:t>
            </a:r>
            <a:r>
              <a:rPr lang="en-US" dirty="0"/>
              <a:t>, Now Everybody can fly, do-it-yourself, e learning</a:t>
            </a:r>
          </a:p>
          <a:p>
            <a:pPr marL="228600" indent="-228600">
              <a:buAutoNum type="alphaLcPeriod"/>
            </a:pPr>
            <a:endParaRPr lang="en-US" dirty="0"/>
          </a:p>
        </p:txBody>
      </p:sp>
      <p:sp>
        <p:nvSpPr>
          <p:cNvPr id="4" name="Slide Number Placeholder 3"/>
          <p:cNvSpPr>
            <a:spLocks noGrp="1"/>
          </p:cNvSpPr>
          <p:nvPr>
            <p:ph type="sldNum" sz="quarter" idx="5"/>
          </p:nvPr>
        </p:nvSpPr>
        <p:spPr/>
        <p:txBody>
          <a:bodyPr/>
          <a:lstStyle/>
          <a:p>
            <a:fld id="{4F249D3F-A0AA-4892-8918-AAC27D3EED54}" type="slidenum">
              <a:rPr lang="en-US" smtClean="0"/>
              <a:t>19</a:t>
            </a:fld>
            <a:endParaRPr lang="en-US"/>
          </a:p>
        </p:txBody>
      </p:sp>
    </p:spTree>
    <p:extLst>
      <p:ext uri="{BB962C8B-B14F-4D97-AF65-F5344CB8AC3E}">
        <p14:creationId xmlns:p14="http://schemas.microsoft.com/office/powerpoint/2010/main" val="1311537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Inovasi</a:t>
            </a:r>
            <a:r>
              <a:rPr lang="en-US" dirty="0"/>
              <a:t> </a:t>
            </a:r>
            <a:r>
              <a:rPr lang="en-US" dirty="0" err="1"/>
              <a:t>Incremenental</a:t>
            </a:r>
            <a:r>
              <a:rPr lang="en-US" dirty="0"/>
              <a:t>: </a:t>
            </a:r>
            <a:r>
              <a:rPr lang="en-US" sz="1200" b="0" i="0" kern="1200" dirty="0" err="1">
                <a:solidFill>
                  <a:schemeClr val="tx1"/>
                </a:solidFill>
                <a:effectLst/>
                <a:latin typeface="+mn-lt"/>
                <a:ea typeface="+mn-ea"/>
                <a:cs typeface="+mn-cs"/>
              </a:rPr>
              <a:t>Pisau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cukur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lelaki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dimulai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pisau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sekarang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memiliki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pisau</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mobil</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konsisten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diperbarui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fitur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baru</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teknologi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flashdisk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gigi</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Architectural: </a:t>
            </a:r>
          </a:p>
          <a:p>
            <a:r>
              <a:rPr lang="en-US" sz="1200" b="0" i="0" kern="1200" dirty="0">
                <a:solidFill>
                  <a:schemeClr val="tx1"/>
                </a:solidFill>
                <a:effectLst/>
                <a:latin typeface="+mn-lt"/>
                <a:ea typeface="+mn-ea"/>
                <a:cs typeface="+mn-cs"/>
              </a:rPr>
              <a:t>3.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disruptif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merupakan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menggantikan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sebelumnya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Ciptaan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praktikal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memakan</a:t>
            </a:r>
            <a:r>
              <a:rPr lang="en-US" sz="1200" b="0" i="0" kern="1200" dirty="0">
                <a:solidFill>
                  <a:schemeClr val="tx1"/>
                </a:solidFill>
                <a:effectLst/>
                <a:latin typeface="+mn-lt"/>
                <a:ea typeface="+mn-ea"/>
                <a:cs typeface="+mn-cs"/>
              </a:rPr>
              <a:t> kos </a:t>
            </a:r>
            <a:r>
              <a:rPr lang="en-US" sz="1200" b="0" i="0" kern="1200" dirty="0" err="1">
                <a:solidFill>
                  <a:schemeClr val="tx1"/>
                </a:solidFill>
                <a:effectLst/>
                <a:latin typeface="+mn-lt"/>
                <a:ea typeface="+mn-ea"/>
                <a:cs typeface="+mn-cs"/>
              </a:rPr>
              <a:t>yangtinggi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namum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kepuasan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khalayak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am.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mendominasikan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pasaran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pengguna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langsung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inovasi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ditinggal</a:t>
            </a:r>
            <a:r>
              <a:rPr lang="en-US" sz="1200" b="0" i="0" kern="1200" dirty="0">
                <a:solidFill>
                  <a:schemeClr val="tx1"/>
                </a:solidFill>
                <a:effectLst/>
                <a:latin typeface="+mn-lt"/>
                <a:ea typeface="+mn-ea"/>
                <a:cs typeface="+mn-cs"/>
              </a:rPr>
              <a:t> dan </a:t>
            </a:r>
            <a:r>
              <a:rPr lang="en-US" sz="1200" b="0" i="0" kern="1200" dirty="0" err="1">
                <a:solidFill>
                  <a:schemeClr val="tx1"/>
                </a:solidFill>
                <a:effectLst/>
                <a:latin typeface="+mn-lt"/>
                <a:ea typeface="+mn-ea"/>
                <a:cs typeface="+mn-cs"/>
              </a:rPr>
              <a:t>akhirnya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dibiarkan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sepi</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ms-MY" noProof="0" dirty="0"/>
          </a:p>
        </p:txBody>
      </p:sp>
      <p:sp>
        <p:nvSpPr>
          <p:cNvPr id="4" name="Slide Number Placeholder 3"/>
          <p:cNvSpPr>
            <a:spLocks noGrp="1"/>
          </p:cNvSpPr>
          <p:nvPr>
            <p:ph type="sldNum" sz="quarter" idx="5"/>
          </p:nvPr>
        </p:nvSpPr>
        <p:spPr/>
        <p:txBody>
          <a:bodyPr/>
          <a:lstStyle/>
          <a:p>
            <a:fld id="{4F249D3F-A0AA-4892-8918-AAC27D3EED54}" type="slidenum">
              <a:rPr lang="en-US" smtClean="0"/>
              <a:t>20</a:t>
            </a:fld>
            <a:endParaRPr lang="en-US"/>
          </a:p>
        </p:txBody>
      </p:sp>
    </p:spTree>
    <p:extLst>
      <p:ext uri="{BB962C8B-B14F-4D97-AF65-F5344CB8AC3E}">
        <p14:creationId xmlns:p14="http://schemas.microsoft.com/office/powerpoint/2010/main" val="252127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29.web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sv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30.png"/><Relationship Id="rId7" Type="http://schemas.openxmlformats.org/officeDocument/2006/relationships/diagramData" Target="../diagrams/data1.xml"/><Relationship Id="rId12"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svg"/><Relationship Id="rId11" Type="http://schemas.microsoft.com/office/2007/relationships/diagramDrawing" Target="../diagrams/drawing1.xml"/><Relationship Id="rId5" Type="http://schemas.openxmlformats.org/officeDocument/2006/relationships/image" Target="../media/image32.png"/><Relationship Id="rId10" Type="http://schemas.openxmlformats.org/officeDocument/2006/relationships/diagramColors" Target="../diagrams/colors1.xml"/><Relationship Id="rId4" Type="http://schemas.openxmlformats.org/officeDocument/2006/relationships/image" Target="../media/image31.svg"/><Relationship Id="rId9"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30.png"/><Relationship Id="rId7" Type="http://schemas.openxmlformats.org/officeDocument/2006/relationships/diagramData" Target="../diagrams/data2.xml"/><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svg"/><Relationship Id="rId11" Type="http://schemas.microsoft.com/office/2007/relationships/diagramDrawing" Target="../diagrams/drawing2.xml"/><Relationship Id="rId5" Type="http://schemas.openxmlformats.org/officeDocument/2006/relationships/image" Target="../media/image32.png"/><Relationship Id="rId10" Type="http://schemas.openxmlformats.org/officeDocument/2006/relationships/diagramColors" Target="../diagrams/colors2.xml"/><Relationship Id="rId4" Type="http://schemas.openxmlformats.org/officeDocument/2006/relationships/image" Target="../media/image31.svg"/><Relationship Id="rId9"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f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0.png"/><Relationship Id="rId7" Type="http://schemas.openxmlformats.org/officeDocument/2006/relationships/diagramData" Target="../diagrams/data3.xml"/><Relationship Id="rId12"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svg"/><Relationship Id="rId11" Type="http://schemas.microsoft.com/office/2007/relationships/diagramDrawing" Target="../diagrams/drawing3.xml"/><Relationship Id="rId5" Type="http://schemas.openxmlformats.org/officeDocument/2006/relationships/image" Target="../media/image32.png"/><Relationship Id="rId10" Type="http://schemas.openxmlformats.org/officeDocument/2006/relationships/diagramColors" Target="../diagrams/colors3.xml"/><Relationship Id="rId4" Type="http://schemas.openxmlformats.org/officeDocument/2006/relationships/image" Target="../media/image31.svg"/><Relationship Id="rId9"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30.png"/><Relationship Id="rId7" Type="http://schemas.openxmlformats.org/officeDocument/2006/relationships/diagramData" Target="../diagrams/data4.xml"/><Relationship Id="rId12"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svg"/><Relationship Id="rId11" Type="http://schemas.microsoft.com/office/2007/relationships/diagramDrawing" Target="../diagrams/drawing4.xml"/><Relationship Id="rId5" Type="http://schemas.openxmlformats.org/officeDocument/2006/relationships/image" Target="../media/image32.png"/><Relationship Id="rId10" Type="http://schemas.openxmlformats.org/officeDocument/2006/relationships/diagramColors" Target="../diagrams/colors4.xml"/><Relationship Id="rId4" Type="http://schemas.openxmlformats.org/officeDocument/2006/relationships/image" Target="../media/image31.svg"/><Relationship Id="rId9"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30.png"/><Relationship Id="rId7" Type="http://schemas.openxmlformats.org/officeDocument/2006/relationships/diagramData" Target="../diagrams/data5.xml"/><Relationship Id="rId12"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svg"/><Relationship Id="rId11" Type="http://schemas.microsoft.com/office/2007/relationships/diagramDrawing" Target="../diagrams/drawing5.xml"/><Relationship Id="rId5" Type="http://schemas.openxmlformats.org/officeDocument/2006/relationships/image" Target="../media/image32.png"/><Relationship Id="rId10" Type="http://schemas.openxmlformats.org/officeDocument/2006/relationships/diagramColors" Target="../diagrams/colors5.xml"/><Relationship Id="rId4" Type="http://schemas.openxmlformats.org/officeDocument/2006/relationships/image" Target="../media/image31.svg"/><Relationship Id="rId9"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pn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30.pn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image" Target="../media/image61.jpe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66.png"/><Relationship Id="rId5" Type="http://schemas.openxmlformats.org/officeDocument/2006/relationships/image" Target="../media/image32.png"/><Relationship Id="rId15" Type="http://schemas.openxmlformats.org/officeDocument/2006/relationships/image" Target="../media/image70.png"/><Relationship Id="rId10" Type="http://schemas.openxmlformats.org/officeDocument/2006/relationships/image" Target="../media/image65.jpeg"/><Relationship Id="rId4" Type="http://schemas.openxmlformats.org/officeDocument/2006/relationships/image" Target="../media/image31.svg"/><Relationship Id="rId9" Type="http://schemas.openxmlformats.org/officeDocument/2006/relationships/image" Target="../media/image64.jpeg"/><Relationship Id="rId14" Type="http://schemas.openxmlformats.org/officeDocument/2006/relationships/image" Target="../media/image69.png"/></Relationships>
</file>

<file path=ppt/slides/_rels/slide36.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5.png"/><Relationship Id="rId2" Type="http://schemas.openxmlformats.org/officeDocument/2006/relationships/image" Target="../media/image72.jpeg"/><Relationship Id="rId16" Type="http://schemas.openxmlformats.org/officeDocument/2006/relationships/image" Target="../media/image86.sv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4.svg"/></Relationships>
</file>

<file path=ppt/slides/_rels/slide3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91.png"/><Relationship Id="rId18" Type="http://schemas.openxmlformats.org/officeDocument/2006/relationships/image" Target="../media/image96.svg"/><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image" Target="../media/image90.svg"/><Relationship Id="rId17" Type="http://schemas.openxmlformats.org/officeDocument/2006/relationships/image" Target="../media/image95.png"/><Relationship Id="rId2" Type="http://schemas.openxmlformats.org/officeDocument/2006/relationships/video" Target="../media/media2.mp4"/><Relationship Id="rId16" Type="http://schemas.openxmlformats.org/officeDocument/2006/relationships/image" Target="../media/image94.svg"/><Relationship Id="rId1" Type="http://schemas.microsoft.com/office/2007/relationships/media" Target="../media/media2.mp4"/><Relationship Id="rId6" Type="http://schemas.openxmlformats.org/officeDocument/2006/relationships/image" Target="../media/image31.svg"/><Relationship Id="rId11" Type="http://schemas.openxmlformats.org/officeDocument/2006/relationships/image" Target="../media/image89.png"/><Relationship Id="rId5" Type="http://schemas.openxmlformats.org/officeDocument/2006/relationships/image" Target="../media/image30.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7.jpeg"/><Relationship Id="rId4" Type="http://schemas.openxmlformats.org/officeDocument/2006/relationships/notesSlide" Target="../notesSlides/notesSlide18.xml"/><Relationship Id="rId9" Type="http://schemas.openxmlformats.org/officeDocument/2006/relationships/image" Target="../media/image87.png"/><Relationship Id="rId14" Type="http://schemas.openxmlformats.org/officeDocument/2006/relationships/image" Target="../media/image92.svg"/></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0.png"/><Relationship Id="rId7"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31.svg"/><Relationship Id="rId7" Type="http://schemas.openxmlformats.org/officeDocument/2006/relationships/image" Target="../media/image100.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33.svg"/><Relationship Id="rId10" Type="http://schemas.openxmlformats.org/officeDocument/2006/relationships/image" Target="../media/image103.jpeg"/><Relationship Id="rId4" Type="http://schemas.openxmlformats.org/officeDocument/2006/relationships/image" Target="../media/image32.png"/><Relationship Id="rId9" Type="http://schemas.openxmlformats.org/officeDocument/2006/relationships/image" Target="../media/image102.png"/></Relationships>
</file>

<file path=ppt/slides/_rels/slide41.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notesSlide" Target="../notesSlides/notesSlide20.xml"/><Relationship Id="rId16"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 Id="rId14" Type="http://schemas.openxmlformats.org/officeDocument/2006/relationships/image" Target="../media/image115.svg"/></Relationships>
</file>

<file path=ppt/slides/_rels/slide4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image" Target="../media/image27.web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exels-google-deepmind-18069166 (2160p)">
            <a:hlinkClick r:id="" action="ppaction://media"/>
            <a:extLst>
              <a:ext uri="{FF2B5EF4-FFF2-40B4-BE49-F238E27FC236}">
                <a16:creationId xmlns:a16="http://schemas.microsoft.com/office/drawing/2014/main" id="{8ABB72D4-34E2-4452-9680-0816F20816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016"/>
            <a:ext cx="18288000" cy="10287000"/>
          </a:xfrm>
          <a:prstGeom prst="rect">
            <a:avLst/>
          </a:prstGeom>
        </p:spPr>
      </p:pic>
      <p:sp>
        <p:nvSpPr>
          <p:cNvPr id="9" name="TextBox 8">
            <a:extLst>
              <a:ext uri="{FF2B5EF4-FFF2-40B4-BE49-F238E27FC236}">
                <a16:creationId xmlns:a16="http://schemas.microsoft.com/office/drawing/2014/main" id="{41AF8FDA-DD01-4955-BA3D-64A95514C934}"/>
              </a:ext>
            </a:extLst>
          </p:cNvPr>
          <p:cNvSpPr txBox="1"/>
          <p:nvPr/>
        </p:nvSpPr>
        <p:spPr>
          <a:xfrm>
            <a:off x="5258150" y="0"/>
            <a:ext cx="13033861" cy="10325100"/>
          </a:xfrm>
          <a:custGeom>
            <a:avLst/>
            <a:gdLst/>
            <a:ahLst/>
            <a:cxnLst/>
            <a:rect l="l" t="t" r="r" b="b"/>
            <a:pathLst>
              <a:path w="13033861" h="10287000">
                <a:moveTo>
                  <a:pt x="10235289" y="6616976"/>
                </a:moveTo>
                <a:lnTo>
                  <a:pt x="10275175" y="6746880"/>
                </a:lnTo>
                <a:lnTo>
                  <a:pt x="10195819" y="6746880"/>
                </a:lnTo>
                <a:close/>
                <a:moveTo>
                  <a:pt x="9473289" y="6616976"/>
                </a:moveTo>
                <a:lnTo>
                  <a:pt x="9513175" y="6746880"/>
                </a:lnTo>
                <a:lnTo>
                  <a:pt x="9433819" y="6746880"/>
                </a:lnTo>
                <a:close/>
                <a:moveTo>
                  <a:pt x="8406489" y="6616976"/>
                </a:moveTo>
                <a:lnTo>
                  <a:pt x="8446375" y="6746880"/>
                </a:lnTo>
                <a:lnTo>
                  <a:pt x="8367019" y="6746880"/>
                </a:lnTo>
                <a:close/>
                <a:moveTo>
                  <a:pt x="7130139" y="6616976"/>
                </a:moveTo>
                <a:lnTo>
                  <a:pt x="7170025" y="6746880"/>
                </a:lnTo>
                <a:lnTo>
                  <a:pt x="7090669" y="6746880"/>
                </a:lnTo>
                <a:close/>
                <a:moveTo>
                  <a:pt x="6406239" y="6616976"/>
                </a:moveTo>
                <a:lnTo>
                  <a:pt x="6446125" y="6746880"/>
                </a:lnTo>
                <a:lnTo>
                  <a:pt x="6366769" y="6746880"/>
                </a:lnTo>
                <a:close/>
                <a:moveTo>
                  <a:pt x="9817843" y="6605144"/>
                </a:moveTo>
                <a:lnTo>
                  <a:pt x="9845697" y="6605144"/>
                </a:lnTo>
                <a:cubicBezTo>
                  <a:pt x="9874619" y="6605144"/>
                  <a:pt x="9895325" y="6612210"/>
                  <a:pt x="9907813" y="6626343"/>
                </a:cubicBezTo>
                <a:cubicBezTo>
                  <a:pt x="9920303" y="6640475"/>
                  <a:pt x="9926547" y="6666686"/>
                  <a:pt x="9926547" y="6704975"/>
                </a:cubicBezTo>
                <a:cubicBezTo>
                  <a:pt x="9926547" y="6733897"/>
                  <a:pt x="9923753" y="6754809"/>
                  <a:pt x="9918167" y="6767709"/>
                </a:cubicBezTo>
                <a:cubicBezTo>
                  <a:pt x="9912579" y="6780609"/>
                  <a:pt x="9904856" y="6789647"/>
                  <a:pt x="9894996" y="6794823"/>
                </a:cubicBezTo>
                <a:cubicBezTo>
                  <a:pt x="9885136" y="6800000"/>
                  <a:pt x="9868539" y="6802588"/>
                  <a:pt x="9845203" y="6802588"/>
                </a:cubicBezTo>
                <a:lnTo>
                  <a:pt x="9817843" y="6802588"/>
                </a:lnTo>
                <a:close/>
                <a:moveTo>
                  <a:pt x="10890237" y="6523307"/>
                </a:moveTo>
                <a:lnTo>
                  <a:pt x="10890237" y="6884671"/>
                </a:lnTo>
                <a:lnTo>
                  <a:pt x="11002147" y="6884671"/>
                </a:lnTo>
                <a:lnTo>
                  <a:pt x="11002147" y="6523307"/>
                </a:lnTo>
                <a:close/>
                <a:moveTo>
                  <a:pt x="10467440" y="6523307"/>
                </a:moveTo>
                <a:lnTo>
                  <a:pt x="10467440" y="6884671"/>
                </a:lnTo>
                <a:lnTo>
                  <a:pt x="10572447" y="6884671"/>
                </a:lnTo>
                <a:lnTo>
                  <a:pt x="10572447" y="6686257"/>
                </a:lnTo>
                <a:lnTo>
                  <a:pt x="10707774" y="6884671"/>
                </a:lnTo>
                <a:lnTo>
                  <a:pt x="10813028" y="6884671"/>
                </a:lnTo>
                <a:lnTo>
                  <a:pt x="10813028" y="6523307"/>
                </a:lnTo>
                <a:lnTo>
                  <a:pt x="10707774" y="6523307"/>
                </a:lnTo>
                <a:lnTo>
                  <a:pt x="10707774" y="6723231"/>
                </a:lnTo>
                <a:lnTo>
                  <a:pt x="10571708" y="6523307"/>
                </a:lnTo>
                <a:close/>
                <a:moveTo>
                  <a:pt x="10175761" y="6523307"/>
                </a:moveTo>
                <a:lnTo>
                  <a:pt x="10039941" y="6884671"/>
                </a:lnTo>
                <a:lnTo>
                  <a:pt x="10153953" y="6884671"/>
                </a:lnTo>
                <a:lnTo>
                  <a:pt x="10171566" y="6825019"/>
                </a:lnTo>
                <a:lnTo>
                  <a:pt x="10298339" y="6825019"/>
                </a:lnTo>
                <a:lnTo>
                  <a:pt x="10316417" y="6884671"/>
                </a:lnTo>
                <a:lnTo>
                  <a:pt x="10433349" y="6884671"/>
                </a:lnTo>
                <a:lnTo>
                  <a:pt x="10297561" y="6523307"/>
                </a:lnTo>
                <a:close/>
                <a:moveTo>
                  <a:pt x="9706179" y="6523307"/>
                </a:moveTo>
                <a:lnTo>
                  <a:pt x="9706179" y="6884671"/>
                </a:lnTo>
                <a:lnTo>
                  <a:pt x="9872071" y="6884671"/>
                </a:lnTo>
                <a:cubicBezTo>
                  <a:pt x="9891955" y="6884671"/>
                  <a:pt x="9914141" y="6881385"/>
                  <a:pt x="9938626" y="6874811"/>
                </a:cubicBezTo>
                <a:cubicBezTo>
                  <a:pt x="9956538" y="6870046"/>
                  <a:pt x="9973299" y="6860474"/>
                  <a:pt x="9988911" y="6846095"/>
                </a:cubicBezTo>
                <a:cubicBezTo>
                  <a:pt x="10004523" y="6831716"/>
                  <a:pt x="10016724" y="6813886"/>
                  <a:pt x="10025516" y="6792605"/>
                </a:cubicBezTo>
                <a:cubicBezTo>
                  <a:pt x="10034307" y="6771324"/>
                  <a:pt x="10038703" y="6741375"/>
                  <a:pt x="10038703" y="6702757"/>
                </a:cubicBezTo>
                <a:cubicBezTo>
                  <a:pt x="10038703" y="6678107"/>
                  <a:pt x="10035745" y="6654772"/>
                  <a:pt x="10029829" y="6632752"/>
                </a:cubicBezTo>
                <a:cubicBezTo>
                  <a:pt x="10023913" y="6610731"/>
                  <a:pt x="10014383" y="6591422"/>
                  <a:pt x="10001236" y="6574825"/>
                </a:cubicBezTo>
                <a:cubicBezTo>
                  <a:pt x="9988089" y="6558228"/>
                  <a:pt x="9971451" y="6545492"/>
                  <a:pt x="9951321" y="6536618"/>
                </a:cubicBezTo>
                <a:cubicBezTo>
                  <a:pt x="9931190" y="6527744"/>
                  <a:pt x="9904773" y="6523307"/>
                  <a:pt x="9872071" y="6523307"/>
                </a:cubicBezTo>
                <a:close/>
                <a:moveTo>
                  <a:pt x="9413760" y="6523307"/>
                </a:moveTo>
                <a:lnTo>
                  <a:pt x="9277941" y="6884671"/>
                </a:lnTo>
                <a:lnTo>
                  <a:pt x="9391953" y="6884671"/>
                </a:lnTo>
                <a:lnTo>
                  <a:pt x="9409566" y="6825019"/>
                </a:lnTo>
                <a:lnTo>
                  <a:pt x="9536339" y="6825019"/>
                </a:lnTo>
                <a:lnTo>
                  <a:pt x="9554417" y="6884671"/>
                </a:lnTo>
                <a:lnTo>
                  <a:pt x="9671349" y="6884671"/>
                </a:lnTo>
                <a:lnTo>
                  <a:pt x="9535560" y="6523307"/>
                </a:lnTo>
                <a:close/>
                <a:moveTo>
                  <a:pt x="8836693" y="6523307"/>
                </a:moveTo>
                <a:lnTo>
                  <a:pt x="8836693" y="6884671"/>
                </a:lnTo>
                <a:lnTo>
                  <a:pt x="8928143" y="6884671"/>
                </a:lnTo>
                <a:lnTo>
                  <a:pt x="8928143" y="6609088"/>
                </a:lnTo>
                <a:lnTo>
                  <a:pt x="8998476" y="6884671"/>
                </a:lnTo>
                <a:lnTo>
                  <a:pt x="9081253" y="6884671"/>
                </a:lnTo>
                <a:lnTo>
                  <a:pt x="9151716" y="6609088"/>
                </a:lnTo>
                <a:lnTo>
                  <a:pt x="9151716" y="6884671"/>
                </a:lnTo>
                <a:lnTo>
                  <a:pt x="9243166" y="6884671"/>
                </a:lnTo>
                <a:lnTo>
                  <a:pt x="9243166" y="6523307"/>
                </a:lnTo>
                <a:lnTo>
                  <a:pt x="9096404" y="6523307"/>
                </a:lnTo>
                <a:lnTo>
                  <a:pt x="9040176" y="6743182"/>
                </a:lnTo>
                <a:lnTo>
                  <a:pt x="8983543" y="6523307"/>
                </a:lnTo>
                <a:close/>
                <a:moveTo>
                  <a:pt x="8346960" y="6523307"/>
                </a:moveTo>
                <a:lnTo>
                  <a:pt x="8211141" y="6884671"/>
                </a:lnTo>
                <a:lnTo>
                  <a:pt x="8325153" y="6884671"/>
                </a:lnTo>
                <a:lnTo>
                  <a:pt x="8342766" y="6825019"/>
                </a:lnTo>
                <a:lnTo>
                  <a:pt x="8469538" y="6825019"/>
                </a:lnTo>
                <a:lnTo>
                  <a:pt x="8487617" y="6884671"/>
                </a:lnTo>
                <a:lnTo>
                  <a:pt x="8604549" y="6884671"/>
                </a:lnTo>
                <a:lnTo>
                  <a:pt x="8468760" y="6523307"/>
                </a:lnTo>
                <a:close/>
                <a:moveTo>
                  <a:pt x="8051787" y="6523307"/>
                </a:moveTo>
                <a:lnTo>
                  <a:pt x="8051787" y="6884671"/>
                </a:lnTo>
                <a:lnTo>
                  <a:pt x="8163697" y="6884671"/>
                </a:lnTo>
                <a:lnTo>
                  <a:pt x="8163697" y="6523307"/>
                </a:lnTo>
                <a:close/>
                <a:moveTo>
                  <a:pt x="7277444" y="6523307"/>
                </a:moveTo>
                <a:lnTo>
                  <a:pt x="7418194" y="6733322"/>
                </a:lnTo>
                <a:lnTo>
                  <a:pt x="7418194" y="6884671"/>
                </a:lnTo>
                <a:lnTo>
                  <a:pt x="7530103" y="6884671"/>
                </a:lnTo>
                <a:lnTo>
                  <a:pt x="7530103" y="6733322"/>
                </a:lnTo>
                <a:lnTo>
                  <a:pt x="7670606" y="6523307"/>
                </a:lnTo>
                <a:lnTo>
                  <a:pt x="7547238" y="6523307"/>
                </a:lnTo>
                <a:lnTo>
                  <a:pt x="7474283" y="6645215"/>
                </a:lnTo>
                <a:lnTo>
                  <a:pt x="7401478" y="6523307"/>
                </a:lnTo>
                <a:close/>
                <a:moveTo>
                  <a:pt x="7070610" y="6523307"/>
                </a:moveTo>
                <a:lnTo>
                  <a:pt x="6934791" y="6884671"/>
                </a:lnTo>
                <a:lnTo>
                  <a:pt x="7048803" y="6884671"/>
                </a:lnTo>
                <a:lnTo>
                  <a:pt x="7066416" y="6825019"/>
                </a:lnTo>
                <a:lnTo>
                  <a:pt x="7193188" y="6825019"/>
                </a:lnTo>
                <a:lnTo>
                  <a:pt x="7211267" y="6884671"/>
                </a:lnTo>
                <a:lnTo>
                  <a:pt x="7328199" y="6884671"/>
                </a:lnTo>
                <a:lnTo>
                  <a:pt x="7192410" y="6523307"/>
                </a:lnTo>
                <a:close/>
                <a:moveTo>
                  <a:pt x="6637651" y="6523307"/>
                </a:moveTo>
                <a:lnTo>
                  <a:pt x="6637651" y="6884671"/>
                </a:lnTo>
                <a:lnTo>
                  <a:pt x="6923587" y="6884671"/>
                </a:lnTo>
                <a:lnTo>
                  <a:pt x="6923587" y="6795686"/>
                </a:lnTo>
                <a:lnTo>
                  <a:pt x="6749313" y="6795686"/>
                </a:lnTo>
                <a:lnTo>
                  <a:pt x="6749313" y="6523307"/>
                </a:lnTo>
                <a:close/>
                <a:moveTo>
                  <a:pt x="6346710" y="6523307"/>
                </a:moveTo>
                <a:lnTo>
                  <a:pt x="6210891" y="6884671"/>
                </a:lnTo>
                <a:lnTo>
                  <a:pt x="6324903" y="6884671"/>
                </a:lnTo>
                <a:lnTo>
                  <a:pt x="6342516" y="6825019"/>
                </a:lnTo>
                <a:lnTo>
                  <a:pt x="6469288" y="6825019"/>
                </a:lnTo>
                <a:lnTo>
                  <a:pt x="6487367" y="6884671"/>
                </a:lnTo>
                <a:lnTo>
                  <a:pt x="6604299" y="6884671"/>
                </a:lnTo>
                <a:lnTo>
                  <a:pt x="6468510" y="6523307"/>
                </a:lnTo>
                <a:close/>
                <a:moveTo>
                  <a:pt x="5769643" y="6523307"/>
                </a:moveTo>
                <a:lnTo>
                  <a:pt x="5769643" y="6884671"/>
                </a:lnTo>
                <a:lnTo>
                  <a:pt x="5861093" y="6884671"/>
                </a:lnTo>
                <a:lnTo>
                  <a:pt x="5861093" y="6609088"/>
                </a:lnTo>
                <a:lnTo>
                  <a:pt x="5931426" y="6884671"/>
                </a:lnTo>
                <a:lnTo>
                  <a:pt x="6014202" y="6884671"/>
                </a:lnTo>
                <a:lnTo>
                  <a:pt x="6084666" y="6609088"/>
                </a:lnTo>
                <a:lnTo>
                  <a:pt x="6084666" y="6884671"/>
                </a:lnTo>
                <a:lnTo>
                  <a:pt x="6176116" y="6884671"/>
                </a:lnTo>
                <a:lnTo>
                  <a:pt x="6176116" y="6523307"/>
                </a:lnTo>
                <a:lnTo>
                  <a:pt x="6029354" y="6523307"/>
                </a:lnTo>
                <a:lnTo>
                  <a:pt x="5973126" y="6743182"/>
                </a:lnTo>
                <a:lnTo>
                  <a:pt x="5916493" y="6523307"/>
                </a:lnTo>
                <a:close/>
                <a:moveTo>
                  <a:pt x="7833052" y="6517145"/>
                </a:moveTo>
                <a:cubicBezTo>
                  <a:pt x="7795420" y="6517145"/>
                  <a:pt x="7765800" y="6521869"/>
                  <a:pt x="7744190" y="6531318"/>
                </a:cubicBezTo>
                <a:cubicBezTo>
                  <a:pt x="7722581" y="6540767"/>
                  <a:pt x="7706394" y="6553750"/>
                  <a:pt x="7695630" y="6570265"/>
                </a:cubicBezTo>
                <a:cubicBezTo>
                  <a:pt x="7684867" y="6586780"/>
                  <a:pt x="7679485" y="6604322"/>
                  <a:pt x="7679485" y="6622892"/>
                </a:cubicBezTo>
                <a:cubicBezTo>
                  <a:pt x="7679485" y="6651157"/>
                  <a:pt x="7690002" y="6674410"/>
                  <a:pt x="7711036" y="6692650"/>
                </a:cubicBezTo>
                <a:cubicBezTo>
                  <a:pt x="7731906" y="6710891"/>
                  <a:pt x="7766827" y="6725517"/>
                  <a:pt x="7815797" y="6736527"/>
                </a:cubicBezTo>
                <a:cubicBezTo>
                  <a:pt x="7845705" y="6743100"/>
                  <a:pt x="7864768" y="6750084"/>
                  <a:pt x="7872985" y="6757479"/>
                </a:cubicBezTo>
                <a:cubicBezTo>
                  <a:pt x="7881201" y="6764874"/>
                  <a:pt x="7885309" y="6773255"/>
                  <a:pt x="7885309" y="6782622"/>
                </a:cubicBezTo>
                <a:cubicBezTo>
                  <a:pt x="7885309" y="6792482"/>
                  <a:pt x="7880996" y="6801150"/>
                  <a:pt x="7872368" y="6808627"/>
                </a:cubicBezTo>
                <a:cubicBezTo>
                  <a:pt x="7863741" y="6816104"/>
                  <a:pt x="7851457" y="6819843"/>
                  <a:pt x="7835517" y="6819843"/>
                </a:cubicBezTo>
                <a:cubicBezTo>
                  <a:pt x="7814154" y="6819843"/>
                  <a:pt x="7797721" y="6812530"/>
                  <a:pt x="7786218" y="6797904"/>
                </a:cubicBezTo>
                <a:cubicBezTo>
                  <a:pt x="7779151" y="6788866"/>
                  <a:pt x="7774468" y="6775720"/>
                  <a:pt x="7772167" y="6758465"/>
                </a:cubicBezTo>
                <a:lnTo>
                  <a:pt x="7665927" y="6765120"/>
                </a:lnTo>
                <a:cubicBezTo>
                  <a:pt x="7669049" y="6801602"/>
                  <a:pt x="7682443" y="6831674"/>
                  <a:pt x="7706106" y="6855338"/>
                </a:cubicBezTo>
                <a:cubicBezTo>
                  <a:pt x="7729770" y="6879002"/>
                  <a:pt x="7772332" y="6890834"/>
                  <a:pt x="7833791" y="6890834"/>
                </a:cubicBezTo>
                <a:cubicBezTo>
                  <a:pt x="7868794" y="6890834"/>
                  <a:pt x="7897799" y="6885780"/>
                  <a:pt x="7920805" y="6875674"/>
                </a:cubicBezTo>
                <a:cubicBezTo>
                  <a:pt x="7943811" y="6865568"/>
                  <a:pt x="7961723" y="6850737"/>
                  <a:pt x="7974541" y="6831181"/>
                </a:cubicBezTo>
                <a:cubicBezTo>
                  <a:pt x="7987359" y="6811626"/>
                  <a:pt x="7993768" y="6790263"/>
                  <a:pt x="7993768" y="6767092"/>
                </a:cubicBezTo>
                <a:cubicBezTo>
                  <a:pt x="7993768" y="6747373"/>
                  <a:pt x="7988961" y="6729543"/>
                  <a:pt x="7979348" y="6713603"/>
                </a:cubicBezTo>
                <a:cubicBezTo>
                  <a:pt x="7969734" y="6697662"/>
                  <a:pt x="7954369" y="6684311"/>
                  <a:pt x="7933253" y="6673547"/>
                </a:cubicBezTo>
                <a:cubicBezTo>
                  <a:pt x="7912137" y="6662783"/>
                  <a:pt x="7877175" y="6652143"/>
                  <a:pt x="7828369" y="6641626"/>
                </a:cubicBezTo>
                <a:cubicBezTo>
                  <a:pt x="7808649" y="6637517"/>
                  <a:pt x="7796160" y="6633080"/>
                  <a:pt x="7790901" y="6628315"/>
                </a:cubicBezTo>
                <a:cubicBezTo>
                  <a:pt x="7785478" y="6623714"/>
                  <a:pt x="7782767" y="6618537"/>
                  <a:pt x="7782767" y="6612786"/>
                </a:cubicBezTo>
                <a:cubicBezTo>
                  <a:pt x="7782767" y="6604898"/>
                  <a:pt x="7786053" y="6598201"/>
                  <a:pt x="7792627" y="6592696"/>
                </a:cubicBezTo>
                <a:cubicBezTo>
                  <a:pt x="7799200" y="6587191"/>
                  <a:pt x="7808977" y="6584438"/>
                  <a:pt x="7821960" y="6584438"/>
                </a:cubicBezTo>
                <a:cubicBezTo>
                  <a:pt x="7837735" y="6584438"/>
                  <a:pt x="7850101" y="6588136"/>
                  <a:pt x="7859057" y="6595531"/>
                </a:cubicBezTo>
                <a:cubicBezTo>
                  <a:pt x="7868013" y="6602926"/>
                  <a:pt x="7873888" y="6614757"/>
                  <a:pt x="7876682" y="6631026"/>
                </a:cubicBezTo>
                <a:lnTo>
                  <a:pt x="7981936" y="6624864"/>
                </a:lnTo>
                <a:cubicBezTo>
                  <a:pt x="7977335" y="6587396"/>
                  <a:pt x="7962915" y="6560076"/>
                  <a:pt x="7938676" y="6542904"/>
                </a:cubicBezTo>
                <a:cubicBezTo>
                  <a:pt x="7914437" y="6525731"/>
                  <a:pt x="7879229" y="6517145"/>
                  <a:pt x="7833052" y="6517145"/>
                </a:cubicBezTo>
                <a:close/>
                <a:moveTo>
                  <a:pt x="10662809" y="5212363"/>
                </a:moveTo>
                <a:lnTo>
                  <a:pt x="10801282" y="5663349"/>
                </a:lnTo>
                <a:lnTo>
                  <a:pt x="10525780" y="5663349"/>
                </a:lnTo>
                <a:close/>
                <a:moveTo>
                  <a:pt x="4242960" y="5212363"/>
                </a:moveTo>
                <a:lnTo>
                  <a:pt x="4105931" y="5663349"/>
                </a:lnTo>
                <a:lnTo>
                  <a:pt x="4381433" y="5663349"/>
                </a:lnTo>
                <a:close/>
                <a:moveTo>
                  <a:pt x="1833135" y="5212363"/>
                </a:moveTo>
                <a:lnTo>
                  <a:pt x="1696107" y="5663349"/>
                </a:lnTo>
                <a:lnTo>
                  <a:pt x="1971608" y="5663349"/>
                </a:lnTo>
                <a:close/>
                <a:moveTo>
                  <a:pt x="387660" y="5171286"/>
                </a:moveTo>
                <a:lnTo>
                  <a:pt x="387660" y="5856752"/>
                </a:lnTo>
                <a:lnTo>
                  <a:pt x="482650" y="5856752"/>
                </a:lnTo>
                <a:cubicBezTo>
                  <a:pt x="563663" y="5856752"/>
                  <a:pt x="621283" y="5847766"/>
                  <a:pt x="655514" y="5829795"/>
                </a:cubicBezTo>
                <a:cubicBezTo>
                  <a:pt x="689744" y="5811824"/>
                  <a:pt x="716558" y="5780446"/>
                  <a:pt x="735955" y="5735661"/>
                </a:cubicBezTo>
                <a:cubicBezTo>
                  <a:pt x="755352" y="5690876"/>
                  <a:pt x="765051" y="5618279"/>
                  <a:pt x="765051" y="5517870"/>
                </a:cubicBezTo>
                <a:cubicBezTo>
                  <a:pt x="765051" y="5384942"/>
                  <a:pt x="743372" y="5293946"/>
                  <a:pt x="700013" y="5244882"/>
                </a:cubicBezTo>
                <a:cubicBezTo>
                  <a:pt x="656655" y="5195818"/>
                  <a:pt x="584771" y="5171286"/>
                  <a:pt x="484361" y="5171286"/>
                </a:cubicBezTo>
                <a:close/>
                <a:moveTo>
                  <a:pt x="8078725" y="5142191"/>
                </a:moveTo>
                <a:lnTo>
                  <a:pt x="8189118" y="5142191"/>
                </a:lnTo>
                <a:cubicBezTo>
                  <a:pt x="8261573" y="5142191"/>
                  <a:pt x="8310922" y="5155883"/>
                  <a:pt x="8337165" y="5183267"/>
                </a:cubicBezTo>
                <a:cubicBezTo>
                  <a:pt x="8363408" y="5210651"/>
                  <a:pt x="8376530" y="5244026"/>
                  <a:pt x="8376530" y="5283391"/>
                </a:cubicBezTo>
                <a:cubicBezTo>
                  <a:pt x="8376530" y="5323897"/>
                  <a:pt x="8361412" y="5357129"/>
                  <a:pt x="8331175" y="5383087"/>
                </a:cubicBezTo>
                <a:cubicBezTo>
                  <a:pt x="8300938" y="5409046"/>
                  <a:pt x="8248451" y="5422025"/>
                  <a:pt x="8173715" y="5422025"/>
                </a:cubicBezTo>
                <a:lnTo>
                  <a:pt x="8078725" y="5422025"/>
                </a:lnTo>
                <a:close/>
                <a:moveTo>
                  <a:pt x="10456143" y="4887174"/>
                </a:moveTo>
                <a:lnTo>
                  <a:pt x="9984618" y="6141720"/>
                </a:lnTo>
                <a:lnTo>
                  <a:pt x="10380435" y="6141720"/>
                </a:lnTo>
                <a:lnTo>
                  <a:pt x="10441581" y="5934626"/>
                </a:lnTo>
                <a:lnTo>
                  <a:pt x="10881697" y="5934626"/>
                </a:lnTo>
                <a:lnTo>
                  <a:pt x="10944462" y="6141720"/>
                </a:lnTo>
                <a:lnTo>
                  <a:pt x="11350414" y="6141720"/>
                </a:lnTo>
                <a:lnTo>
                  <a:pt x="10878996" y="4887174"/>
                </a:lnTo>
                <a:close/>
                <a:moveTo>
                  <a:pt x="8869747" y="4887174"/>
                </a:moveTo>
                <a:lnTo>
                  <a:pt x="8869747" y="5196959"/>
                </a:lnTo>
                <a:lnTo>
                  <a:pt x="9265108" y="5196959"/>
                </a:lnTo>
                <a:lnTo>
                  <a:pt x="9265108" y="6141720"/>
                </a:lnTo>
                <a:lnTo>
                  <a:pt x="9652769" y="6141720"/>
                </a:lnTo>
                <a:lnTo>
                  <a:pt x="9652769" y="5196959"/>
                </a:lnTo>
                <a:lnTo>
                  <a:pt x="10048130" y="5196959"/>
                </a:lnTo>
                <a:lnTo>
                  <a:pt x="10048130" y="4887174"/>
                </a:lnTo>
                <a:close/>
                <a:moveTo>
                  <a:pt x="7689353" y="4887174"/>
                </a:moveTo>
                <a:lnTo>
                  <a:pt x="7689353" y="6141720"/>
                </a:lnTo>
                <a:lnTo>
                  <a:pt x="8078725" y="6141720"/>
                </a:lnTo>
                <a:lnTo>
                  <a:pt x="8078725" y="5676186"/>
                </a:lnTo>
                <a:lnTo>
                  <a:pt x="8290954" y="5676186"/>
                </a:lnTo>
                <a:cubicBezTo>
                  <a:pt x="8447273" y="5676186"/>
                  <a:pt x="8563514" y="5640529"/>
                  <a:pt x="8639677" y="5569216"/>
                </a:cubicBezTo>
                <a:cubicBezTo>
                  <a:pt x="8715840" y="5497902"/>
                  <a:pt x="8753921" y="5398919"/>
                  <a:pt x="8753921" y="5272266"/>
                </a:cubicBezTo>
                <a:cubicBezTo>
                  <a:pt x="8753921" y="5149037"/>
                  <a:pt x="8718977" y="5054047"/>
                  <a:pt x="8649090" y="4987298"/>
                </a:cubicBezTo>
                <a:cubicBezTo>
                  <a:pt x="8579203" y="4920548"/>
                  <a:pt x="8474087" y="4887174"/>
                  <a:pt x="8333742" y="4887174"/>
                </a:cubicBezTo>
                <a:close/>
                <a:moveTo>
                  <a:pt x="7020669" y="4887174"/>
                </a:moveTo>
                <a:lnTo>
                  <a:pt x="7020669" y="6141720"/>
                </a:lnTo>
                <a:lnTo>
                  <a:pt x="7409185" y="6141720"/>
                </a:lnTo>
                <a:lnTo>
                  <a:pt x="7409185" y="4887174"/>
                </a:lnTo>
                <a:close/>
                <a:moveTo>
                  <a:pt x="4036293" y="4887174"/>
                </a:moveTo>
                <a:lnTo>
                  <a:pt x="4459147" y="4887174"/>
                </a:lnTo>
                <a:lnTo>
                  <a:pt x="4930564" y="6141720"/>
                </a:lnTo>
                <a:lnTo>
                  <a:pt x="4524613" y="6141720"/>
                </a:lnTo>
                <a:lnTo>
                  <a:pt x="4461847" y="5934626"/>
                </a:lnTo>
                <a:lnTo>
                  <a:pt x="4021733" y="5934626"/>
                </a:lnTo>
                <a:lnTo>
                  <a:pt x="3960585" y="6141720"/>
                </a:lnTo>
                <a:lnTo>
                  <a:pt x="3564769" y="6141720"/>
                </a:lnTo>
                <a:close/>
                <a:moveTo>
                  <a:pt x="2363763" y="4887174"/>
                </a:moveTo>
                <a:lnTo>
                  <a:pt x="2794372" y="4887174"/>
                </a:lnTo>
                <a:lnTo>
                  <a:pt x="3047129" y="5310401"/>
                </a:lnTo>
                <a:lnTo>
                  <a:pt x="3300407" y="4887174"/>
                </a:lnTo>
                <a:lnTo>
                  <a:pt x="3728703" y="4887174"/>
                </a:lnTo>
                <a:lnTo>
                  <a:pt x="3240919" y="5616283"/>
                </a:lnTo>
                <a:lnTo>
                  <a:pt x="3240919" y="6141720"/>
                </a:lnTo>
                <a:lnTo>
                  <a:pt x="2852403" y="6141720"/>
                </a:lnTo>
                <a:lnTo>
                  <a:pt x="2852403" y="5616283"/>
                </a:lnTo>
                <a:close/>
                <a:moveTo>
                  <a:pt x="1626469" y="4887174"/>
                </a:moveTo>
                <a:lnTo>
                  <a:pt x="2049322" y="4887174"/>
                </a:lnTo>
                <a:lnTo>
                  <a:pt x="2520739" y="6141720"/>
                </a:lnTo>
                <a:lnTo>
                  <a:pt x="2114787" y="6141720"/>
                </a:lnTo>
                <a:lnTo>
                  <a:pt x="2052023" y="5934626"/>
                </a:lnTo>
                <a:lnTo>
                  <a:pt x="1611907" y="5934626"/>
                </a:lnTo>
                <a:lnTo>
                  <a:pt x="1550760" y="6141720"/>
                </a:lnTo>
                <a:lnTo>
                  <a:pt x="1154944" y="6141720"/>
                </a:lnTo>
                <a:close/>
                <a:moveTo>
                  <a:pt x="0" y="4887174"/>
                </a:moveTo>
                <a:lnTo>
                  <a:pt x="575928" y="4887174"/>
                </a:lnTo>
                <a:cubicBezTo>
                  <a:pt x="689459" y="4887174"/>
                  <a:pt x="781168" y="4902577"/>
                  <a:pt x="851055" y="4933385"/>
                </a:cubicBezTo>
                <a:cubicBezTo>
                  <a:pt x="920942" y="4964192"/>
                  <a:pt x="978706" y="5008406"/>
                  <a:pt x="1024347" y="5066028"/>
                </a:cubicBezTo>
                <a:cubicBezTo>
                  <a:pt x="1069988" y="5123649"/>
                  <a:pt x="1103078" y="5190684"/>
                  <a:pt x="1123615" y="5267132"/>
                </a:cubicBezTo>
                <a:cubicBezTo>
                  <a:pt x="1144154" y="5343580"/>
                  <a:pt x="1154423" y="5424592"/>
                  <a:pt x="1154423" y="5510168"/>
                </a:cubicBezTo>
                <a:cubicBezTo>
                  <a:pt x="1154423" y="5644237"/>
                  <a:pt x="1139162" y="5748212"/>
                  <a:pt x="1108640" y="5822093"/>
                </a:cubicBezTo>
                <a:cubicBezTo>
                  <a:pt x="1078117" y="5895974"/>
                  <a:pt x="1035758" y="5957874"/>
                  <a:pt x="981559" y="6007794"/>
                </a:cubicBezTo>
                <a:cubicBezTo>
                  <a:pt x="927361" y="6057713"/>
                  <a:pt x="869169" y="6090945"/>
                  <a:pt x="806983" y="6107490"/>
                </a:cubicBezTo>
                <a:cubicBezTo>
                  <a:pt x="721978" y="6130310"/>
                  <a:pt x="644959" y="6141720"/>
                  <a:pt x="575928" y="6141720"/>
                </a:cubicBezTo>
                <a:lnTo>
                  <a:pt x="0" y="6141720"/>
                </a:lnTo>
                <a:close/>
                <a:moveTo>
                  <a:pt x="6231954" y="4865780"/>
                </a:moveTo>
                <a:cubicBezTo>
                  <a:pt x="6029995" y="4865780"/>
                  <a:pt x="5873818" y="4921511"/>
                  <a:pt x="5763425" y="5032974"/>
                </a:cubicBezTo>
                <a:cubicBezTo>
                  <a:pt x="5653031" y="5144437"/>
                  <a:pt x="5597835" y="5303930"/>
                  <a:pt x="5597835" y="5511452"/>
                </a:cubicBezTo>
                <a:cubicBezTo>
                  <a:pt x="5597835" y="5667102"/>
                  <a:pt x="5629213" y="5794814"/>
                  <a:pt x="5691969" y="5894586"/>
                </a:cubicBezTo>
                <a:cubicBezTo>
                  <a:pt x="5754725" y="5994358"/>
                  <a:pt x="5829318" y="6064055"/>
                  <a:pt x="5915750" y="6103679"/>
                </a:cubicBezTo>
                <a:cubicBezTo>
                  <a:pt x="6002182" y="6143302"/>
                  <a:pt x="6113574" y="6163114"/>
                  <a:pt x="6249925" y="6163114"/>
                </a:cubicBezTo>
                <a:cubicBezTo>
                  <a:pt x="6362315" y="6163114"/>
                  <a:pt x="6454880" y="6146855"/>
                  <a:pt x="6527620" y="6114336"/>
                </a:cubicBezTo>
                <a:cubicBezTo>
                  <a:pt x="6600359" y="6081817"/>
                  <a:pt x="6661261" y="6033609"/>
                  <a:pt x="6710325" y="5969712"/>
                </a:cubicBezTo>
                <a:cubicBezTo>
                  <a:pt x="6759389" y="5905815"/>
                  <a:pt x="6795331" y="5826229"/>
                  <a:pt x="6818151" y="5730955"/>
                </a:cubicBezTo>
                <a:lnTo>
                  <a:pt x="6478413" y="5628263"/>
                </a:lnTo>
                <a:cubicBezTo>
                  <a:pt x="6461298" y="5707564"/>
                  <a:pt x="6433771" y="5768038"/>
                  <a:pt x="6395833" y="5809685"/>
                </a:cubicBezTo>
                <a:cubicBezTo>
                  <a:pt x="6357894" y="5851332"/>
                  <a:pt x="6301841" y="5872155"/>
                  <a:pt x="6227675" y="5872155"/>
                </a:cubicBezTo>
                <a:cubicBezTo>
                  <a:pt x="6151227" y="5872155"/>
                  <a:pt x="6091895" y="5846371"/>
                  <a:pt x="6049677" y="5794802"/>
                </a:cubicBezTo>
                <a:cubicBezTo>
                  <a:pt x="6007459" y="5743234"/>
                  <a:pt x="5986351" y="5647928"/>
                  <a:pt x="5986351" y="5508884"/>
                </a:cubicBezTo>
                <a:cubicBezTo>
                  <a:pt x="5986351" y="5396637"/>
                  <a:pt x="6004037" y="5314301"/>
                  <a:pt x="6039407" y="5261877"/>
                </a:cubicBezTo>
                <a:cubicBezTo>
                  <a:pt x="6086189" y="5191214"/>
                  <a:pt x="6153509" y="5155883"/>
                  <a:pt x="6241367" y="5155883"/>
                </a:cubicBezTo>
                <a:cubicBezTo>
                  <a:pt x="6280162" y="5155883"/>
                  <a:pt x="6315249" y="5163870"/>
                  <a:pt x="6346626" y="5179844"/>
                </a:cubicBezTo>
                <a:cubicBezTo>
                  <a:pt x="6378005" y="5195818"/>
                  <a:pt x="6404533" y="5218639"/>
                  <a:pt x="6426212" y="5248305"/>
                </a:cubicBezTo>
                <a:cubicBezTo>
                  <a:pt x="6439334" y="5265991"/>
                  <a:pt x="6451885" y="5293946"/>
                  <a:pt x="6463865" y="5332170"/>
                </a:cubicBezTo>
                <a:lnTo>
                  <a:pt x="6806170" y="5256007"/>
                </a:lnTo>
                <a:cubicBezTo>
                  <a:pt x="6762241" y="5123649"/>
                  <a:pt x="6695064" y="5025522"/>
                  <a:pt x="6604639" y="4961625"/>
                </a:cubicBezTo>
                <a:cubicBezTo>
                  <a:pt x="6514213" y="4897728"/>
                  <a:pt x="6389985" y="4865780"/>
                  <a:pt x="6231954" y="4865780"/>
                </a:cubicBezTo>
                <a:close/>
                <a:moveTo>
                  <a:pt x="3661261" y="0"/>
                </a:moveTo>
                <a:lnTo>
                  <a:pt x="13033861" y="0"/>
                </a:lnTo>
                <a:lnTo>
                  <a:pt x="13033861" y="10287000"/>
                </a:lnTo>
                <a:lnTo>
                  <a:pt x="3661261" y="10287000"/>
                </a:lnTo>
                <a:cubicBezTo>
                  <a:pt x="3657250" y="8681453"/>
                  <a:pt x="5610377" y="7396747"/>
                  <a:pt x="5606366" y="579120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dirty="0">
              <a:solidFill>
                <a:schemeClr val="bg1"/>
              </a:solidFill>
              <a:latin typeface="Arial Black" panose="020B0A04020102020204" pitchFamily="34" charset="0"/>
            </a:endParaRPr>
          </a:p>
        </p:txBody>
      </p:sp>
      <p:sp>
        <p:nvSpPr>
          <p:cNvPr id="7" name="Freeform 21">
            <a:extLst>
              <a:ext uri="{FF2B5EF4-FFF2-40B4-BE49-F238E27FC236}">
                <a16:creationId xmlns:a16="http://schemas.microsoft.com/office/drawing/2014/main" id="{F84DED54-99FB-45B3-BE22-F774B0A4BA7C}"/>
              </a:ext>
            </a:extLst>
          </p:cNvPr>
          <p:cNvSpPr/>
          <p:nvPr/>
        </p:nvSpPr>
        <p:spPr>
          <a:xfrm>
            <a:off x="15282248" y="266700"/>
            <a:ext cx="1639553" cy="1267490"/>
          </a:xfrm>
          <a:custGeom>
            <a:avLst/>
            <a:gdLst/>
            <a:ahLst/>
            <a:cxnLst/>
            <a:rect l="l" t="t" r="r" b="b"/>
            <a:pathLst>
              <a:path w="1639553" h="1267490">
                <a:moveTo>
                  <a:pt x="0" y="0"/>
                </a:moveTo>
                <a:lnTo>
                  <a:pt x="1639553" y="0"/>
                </a:lnTo>
                <a:lnTo>
                  <a:pt x="1639553" y="1267490"/>
                </a:lnTo>
                <a:lnTo>
                  <a:pt x="0" y="1267490"/>
                </a:lnTo>
                <a:lnTo>
                  <a:pt x="0" y="0"/>
                </a:lnTo>
                <a:close/>
              </a:path>
            </a:pathLst>
          </a:custGeom>
          <a:blipFill>
            <a:blip r:embed="rId5"/>
            <a:stretch>
              <a:fillRect/>
            </a:stretch>
          </a:blipFill>
        </p:spPr>
      </p:sp>
      <p:sp>
        <p:nvSpPr>
          <p:cNvPr id="3" name="Rectangle 2">
            <a:extLst>
              <a:ext uri="{FF2B5EF4-FFF2-40B4-BE49-F238E27FC236}">
                <a16:creationId xmlns:a16="http://schemas.microsoft.com/office/drawing/2014/main" id="{769CC0E9-1F3F-4C7E-BC42-7CDD396E014C}"/>
              </a:ext>
            </a:extLst>
          </p:cNvPr>
          <p:cNvSpPr/>
          <p:nvPr/>
        </p:nvSpPr>
        <p:spPr>
          <a:xfrm>
            <a:off x="13792200" y="1564916"/>
            <a:ext cx="4369594" cy="471924"/>
          </a:xfrm>
          <a:prstGeom prst="rect">
            <a:avLst/>
          </a:prstGeom>
        </p:spPr>
        <p:txBody>
          <a:bodyPr wrap="none">
            <a:spAutoFit/>
          </a:bodyPr>
          <a:lstStyle/>
          <a:p>
            <a:pPr>
              <a:lnSpc>
                <a:spcPts val="3388"/>
              </a:lnSpc>
            </a:pPr>
            <a:r>
              <a:rPr lang="en-US" b="1" dirty="0">
                <a:solidFill>
                  <a:schemeClr val="bg1"/>
                </a:solidFill>
                <a:latin typeface="Arial" panose="020B0604020202020204" pitchFamily="34" charset="0"/>
                <a:cs typeface="Arial" panose="020B0604020202020204" pitchFamily="34" charset="0"/>
              </a:rPr>
              <a:t>INSTITUT TADBIRAN AWAM NEGARA </a:t>
            </a:r>
          </a:p>
        </p:txBody>
      </p:sp>
      <p:pic>
        <p:nvPicPr>
          <p:cNvPr id="5" name="Picture 4">
            <a:extLst>
              <a:ext uri="{FF2B5EF4-FFF2-40B4-BE49-F238E27FC236}">
                <a16:creationId xmlns:a16="http://schemas.microsoft.com/office/drawing/2014/main" id="{9D27579F-58B7-4BEC-9E0F-D25DB5B9D7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6591300"/>
            <a:ext cx="7924800" cy="4372591"/>
          </a:xfrm>
          <a:prstGeom prst="rect">
            <a:avLst/>
          </a:prstGeom>
        </p:spPr>
      </p:pic>
    </p:spTree>
    <p:extLst>
      <p:ext uri="{BB962C8B-B14F-4D97-AF65-F5344CB8AC3E}">
        <p14:creationId xmlns:p14="http://schemas.microsoft.com/office/powerpoint/2010/main" val="2287488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466803">
            <a:off x="693211" y="7724378"/>
            <a:ext cx="7324845" cy="4712396"/>
            <a:chOff x="0" y="0"/>
            <a:chExt cx="2287099" cy="1471392"/>
          </a:xfrm>
        </p:grpSpPr>
        <p:sp>
          <p:nvSpPr>
            <p:cNvPr id="3" name="Freeform 3"/>
            <p:cNvSpPr/>
            <p:nvPr/>
          </p:nvSpPr>
          <p:spPr>
            <a:xfrm>
              <a:off x="0" y="0"/>
              <a:ext cx="2287099" cy="1471392"/>
            </a:xfrm>
            <a:custGeom>
              <a:avLst/>
              <a:gdLst/>
              <a:ahLst/>
              <a:cxnLst/>
              <a:rect l="l" t="t" r="r" b="b"/>
              <a:pathLst>
                <a:path w="2287099" h="1471392">
                  <a:moveTo>
                    <a:pt x="203200" y="0"/>
                  </a:moveTo>
                  <a:lnTo>
                    <a:pt x="2287099" y="0"/>
                  </a:lnTo>
                  <a:lnTo>
                    <a:pt x="2083899" y="1471392"/>
                  </a:lnTo>
                  <a:lnTo>
                    <a:pt x="0" y="1471392"/>
                  </a:lnTo>
                  <a:lnTo>
                    <a:pt x="203200" y="0"/>
                  </a:lnTo>
                  <a:close/>
                </a:path>
              </a:pathLst>
            </a:custGeom>
            <a:solidFill>
              <a:srgbClr val="F8B400"/>
            </a:solidFill>
          </p:spPr>
        </p:sp>
        <p:sp>
          <p:nvSpPr>
            <p:cNvPr id="4" name="TextBox 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520272">
            <a:off x="-857026" y="-6619356"/>
            <a:ext cx="6997963" cy="21703559"/>
            <a:chOff x="0" y="0"/>
            <a:chExt cx="1843085" cy="5716164"/>
          </a:xfrm>
        </p:grpSpPr>
        <p:sp>
          <p:nvSpPr>
            <p:cNvPr id="6" name="Freeform 6"/>
            <p:cNvSpPr/>
            <p:nvPr/>
          </p:nvSpPr>
          <p:spPr>
            <a:xfrm>
              <a:off x="0" y="0"/>
              <a:ext cx="1843085" cy="5716164"/>
            </a:xfrm>
            <a:custGeom>
              <a:avLst/>
              <a:gdLst/>
              <a:ahLst/>
              <a:cxnLst/>
              <a:rect l="l" t="t" r="r" b="b"/>
              <a:pathLst>
                <a:path w="1843085" h="5716164">
                  <a:moveTo>
                    <a:pt x="0" y="0"/>
                  </a:moveTo>
                  <a:lnTo>
                    <a:pt x="1843085" y="0"/>
                  </a:lnTo>
                  <a:lnTo>
                    <a:pt x="1843085" y="5716164"/>
                  </a:lnTo>
                  <a:lnTo>
                    <a:pt x="0" y="5716164"/>
                  </a:lnTo>
                  <a:close/>
                </a:path>
              </a:pathLst>
            </a:custGeom>
            <a:solidFill>
              <a:srgbClr val="005555"/>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560148" y="479131"/>
            <a:ext cx="7174811" cy="9328738"/>
            <a:chOff x="0" y="0"/>
            <a:chExt cx="26292899" cy="34186203"/>
          </a:xfrm>
        </p:grpSpPr>
        <p:sp>
          <p:nvSpPr>
            <p:cNvPr id="9" name="Freeform 9"/>
            <p:cNvSpPr/>
            <p:nvPr/>
          </p:nvSpPr>
          <p:spPr>
            <a:xfrm>
              <a:off x="0" y="0"/>
              <a:ext cx="26292938" cy="34186242"/>
            </a:xfrm>
            <a:custGeom>
              <a:avLst/>
              <a:gdLst/>
              <a:ahLst/>
              <a:cxnLst/>
              <a:rect l="l" t="t" r="r" b="b"/>
              <a:pathLst>
                <a:path w="26292938" h="34186242">
                  <a:moveTo>
                    <a:pt x="8636" y="0"/>
                  </a:moveTo>
                  <a:lnTo>
                    <a:pt x="0" y="34186242"/>
                  </a:lnTo>
                  <a:lnTo>
                    <a:pt x="9995662" y="34186242"/>
                  </a:lnTo>
                  <a:lnTo>
                    <a:pt x="26292938" y="127"/>
                  </a:lnTo>
                  <a:lnTo>
                    <a:pt x="26292938" y="0"/>
                  </a:lnTo>
                  <a:close/>
                </a:path>
              </a:pathLst>
            </a:custGeom>
            <a:blipFill>
              <a:blip r:embed="rId3"/>
              <a:stretch>
                <a:fillRect l="-66440" r="-28590"/>
              </a:stretch>
            </a:blipFill>
          </p:spPr>
        </p:sp>
      </p:grpSp>
      <p:grpSp>
        <p:nvGrpSpPr>
          <p:cNvPr id="10" name="Group 10"/>
          <p:cNvGrpSpPr/>
          <p:nvPr/>
        </p:nvGrpSpPr>
        <p:grpSpPr>
          <a:xfrm rot="-3832377">
            <a:off x="4109194" y="1423995"/>
            <a:ext cx="5762319" cy="695997"/>
            <a:chOff x="0" y="0"/>
            <a:chExt cx="3705583" cy="447576"/>
          </a:xfrm>
        </p:grpSpPr>
        <p:sp>
          <p:nvSpPr>
            <p:cNvPr id="11" name="Freeform 11"/>
            <p:cNvSpPr/>
            <p:nvPr/>
          </p:nvSpPr>
          <p:spPr>
            <a:xfrm>
              <a:off x="0" y="0"/>
              <a:ext cx="3705584" cy="447576"/>
            </a:xfrm>
            <a:custGeom>
              <a:avLst/>
              <a:gdLst/>
              <a:ahLst/>
              <a:cxnLst/>
              <a:rect l="l" t="t" r="r" b="b"/>
              <a:pathLst>
                <a:path w="3705584" h="447576">
                  <a:moveTo>
                    <a:pt x="3502384" y="0"/>
                  </a:moveTo>
                  <a:lnTo>
                    <a:pt x="0" y="0"/>
                  </a:lnTo>
                  <a:lnTo>
                    <a:pt x="203200" y="447576"/>
                  </a:lnTo>
                  <a:lnTo>
                    <a:pt x="3705584" y="447576"/>
                  </a:lnTo>
                  <a:lnTo>
                    <a:pt x="3502384" y="0"/>
                  </a:lnTo>
                  <a:close/>
                </a:path>
              </a:pathLst>
            </a:custGeom>
            <a:solidFill>
              <a:srgbClr val="F8B400">
                <a:alpha val="53725"/>
              </a:srgbClr>
            </a:solidFill>
          </p:spPr>
        </p:sp>
        <p:sp>
          <p:nvSpPr>
            <p:cNvPr id="12" name="TextBox 12"/>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433950">
            <a:off x="-3087315" y="-9823080"/>
            <a:ext cx="3881376" cy="21703559"/>
            <a:chOff x="0" y="0"/>
            <a:chExt cx="1022255" cy="5716164"/>
          </a:xfrm>
        </p:grpSpPr>
        <p:sp>
          <p:nvSpPr>
            <p:cNvPr id="14" name="Freeform 14"/>
            <p:cNvSpPr/>
            <p:nvPr/>
          </p:nvSpPr>
          <p:spPr>
            <a:xfrm>
              <a:off x="0" y="0"/>
              <a:ext cx="1022255" cy="5716164"/>
            </a:xfrm>
            <a:custGeom>
              <a:avLst/>
              <a:gdLst/>
              <a:ahLst/>
              <a:cxnLst/>
              <a:rect l="l" t="t" r="r" b="b"/>
              <a:pathLst>
                <a:path w="1022255" h="5716164">
                  <a:moveTo>
                    <a:pt x="0" y="0"/>
                  </a:moveTo>
                  <a:lnTo>
                    <a:pt x="1022255" y="0"/>
                  </a:lnTo>
                  <a:lnTo>
                    <a:pt x="1022255" y="5716164"/>
                  </a:lnTo>
                  <a:lnTo>
                    <a:pt x="0" y="5716164"/>
                  </a:lnTo>
                  <a:close/>
                </a:path>
              </a:pathLst>
            </a:custGeom>
            <a:solidFill>
              <a:srgbClr val="F8B400"/>
            </a:solidFill>
          </p:spPr>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3864451">
            <a:off x="5585879" y="648929"/>
            <a:ext cx="4739218" cy="974041"/>
            <a:chOff x="0" y="0"/>
            <a:chExt cx="2276287" cy="467840"/>
          </a:xfrm>
        </p:grpSpPr>
        <p:sp>
          <p:nvSpPr>
            <p:cNvPr id="17" name="Freeform 17"/>
            <p:cNvSpPr/>
            <p:nvPr/>
          </p:nvSpPr>
          <p:spPr>
            <a:xfrm>
              <a:off x="0" y="0"/>
              <a:ext cx="2276287" cy="467840"/>
            </a:xfrm>
            <a:custGeom>
              <a:avLst/>
              <a:gdLst/>
              <a:ahLst/>
              <a:cxnLst/>
              <a:rect l="l" t="t" r="r" b="b"/>
              <a:pathLst>
                <a:path w="2276287" h="467840">
                  <a:moveTo>
                    <a:pt x="2073087" y="0"/>
                  </a:moveTo>
                  <a:lnTo>
                    <a:pt x="0" y="0"/>
                  </a:lnTo>
                  <a:lnTo>
                    <a:pt x="203200" y="467840"/>
                  </a:lnTo>
                  <a:lnTo>
                    <a:pt x="2276287" y="467840"/>
                  </a:lnTo>
                  <a:lnTo>
                    <a:pt x="2073087" y="0"/>
                  </a:lnTo>
                  <a:close/>
                </a:path>
              </a:pathLst>
            </a:custGeom>
            <a:solidFill>
              <a:srgbClr val="F8B400"/>
            </a:solidFill>
          </p:spPr>
        </p:sp>
        <p:sp>
          <p:nvSpPr>
            <p:cNvPr id="18" name="TextBox 18"/>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734959" y="2571203"/>
            <a:ext cx="8983412" cy="5987729"/>
          </a:xfrm>
          <a:prstGeom prst="rect">
            <a:avLst/>
          </a:prstGeom>
        </p:spPr>
        <p:txBody>
          <a:bodyPr lIns="0" tIns="0" rIns="0" bIns="0" rtlCol="0" anchor="t">
            <a:spAutoFit/>
          </a:bodyPr>
          <a:lstStyle/>
          <a:p>
            <a:pPr marL="457200" indent="-457200" algn="just">
              <a:lnSpc>
                <a:spcPts val="3569"/>
              </a:lnSpc>
              <a:buFont typeface="Wingdings" pitchFamily="2" charset="2"/>
              <a:buChar char="Ø"/>
            </a:pPr>
            <a:r>
              <a:rPr lang="en-US" sz="2999" dirty="0" err="1">
                <a:solidFill>
                  <a:srgbClr val="000000"/>
                </a:solidFill>
              </a:rPr>
              <a:t>Kalimat</a:t>
            </a:r>
            <a:r>
              <a:rPr lang="en-US" sz="2999" dirty="0">
                <a:solidFill>
                  <a:srgbClr val="000000"/>
                </a:solidFill>
              </a:rPr>
              <a:t> </a:t>
            </a:r>
            <a:r>
              <a:rPr lang="en-US" sz="2999" dirty="0" err="1">
                <a:solidFill>
                  <a:srgbClr val="000000"/>
                </a:solidFill>
              </a:rPr>
              <a:t>daya</a:t>
            </a:r>
            <a:r>
              <a:rPr lang="en-US" sz="2999" dirty="0">
                <a:solidFill>
                  <a:srgbClr val="000000"/>
                </a:solidFill>
              </a:rPr>
              <a:t> </a:t>
            </a:r>
            <a:r>
              <a:rPr lang="en-US" sz="2999" dirty="0" err="1">
                <a:solidFill>
                  <a:srgbClr val="000000"/>
                </a:solidFill>
              </a:rPr>
              <a:t>cipta</a:t>
            </a:r>
            <a:r>
              <a:rPr lang="en-US" sz="2999" dirty="0">
                <a:solidFill>
                  <a:srgbClr val="000000"/>
                </a:solidFill>
              </a:rPr>
              <a:t> </a:t>
            </a:r>
            <a:r>
              <a:rPr lang="en-US" sz="2999" dirty="0" err="1">
                <a:solidFill>
                  <a:srgbClr val="000000"/>
                </a:solidFill>
              </a:rPr>
              <a:t>mengandungi</a:t>
            </a:r>
            <a:r>
              <a:rPr lang="en-US" sz="2999" dirty="0">
                <a:solidFill>
                  <a:srgbClr val="000000"/>
                </a:solidFill>
              </a:rPr>
              <a:t> </a:t>
            </a:r>
            <a:r>
              <a:rPr lang="en-US" sz="2999" dirty="0" err="1">
                <a:solidFill>
                  <a:srgbClr val="000000"/>
                </a:solidFill>
              </a:rPr>
              <a:t>beberapa</a:t>
            </a:r>
            <a:r>
              <a:rPr lang="en-US" sz="2999" dirty="0">
                <a:solidFill>
                  <a:srgbClr val="000000"/>
                </a:solidFill>
              </a:rPr>
              <a:t> </a:t>
            </a:r>
            <a:r>
              <a:rPr lang="en-US" sz="2999" dirty="0" err="1">
                <a:solidFill>
                  <a:srgbClr val="000000"/>
                </a:solidFill>
              </a:rPr>
              <a:t>konotasi</a:t>
            </a:r>
            <a:r>
              <a:rPr lang="en-US" sz="2999" dirty="0">
                <a:solidFill>
                  <a:srgbClr val="000000"/>
                </a:solidFill>
              </a:rPr>
              <a:t>, </a:t>
            </a:r>
            <a:r>
              <a:rPr lang="en-US" sz="2999" dirty="0" err="1">
                <a:solidFill>
                  <a:srgbClr val="000000"/>
                </a:solidFill>
              </a:rPr>
              <a:t>antaranya</a:t>
            </a:r>
            <a:r>
              <a:rPr lang="en-US" sz="2999" dirty="0">
                <a:solidFill>
                  <a:srgbClr val="000000"/>
                </a:solidFill>
              </a:rPr>
              <a:t> </a:t>
            </a:r>
            <a:r>
              <a:rPr lang="en-US" sz="2999" b="1" dirty="0" err="1">
                <a:solidFill>
                  <a:srgbClr val="000000"/>
                </a:solidFill>
              </a:rPr>
              <a:t>pembaharuan</a:t>
            </a:r>
            <a:r>
              <a:rPr lang="en-US" sz="2999" b="1" dirty="0">
                <a:solidFill>
                  <a:srgbClr val="000000"/>
                </a:solidFill>
              </a:rPr>
              <a:t>, </a:t>
            </a:r>
            <a:r>
              <a:rPr lang="en-US" sz="2999" b="1" dirty="0" err="1">
                <a:solidFill>
                  <a:srgbClr val="000000"/>
                </a:solidFill>
              </a:rPr>
              <a:t>reka</a:t>
            </a:r>
            <a:r>
              <a:rPr lang="en-US" sz="2999" b="1" dirty="0">
                <a:solidFill>
                  <a:srgbClr val="000000"/>
                </a:solidFill>
              </a:rPr>
              <a:t> </a:t>
            </a:r>
            <a:r>
              <a:rPr lang="en-US" sz="2999" b="1" dirty="0" err="1">
                <a:solidFill>
                  <a:srgbClr val="000000"/>
                </a:solidFill>
              </a:rPr>
              <a:t>cipta</a:t>
            </a:r>
            <a:r>
              <a:rPr lang="en-US" sz="2999" b="1" dirty="0">
                <a:solidFill>
                  <a:srgbClr val="000000"/>
                </a:solidFill>
              </a:rPr>
              <a:t> dan </a:t>
            </a:r>
            <a:r>
              <a:rPr lang="en-US" sz="2999" b="1" dirty="0" err="1">
                <a:solidFill>
                  <a:srgbClr val="000000"/>
                </a:solidFill>
              </a:rPr>
              <a:t>reka</a:t>
            </a:r>
            <a:r>
              <a:rPr lang="en-US" sz="2999" b="1" dirty="0">
                <a:solidFill>
                  <a:srgbClr val="000000"/>
                </a:solidFill>
              </a:rPr>
              <a:t> </a:t>
            </a:r>
            <a:r>
              <a:rPr lang="en-US" sz="2999" b="1" dirty="0" err="1">
                <a:solidFill>
                  <a:srgbClr val="000000"/>
                </a:solidFill>
              </a:rPr>
              <a:t>baru</a:t>
            </a:r>
            <a:r>
              <a:rPr lang="en-US" sz="2999" dirty="0">
                <a:solidFill>
                  <a:srgbClr val="000000"/>
                </a:solidFill>
              </a:rPr>
              <a:t>. </a:t>
            </a:r>
            <a:r>
              <a:rPr lang="en-US" sz="2999" dirty="0" err="1">
                <a:solidFill>
                  <a:srgbClr val="000000"/>
                </a:solidFill>
              </a:rPr>
              <a:t>Rekaan</a:t>
            </a:r>
            <a:r>
              <a:rPr lang="en-US" sz="2999" dirty="0">
                <a:solidFill>
                  <a:srgbClr val="000000"/>
                </a:solidFill>
              </a:rPr>
              <a:t> </a:t>
            </a:r>
            <a:r>
              <a:rPr lang="en-US" sz="2999" dirty="0" err="1">
                <a:solidFill>
                  <a:srgbClr val="000000"/>
                </a:solidFill>
              </a:rPr>
              <a:t>itu</a:t>
            </a:r>
            <a:r>
              <a:rPr lang="en-US" sz="2999" dirty="0">
                <a:solidFill>
                  <a:srgbClr val="000000"/>
                </a:solidFill>
              </a:rPr>
              <a:t> </a:t>
            </a:r>
            <a:r>
              <a:rPr lang="en-US" sz="2999" dirty="0" err="1">
                <a:solidFill>
                  <a:srgbClr val="000000"/>
                </a:solidFill>
              </a:rPr>
              <a:t>sendiri</a:t>
            </a:r>
            <a:r>
              <a:rPr lang="en-US" sz="2999" dirty="0">
                <a:solidFill>
                  <a:srgbClr val="000000"/>
                </a:solidFill>
              </a:rPr>
              <a:t> </a:t>
            </a:r>
            <a:r>
              <a:rPr lang="en-US" sz="2999" dirty="0" err="1">
                <a:solidFill>
                  <a:srgbClr val="000000"/>
                </a:solidFill>
              </a:rPr>
              <a:t>merupakan</a:t>
            </a:r>
            <a:r>
              <a:rPr lang="en-US" sz="2999" dirty="0">
                <a:solidFill>
                  <a:srgbClr val="000000"/>
                </a:solidFill>
              </a:rPr>
              <a:t> teras </a:t>
            </a:r>
            <a:r>
              <a:rPr lang="en-US" sz="2999" dirty="0" err="1">
                <a:solidFill>
                  <a:srgbClr val="000000"/>
                </a:solidFill>
              </a:rPr>
              <a:t>utama</a:t>
            </a:r>
            <a:r>
              <a:rPr lang="en-US" sz="2999" dirty="0">
                <a:solidFill>
                  <a:srgbClr val="000000"/>
                </a:solidFill>
              </a:rPr>
              <a:t> </a:t>
            </a:r>
            <a:r>
              <a:rPr lang="en-US" sz="2999" dirty="0" err="1">
                <a:solidFill>
                  <a:srgbClr val="000000"/>
                </a:solidFill>
              </a:rPr>
              <a:t>daya</a:t>
            </a:r>
            <a:r>
              <a:rPr lang="en-US" sz="2999" dirty="0">
                <a:solidFill>
                  <a:srgbClr val="000000"/>
                </a:solidFill>
              </a:rPr>
              <a:t> </a:t>
            </a:r>
            <a:r>
              <a:rPr lang="en-US" sz="2999" dirty="0" err="1">
                <a:solidFill>
                  <a:srgbClr val="000000"/>
                </a:solidFill>
              </a:rPr>
              <a:t>cipta</a:t>
            </a:r>
            <a:r>
              <a:rPr lang="en-US" sz="2999" dirty="0">
                <a:solidFill>
                  <a:srgbClr val="000000"/>
                </a:solidFill>
              </a:rPr>
              <a:t>. </a:t>
            </a:r>
            <a:r>
              <a:rPr lang="en-US" sz="2999" dirty="0" err="1">
                <a:solidFill>
                  <a:srgbClr val="000000"/>
                </a:solidFill>
              </a:rPr>
              <a:t>Perbuatan</a:t>
            </a:r>
            <a:r>
              <a:rPr lang="en-US" sz="2999" dirty="0">
                <a:solidFill>
                  <a:srgbClr val="000000"/>
                </a:solidFill>
              </a:rPr>
              <a:t> </a:t>
            </a:r>
            <a:r>
              <a:rPr lang="en-US" sz="2999" dirty="0" err="1">
                <a:solidFill>
                  <a:srgbClr val="000000"/>
                </a:solidFill>
              </a:rPr>
              <a:t>mereka</a:t>
            </a:r>
            <a:r>
              <a:rPr lang="en-US" sz="2999" dirty="0">
                <a:solidFill>
                  <a:srgbClr val="000000"/>
                </a:solidFill>
              </a:rPr>
              <a:t> </a:t>
            </a:r>
            <a:r>
              <a:rPr lang="en-US" sz="2999" dirty="0" err="1">
                <a:solidFill>
                  <a:srgbClr val="000000"/>
                </a:solidFill>
              </a:rPr>
              <a:t>sesuatu</a:t>
            </a:r>
            <a:r>
              <a:rPr lang="en-US" sz="2999" dirty="0">
                <a:solidFill>
                  <a:srgbClr val="000000"/>
                </a:solidFill>
              </a:rPr>
              <a:t> </a:t>
            </a:r>
            <a:r>
              <a:rPr lang="en-US" sz="2999" dirty="0" err="1">
                <a:solidFill>
                  <a:srgbClr val="000000"/>
                </a:solidFill>
              </a:rPr>
              <a:t>boleh</a:t>
            </a:r>
            <a:r>
              <a:rPr lang="en-US" sz="2999" dirty="0">
                <a:solidFill>
                  <a:srgbClr val="000000"/>
                </a:solidFill>
              </a:rPr>
              <a:t> </a:t>
            </a:r>
            <a:r>
              <a:rPr lang="en-US" sz="2999" dirty="0" err="1">
                <a:solidFill>
                  <a:srgbClr val="000000"/>
                </a:solidFill>
              </a:rPr>
              <a:t>difahami</a:t>
            </a:r>
            <a:r>
              <a:rPr lang="en-US" sz="2999" dirty="0">
                <a:solidFill>
                  <a:srgbClr val="000000"/>
                </a:solidFill>
              </a:rPr>
              <a:t> </a:t>
            </a:r>
            <a:r>
              <a:rPr lang="en-US" sz="2999" dirty="0" err="1">
                <a:solidFill>
                  <a:srgbClr val="000000"/>
                </a:solidFill>
              </a:rPr>
              <a:t>sebagai</a:t>
            </a:r>
            <a:r>
              <a:rPr lang="en-US" sz="2999" dirty="0">
                <a:solidFill>
                  <a:srgbClr val="000000"/>
                </a:solidFill>
              </a:rPr>
              <a:t> </a:t>
            </a:r>
            <a:r>
              <a:rPr lang="en-US" sz="2999" dirty="0" err="1">
                <a:solidFill>
                  <a:srgbClr val="000000"/>
                </a:solidFill>
              </a:rPr>
              <a:t>tindakan</a:t>
            </a:r>
            <a:r>
              <a:rPr lang="en-US" sz="2999" dirty="0">
                <a:solidFill>
                  <a:srgbClr val="000000"/>
                </a:solidFill>
              </a:rPr>
              <a:t> </a:t>
            </a:r>
            <a:r>
              <a:rPr lang="en-US" sz="2999" dirty="0" err="1">
                <a:solidFill>
                  <a:srgbClr val="000000"/>
                </a:solidFill>
              </a:rPr>
              <a:t>mengubah</a:t>
            </a:r>
            <a:r>
              <a:rPr lang="en-US" sz="2999" dirty="0">
                <a:solidFill>
                  <a:srgbClr val="000000"/>
                </a:solidFill>
              </a:rPr>
              <a:t> </a:t>
            </a:r>
            <a:r>
              <a:rPr lang="en-US" sz="2999" dirty="0" err="1">
                <a:solidFill>
                  <a:srgbClr val="000000"/>
                </a:solidFill>
              </a:rPr>
              <a:t>secara</a:t>
            </a:r>
            <a:r>
              <a:rPr lang="en-US" sz="2999" dirty="0">
                <a:solidFill>
                  <a:srgbClr val="000000"/>
                </a:solidFill>
              </a:rPr>
              <a:t> </a:t>
            </a:r>
            <a:r>
              <a:rPr lang="en-US" sz="2999" b="1" dirty="0" err="1">
                <a:solidFill>
                  <a:srgbClr val="000000"/>
                </a:solidFill>
              </a:rPr>
              <a:t>kreatif</a:t>
            </a:r>
            <a:r>
              <a:rPr lang="en-US" sz="2999" dirty="0">
                <a:solidFill>
                  <a:srgbClr val="000000"/>
                </a:solidFill>
              </a:rPr>
              <a:t>. </a:t>
            </a:r>
          </a:p>
          <a:p>
            <a:pPr algn="just">
              <a:lnSpc>
                <a:spcPts val="3569"/>
              </a:lnSpc>
            </a:pPr>
            <a:endParaRPr lang="en-US" sz="2999" dirty="0">
              <a:solidFill>
                <a:srgbClr val="000000"/>
              </a:solidFill>
            </a:endParaRPr>
          </a:p>
          <a:p>
            <a:pPr marL="457200" indent="-457200" algn="just">
              <a:lnSpc>
                <a:spcPts val="3569"/>
              </a:lnSpc>
              <a:buFont typeface="Wingdings" pitchFamily="2" charset="2"/>
              <a:buChar char="Ø"/>
            </a:pPr>
            <a:r>
              <a:rPr lang="en-US" sz="2999" dirty="0" err="1">
                <a:solidFill>
                  <a:srgbClr val="000000"/>
                </a:solidFill>
              </a:rPr>
              <a:t>Rekaan</a:t>
            </a:r>
            <a:r>
              <a:rPr lang="en-US" sz="2999" dirty="0">
                <a:solidFill>
                  <a:srgbClr val="000000"/>
                </a:solidFill>
              </a:rPr>
              <a:t> </a:t>
            </a:r>
            <a:r>
              <a:rPr lang="en-US" sz="2999" dirty="0" err="1">
                <a:solidFill>
                  <a:srgbClr val="000000"/>
                </a:solidFill>
              </a:rPr>
              <a:t>mengandaikan</a:t>
            </a:r>
            <a:r>
              <a:rPr lang="en-US" sz="2999" dirty="0">
                <a:solidFill>
                  <a:srgbClr val="000000"/>
                </a:solidFill>
              </a:rPr>
              <a:t> </a:t>
            </a:r>
            <a:r>
              <a:rPr lang="en-US" sz="2999" dirty="0" err="1">
                <a:solidFill>
                  <a:srgbClr val="000000"/>
                </a:solidFill>
              </a:rPr>
              <a:t>dua</a:t>
            </a:r>
            <a:r>
              <a:rPr lang="en-US" sz="2999" dirty="0">
                <a:solidFill>
                  <a:srgbClr val="000000"/>
                </a:solidFill>
              </a:rPr>
              <a:t> </a:t>
            </a:r>
            <a:r>
              <a:rPr lang="en-US" sz="2999" dirty="0" err="1">
                <a:solidFill>
                  <a:srgbClr val="000000"/>
                </a:solidFill>
              </a:rPr>
              <a:t>konsep</a:t>
            </a:r>
            <a:r>
              <a:rPr lang="en-US" sz="2999" dirty="0">
                <a:solidFill>
                  <a:srgbClr val="000000"/>
                </a:solidFill>
              </a:rPr>
              <a:t> </a:t>
            </a:r>
            <a:r>
              <a:rPr lang="en-US" sz="2999" dirty="0" err="1">
                <a:solidFill>
                  <a:srgbClr val="000000"/>
                </a:solidFill>
              </a:rPr>
              <a:t>penting</a:t>
            </a:r>
            <a:r>
              <a:rPr lang="en-US" sz="2999" dirty="0">
                <a:solidFill>
                  <a:srgbClr val="000000"/>
                </a:solidFill>
              </a:rPr>
              <a:t>: </a:t>
            </a:r>
            <a:r>
              <a:rPr lang="en-US" sz="2999" dirty="0" err="1">
                <a:solidFill>
                  <a:srgbClr val="000000"/>
                </a:solidFill>
              </a:rPr>
              <a:t>Pertamanya</a:t>
            </a:r>
            <a:r>
              <a:rPr lang="en-US" sz="2999" dirty="0">
                <a:solidFill>
                  <a:srgbClr val="000000"/>
                </a:solidFill>
              </a:rPr>
              <a:t>, </a:t>
            </a:r>
            <a:r>
              <a:rPr lang="en-US" sz="2999" dirty="0" err="1">
                <a:solidFill>
                  <a:srgbClr val="000000"/>
                </a:solidFill>
              </a:rPr>
              <a:t>ia</a:t>
            </a:r>
            <a:r>
              <a:rPr lang="en-US" sz="2999" dirty="0">
                <a:solidFill>
                  <a:srgbClr val="000000"/>
                </a:solidFill>
              </a:rPr>
              <a:t> </a:t>
            </a:r>
            <a:r>
              <a:rPr lang="en-US" sz="2999" b="1" dirty="0" err="1">
                <a:solidFill>
                  <a:srgbClr val="000000"/>
                </a:solidFill>
              </a:rPr>
              <a:t>diniatkan</a:t>
            </a:r>
            <a:r>
              <a:rPr lang="en-US" sz="2999" dirty="0">
                <a:solidFill>
                  <a:srgbClr val="000000"/>
                </a:solidFill>
              </a:rPr>
              <a:t> dan </a:t>
            </a:r>
            <a:r>
              <a:rPr lang="en-US" sz="2999" b="1" dirty="0">
                <a:solidFill>
                  <a:srgbClr val="000000"/>
                </a:solidFill>
              </a:rPr>
              <a:t>proses</a:t>
            </a:r>
            <a:r>
              <a:rPr lang="en-US" sz="2999" dirty="0">
                <a:solidFill>
                  <a:srgbClr val="000000"/>
                </a:solidFill>
              </a:rPr>
              <a:t> </a:t>
            </a:r>
            <a:r>
              <a:rPr lang="en-US" sz="2999" dirty="0" err="1">
                <a:solidFill>
                  <a:srgbClr val="000000"/>
                </a:solidFill>
              </a:rPr>
              <a:t>untuk</a:t>
            </a:r>
            <a:r>
              <a:rPr lang="en-US" sz="2999" dirty="0">
                <a:solidFill>
                  <a:srgbClr val="000000"/>
                </a:solidFill>
              </a:rPr>
              <a:t> </a:t>
            </a:r>
            <a:r>
              <a:rPr lang="en-US" sz="2999" dirty="0" err="1">
                <a:solidFill>
                  <a:srgbClr val="000000"/>
                </a:solidFill>
              </a:rPr>
              <a:t>mencapainya</a:t>
            </a:r>
            <a:r>
              <a:rPr lang="en-US" sz="2999" dirty="0">
                <a:solidFill>
                  <a:srgbClr val="000000"/>
                </a:solidFill>
              </a:rPr>
              <a:t> </a:t>
            </a:r>
            <a:r>
              <a:rPr lang="en-US" sz="2999" b="1" dirty="0" err="1">
                <a:solidFill>
                  <a:srgbClr val="000000"/>
                </a:solidFill>
              </a:rPr>
              <a:t>telah</a:t>
            </a:r>
            <a:r>
              <a:rPr lang="en-US" sz="2999" b="1" dirty="0">
                <a:solidFill>
                  <a:srgbClr val="000000"/>
                </a:solidFill>
              </a:rPr>
              <a:t> </a:t>
            </a:r>
            <a:r>
              <a:rPr lang="en-US" sz="2999" b="1" dirty="0" err="1">
                <a:solidFill>
                  <a:srgbClr val="000000"/>
                </a:solidFill>
              </a:rPr>
              <a:t>dirancang</a:t>
            </a:r>
            <a:r>
              <a:rPr lang="en-US" sz="2999" dirty="0">
                <a:solidFill>
                  <a:srgbClr val="000000"/>
                </a:solidFill>
              </a:rPr>
              <a:t>. </a:t>
            </a:r>
            <a:r>
              <a:rPr lang="en-US" sz="2999" dirty="0" err="1">
                <a:solidFill>
                  <a:srgbClr val="000000"/>
                </a:solidFill>
              </a:rPr>
              <a:t>Keduanya</a:t>
            </a:r>
            <a:r>
              <a:rPr lang="en-US" sz="2999" dirty="0">
                <a:solidFill>
                  <a:srgbClr val="000000"/>
                </a:solidFill>
              </a:rPr>
              <a:t>, </a:t>
            </a:r>
            <a:r>
              <a:rPr lang="en-US" sz="2999" dirty="0" err="1">
                <a:solidFill>
                  <a:srgbClr val="000000"/>
                </a:solidFill>
              </a:rPr>
              <a:t>daya</a:t>
            </a:r>
            <a:r>
              <a:rPr lang="en-US" sz="2999" dirty="0">
                <a:solidFill>
                  <a:srgbClr val="000000"/>
                </a:solidFill>
              </a:rPr>
              <a:t> </a:t>
            </a:r>
            <a:r>
              <a:rPr lang="en-US" sz="2999" dirty="0" err="1">
                <a:solidFill>
                  <a:srgbClr val="000000"/>
                </a:solidFill>
              </a:rPr>
              <a:t>cipta</a:t>
            </a:r>
            <a:r>
              <a:rPr lang="en-US" sz="2999" dirty="0">
                <a:solidFill>
                  <a:srgbClr val="000000"/>
                </a:solidFill>
              </a:rPr>
              <a:t> </a:t>
            </a:r>
            <a:r>
              <a:rPr lang="en-US" sz="2999" dirty="0" err="1">
                <a:solidFill>
                  <a:srgbClr val="000000"/>
                </a:solidFill>
              </a:rPr>
              <a:t>tidak</a:t>
            </a:r>
            <a:r>
              <a:rPr lang="en-US" sz="2999" dirty="0">
                <a:solidFill>
                  <a:srgbClr val="000000"/>
                </a:solidFill>
              </a:rPr>
              <a:t> </a:t>
            </a:r>
            <a:r>
              <a:rPr lang="en-US" sz="2999" dirty="0" err="1">
                <a:solidFill>
                  <a:srgbClr val="000000"/>
                </a:solidFill>
              </a:rPr>
              <a:t>akan</a:t>
            </a:r>
            <a:r>
              <a:rPr lang="en-US" sz="2999" dirty="0">
                <a:solidFill>
                  <a:srgbClr val="000000"/>
                </a:solidFill>
              </a:rPr>
              <a:t> </a:t>
            </a:r>
            <a:r>
              <a:rPr lang="en-US" sz="2999" dirty="0" err="1">
                <a:solidFill>
                  <a:srgbClr val="000000"/>
                </a:solidFill>
              </a:rPr>
              <a:t>menghasilkan</a:t>
            </a:r>
            <a:r>
              <a:rPr lang="en-US" sz="2999" dirty="0">
                <a:solidFill>
                  <a:srgbClr val="000000"/>
                </a:solidFill>
              </a:rPr>
              <a:t> </a:t>
            </a:r>
            <a:r>
              <a:rPr lang="en-US" sz="2999" dirty="0" err="1">
                <a:solidFill>
                  <a:srgbClr val="000000"/>
                </a:solidFill>
              </a:rPr>
              <a:t>sesuatu</a:t>
            </a:r>
            <a:r>
              <a:rPr lang="en-US" sz="2999" dirty="0">
                <a:solidFill>
                  <a:srgbClr val="000000"/>
                </a:solidFill>
              </a:rPr>
              <a:t> </a:t>
            </a:r>
            <a:r>
              <a:rPr lang="en-US" sz="2999" dirty="0" err="1">
                <a:solidFill>
                  <a:srgbClr val="000000"/>
                </a:solidFill>
              </a:rPr>
              <a:t>apapun</a:t>
            </a:r>
            <a:r>
              <a:rPr lang="en-US" sz="2999" dirty="0">
                <a:solidFill>
                  <a:srgbClr val="000000"/>
                </a:solidFill>
              </a:rPr>
              <a:t> </a:t>
            </a:r>
            <a:r>
              <a:rPr lang="en-US" sz="2999" dirty="0" err="1">
                <a:solidFill>
                  <a:srgbClr val="000000"/>
                </a:solidFill>
              </a:rPr>
              <a:t>tanpa</a:t>
            </a:r>
            <a:r>
              <a:rPr lang="en-US" sz="2999" dirty="0">
                <a:solidFill>
                  <a:srgbClr val="000000"/>
                </a:solidFill>
              </a:rPr>
              <a:t> </a:t>
            </a:r>
            <a:r>
              <a:rPr lang="en-US" sz="2999" b="1" dirty="0" err="1">
                <a:solidFill>
                  <a:srgbClr val="000000"/>
                </a:solidFill>
              </a:rPr>
              <a:t>kreativiti</a:t>
            </a:r>
            <a:r>
              <a:rPr lang="en-US" sz="2999" dirty="0">
                <a:solidFill>
                  <a:srgbClr val="000000"/>
                </a:solidFill>
              </a:rPr>
              <a:t>. </a:t>
            </a:r>
            <a:r>
              <a:rPr lang="en-US" sz="2999" dirty="0" err="1">
                <a:solidFill>
                  <a:srgbClr val="000000"/>
                </a:solidFill>
              </a:rPr>
              <a:t>Justeru</a:t>
            </a:r>
            <a:r>
              <a:rPr lang="en-US" sz="2999" dirty="0">
                <a:solidFill>
                  <a:srgbClr val="000000"/>
                </a:solidFill>
              </a:rPr>
              <a:t> </a:t>
            </a:r>
            <a:r>
              <a:rPr lang="en-US" sz="2999" dirty="0" err="1">
                <a:solidFill>
                  <a:srgbClr val="000000"/>
                </a:solidFill>
              </a:rPr>
              <a:t>kreativiti</a:t>
            </a:r>
            <a:r>
              <a:rPr lang="en-US" sz="2999" dirty="0">
                <a:solidFill>
                  <a:srgbClr val="000000"/>
                </a:solidFill>
              </a:rPr>
              <a:t> </a:t>
            </a:r>
            <a:r>
              <a:rPr lang="en-US" sz="2999" dirty="0" err="1">
                <a:solidFill>
                  <a:srgbClr val="000000"/>
                </a:solidFill>
              </a:rPr>
              <a:t>menjadi</a:t>
            </a:r>
            <a:r>
              <a:rPr lang="en-US" sz="2999" dirty="0">
                <a:solidFill>
                  <a:srgbClr val="000000"/>
                </a:solidFill>
              </a:rPr>
              <a:t> </a:t>
            </a:r>
            <a:r>
              <a:rPr lang="en-US" sz="2999" dirty="0" err="1">
                <a:solidFill>
                  <a:srgbClr val="000000"/>
                </a:solidFill>
              </a:rPr>
              <a:t>tunjang</a:t>
            </a:r>
            <a:r>
              <a:rPr lang="en-US" sz="2999" dirty="0">
                <a:solidFill>
                  <a:srgbClr val="000000"/>
                </a:solidFill>
              </a:rPr>
              <a:t> yang sangat </a:t>
            </a:r>
            <a:r>
              <a:rPr lang="en-US" sz="2999" dirty="0" err="1">
                <a:solidFill>
                  <a:srgbClr val="000000"/>
                </a:solidFill>
              </a:rPr>
              <a:t>penting</a:t>
            </a:r>
            <a:r>
              <a:rPr lang="en-US" sz="2999" dirty="0">
                <a:solidFill>
                  <a:srgbClr val="000000"/>
                </a:solidFill>
              </a:rPr>
              <a:t>.</a:t>
            </a:r>
          </a:p>
          <a:p>
            <a:pPr algn="just">
              <a:lnSpc>
                <a:spcPts val="3569"/>
              </a:lnSpc>
            </a:pPr>
            <a:endParaRPr lang="en-US" sz="2999" dirty="0">
              <a:solidFill>
                <a:srgbClr val="000000"/>
              </a:solidFill>
            </a:endParaRPr>
          </a:p>
        </p:txBody>
      </p:sp>
      <p:sp>
        <p:nvSpPr>
          <p:cNvPr id="20" name="TextBox 20"/>
          <p:cNvSpPr txBox="1"/>
          <p:nvPr/>
        </p:nvSpPr>
        <p:spPr>
          <a:xfrm>
            <a:off x="9418320" y="1009650"/>
            <a:ext cx="7840980" cy="1179810"/>
          </a:xfrm>
          <a:prstGeom prst="rect">
            <a:avLst/>
          </a:prstGeom>
        </p:spPr>
        <p:txBody>
          <a:bodyPr lIns="0" tIns="0" rIns="0" bIns="0" rtlCol="0" anchor="t">
            <a:spAutoFit/>
          </a:bodyPr>
          <a:lstStyle/>
          <a:p>
            <a:pPr algn="r">
              <a:lnSpc>
                <a:spcPts val="4599"/>
              </a:lnSpc>
            </a:pPr>
            <a:r>
              <a:rPr lang="en-US" sz="3999" spc="-119" dirty="0" err="1">
                <a:solidFill>
                  <a:srgbClr val="000000"/>
                </a:solidFill>
                <a:latin typeface="Poppins Bold"/>
              </a:rPr>
              <a:t>Takrifan</a:t>
            </a:r>
            <a:r>
              <a:rPr lang="en-US" sz="3999" spc="-119" dirty="0">
                <a:solidFill>
                  <a:srgbClr val="000000"/>
                </a:solidFill>
                <a:latin typeface="Poppins Bold"/>
              </a:rPr>
              <a:t> </a:t>
            </a:r>
            <a:r>
              <a:rPr lang="en-US" sz="3999" spc="-119" dirty="0" err="1">
                <a:solidFill>
                  <a:srgbClr val="000000"/>
                </a:solidFill>
                <a:latin typeface="Poppins Bold"/>
              </a:rPr>
              <a:t>Daya</a:t>
            </a:r>
            <a:r>
              <a:rPr lang="en-US" sz="3999" spc="-119" dirty="0">
                <a:solidFill>
                  <a:srgbClr val="000000"/>
                </a:solidFill>
                <a:latin typeface="Poppins Bold"/>
              </a:rPr>
              <a:t> </a:t>
            </a:r>
            <a:r>
              <a:rPr lang="en-US" sz="3999" spc="-119" dirty="0" err="1">
                <a:solidFill>
                  <a:srgbClr val="000000"/>
                </a:solidFill>
                <a:latin typeface="Poppins Bold"/>
              </a:rPr>
              <a:t>Cipta</a:t>
            </a:r>
            <a:r>
              <a:rPr lang="en-US" sz="3999" spc="-119" dirty="0">
                <a:solidFill>
                  <a:srgbClr val="000000"/>
                </a:solidFill>
                <a:latin typeface="Poppins Bold"/>
              </a:rPr>
              <a:t> </a:t>
            </a:r>
          </a:p>
          <a:p>
            <a:pPr algn="r">
              <a:lnSpc>
                <a:spcPts val="4599"/>
              </a:lnSpc>
            </a:pPr>
            <a:r>
              <a:rPr lang="en-US" sz="3999" spc="-119" dirty="0">
                <a:solidFill>
                  <a:schemeClr val="accent2">
                    <a:lumMod val="75000"/>
                  </a:schemeClr>
                </a:solidFill>
                <a:latin typeface="Poppins Bold"/>
              </a:rPr>
              <a:t>(MADANI PMX)</a:t>
            </a:r>
          </a:p>
        </p:txBody>
      </p:sp>
      <p:pic>
        <p:nvPicPr>
          <p:cNvPr id="21" name="Picture 20">
            <a:extLst>
              <a:ext uri="{FF2B5EF4-FFF2-40B4-BE49-F238E27FC236}">
                <a16:creationId xmlns:a16="http://schemas.microsoft.com/office/drawing/2014/main" id="{D05AD303-D6AB-4C63-9441-8FC9DF78A7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4716" y="8471628"/>
            <a:ext cx="3709515" cy="20467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466803">
            <a:off x="693211" y="7724378"/>
            <a:ext cx="7324845" cy="4712396"/>
            <a:chOff x="0" y="0"/>
            <a:chExt cx="2287099" cy="1471392"/>
          </a:xfrm>
        </p:grpSpPr>
        <p:sp>
          <p:nvSpPr>
            <p:cNvPr id="3" name="Freeform 3"/>
            <p:cNvSpPr/>
            <p:nvPr/>
          </p:nvSpPr>
          <p:spPr>
            <a:xfrm>
              <a:off x="0" y="0"/>
              <a:ext cx="2287099" cy="1471392"/>
            </a:xfrm>
            <a:custGeom>
              <a:avLst/>
              <a:gdLst/>
              <a:ahLst/>
              <a:cxnLst/>
              <a:rect l="l" t="t" r="r" b="b"/>
              <a:pathLst>
                <a:path w="2287099" h="1471392">
                  <a:moveTo>
                    <a:pt x="203200" y="0"/>
                  </a:moveTo>
                  <a:lnTo>
                    <a:pt x="2287099" y="0"/>
                  </a:lnTo>
                  <a:lnTo>
                    <a:pt x="2083899" y="1471392"/>
                  </a:lnTo>
                  <a:lnTo>
                    <a:pt x="0" y="1471392"/>
                  </a:lnTo>
                  <a:lnTo>
                    <a:pt x="203200" y="0"/>
                  </a:lnTo>
                  <a:close/>
                </a:path>
              </a:pathLst>
            </a:custGeom>
            <a:solidFill>
              <a:srgbClr val="F8B400"/>
            </a:solidFill>
          </p:spPr>
        </p:sp>
        <p:sp>
          <p:nvSpPr>
            <p:cNvPr id="4" name="TextBox 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520272">
            <a:off x="-857026" y="-6619356"/>
            <a:ext cx="6997963" cy="21703559"/>
            <a:chOff x="0" y="0"/>
            <a:chExt cx="1843085" cy="5716164"/>
          </a:xfrm>
        </p:grpSpPr>
        <p:sp>
          <p:nvSpPr>
            <p:cNvPr id="6" name="Freeform 6"/>
            <p:cNvSpPr/>
            <p:nvPr/>
          </p:nvSpPr>
          <p:spPr>
            <a:xfrm>
              <a:off x="0" y="0"/>
              <a:ext cx="1843085" cy="5716164"/>
            </a:xfrm>
            <a:custGeom>
              <a:avLst/>
              <a:gdLst/>
              <a:ahLst/>
              <a:cxnLst/>
              <a:rect l="l" t="t" r="r" b="b"/>
              <a:pathLst>
                <a:path w="1843085" h="5716164">
                  <a:moveTo>
                    <a:pt x="0" y="0"/>
                  </a:moveTo>
                  <a:lnTo>
                    <a:pt x="1843085" y="0"/>
                  </a:lnTo>
                  <a:lnTo>
                    <a:pt x="1843085" y="5716164"/>
                  </a:lnTo>
                  <a:lnTo>
                    <a:pt x="0" y="5716164"/>
                  </a:lnTo>
                  <a:close/>
                </a:path>
              </a:pathLst>
            </a:custGeom>
            <a:solidFill>
              <a:srgbClr val="005555"/>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560148" y="479131"/>
            <a:ext cx="7174811" cy="9328738"/>
            <a:chOff x="0" y="0"/>
            <a:chExt cx="26292899" cy="34186203"/>
          </a:xfrm>
        </p:grpSpPr>
        <p:sp>
          <p:nvSpPr>
            <p:cNvPr id="9" name="Freeform 9"/>
            <p:cNvSpPr/>
            <p:nvPr/>
          </p:nvSpPr>
          <p:spPr>
            <a:xfrm>
              <a:off x="0" y="0"/>
              <a:ext cx="26292938" cy="34186242"/>
            </a:xfrm>
            <a:custGeom>
              <a:avLst/>
              <a:gdLst/>
              <a:ahLst/>
              <a:cxnLst/>
              <a:rect l="l" t="t" r="r" b="b"/>
              <a:pathLst>
                <a:path w="26292938" h="34186242">
                  <a:moveTo>
                    <a:pt x="8636" y="0"/>
                  </a:moveTo>
                  <a:lnTo>
                    <a:pt x="0" y="34186242"/>
                  </a:lnTo>
                  <a:lnTo>
                    <a:pt x="9995662" y="34186242"/>
                  </a:lnTo>
                  <a:lnTo>
                    <a:pt x="26292938" y="127"/>
                  </a:lnTo>
                  <a:lnTo>
                    <a:pt x="26292938" y="0"/>
                  </a:lnTo>
                  <a:close/>
                </a:path>
              </a:pathLst>
            </a:custGeom>
            <a:blipFill>
              <a:blip r:embed="rId3"/>
              <a:stretch>
                <a:fillRect l="-66440" r="-28590"/>
              </a:stretch>
            </a:blipFill>
          </p:spPr>
        </p:sp>
      </p:grpSp>
      <p:grpSp>
        <p:nvGrpSpPr>
          <p:cNvPr id="10" name="Group 10"/>
          <p:cNvGrpSpPr/>
          <p:nvPr/>
        </p:nvGrpSpPr>
        <p:grpSpPr>
          <a:xfrm rot="-3832377">
            <a:off x="4109194" y="1423995"/>
            <a:ext cx="5762319" cy="695997"/>
            <a:chOff x="0" y="0"/>
            <a:chExt cx="3705583" cy="447576"/>
          </a:xfrm>
        </p:grpSpPr>
        <p:sp>
          <p:nvSpPr>
            <p:cNvPr id="11" name="Freeform 11"/>
            <p:cNvSpPr/>
            <p:nvPr/>
          </p:nvSpPr>
          <p:spPr>
            <a:xfrm>
              <a:off x="0" y="0"/>
              <a:ext cx="3705584" cy="447576"/>
            </a:xfrm>
            <a:custGeom>
              <a:avLst/>
              <a:gdLst/>
              <a:ahLst/>
              <a:cxnLst/>
              <a:rect l="l" t="t" r="r" b="b"/>
              <a:pathLst>
                <a:path w="3705584" h="447576">
                  <a:moveTo>
                    <a:pt x="3502384" y="0"/>
                  </a:moveTo>
                  <a:lnTo>
                    <a:pt x="0" y="0"/>
                  </a:lnTo>
                  <a:lnTo>
                    <a:pt x="203200" y="447576"/>
                  </a:lnTo>
                  <a:lnTo>
                    <a:pt x="3705584" y="447576"/>
                  </a:lnTo>
                  <a:lnTo>
                    <a:pt x="3502384" y="0"/>
                  </a:lnTo>
                  <a:close/>
                </a:path>
              </a:pathLst>
            </a:custGeom>
            <a:solidFill>
              <a:srgbClr val="F8B400">
                <a:alpha val="53725"/>
              </a:srgbClr>
            </a:solidFill>
          </p:spPr>
        </p:sp>
        <p:sp>
          <p:nvSpPr>
            <p:cNvPr id="12" name="TextBox 12"/>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433950">
            <a:off x="-3087315" y="-9823080"/>
            <a:ext cx="3881376" cy="21703559"/>
            <a:chOff x="0" y="0"/>
            <a:chExt cx="1022255" cy="5716164"/>
          </a:xfrm>
        </p:grpSpPr>
        <p:sp>
          <p:nvSpPr>
            <p:cNvPr id="14" name="Freeform 14"/>
            <p:cNvSpPr/>
            <p:nvPr/>
          </p:nvSpPr>
          <p:spPr>
            <a:xfrm>
              <a:off x="0" y="0"/>
              <a:ext cx="1022255" cy="5716164"/>
            </a:xfrm>
            <a:custGeom>
              <a:avLst/>
              <a:gdLst/>
              <a:ahLst/>
              <a:cxnLst/>
              <a:rect l="l" t="t" r="r" b="b"/>
              <a:pathLst>
                <a:path w="1022255" h="5716164">
                  <a:moveTo>
                    <a:pt x="0" y="0"/>
                  </a:moveTo>
                  <a:lnTo>
                    <a:pt x="1022255" y="0"/>
                  </a:lnTo>
                  <a:lnTo>
                    <a:pt x="1022255" y="5716164"/>
                  </a:lnTo>
                  <a:lnTo>
                    <a:pt x="0" y="5716164"/>
                  </a:lnTo>
                  <a:close/>
                </a:path>
              </a:pathLst>
            </a:custGeom>
            <a:solidFill>
              <a:srgbClr val="F8B400"/>
            </a:solidFill>
          </p:spPr>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3864451">
            <a:off x="5585879" y="648929"/>
            <a:ext cx="4739218" cy="974041"/>
            <a:chOff x="0" y="0"/>
            <a:chExt cx="2276287" cy="467840"/>
          </a:xfrm>
        </p:grpSpPr>
        <p:sp>
          <p:nvSpPr>
            <p:cNvPr id="17" name="Freeform 17"/>
            <p:cNvSpPr/>
            <p:nvPr/>
          </p:nvSpPr>
          <p:spPr>
            <a:xfrm>
              <a:off x="0" y="0"/>
              <a:ext cx="2276287" cy="467840"/>
            </a:xfrm>
            <a:custGeom>
              <a:avLst/>
              <a:gdLst/>
              <a:ahLst/>
              <a:cxnLst/>
              <a:rect l="l" t="t" r="r" b="b"/>
              <a:pathLst>
                <a:path w="2276287" h="467840">
                  <a:moveTo>
                    <a:pt x="2073087" y="0"/>
                  </a:moveTo>
                  <a:lnTo>
                    <a:pt x="0" y="0"/>
                  </a:lnTo>
                  <a:lnTo>
                    <a:pt x="203200" y="467840"/>
                  </a:lnTo>
                  <a:lnTo>
                    <a:pt x="2276287" y="467840"/>
                  </a:lnTo>
                  <a:lnTo>
                    <a:pt x="2073087" y="0"/>
                  </a:lnTo>
                  <a:close/>
                </a:path>
              </a:pathLst>
            </a:custGeom>
            <a:solidFill>
              <a:srgbClr val="F8B400"/>
            </a:solidFill>
          </p:spPr>
        </p:sp>
        <p:sp>
          <p:nvSpPr>
            <p:cNvPr id="18" name="TextBox 18"/>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8109880" y="2456120"/>
            <a:ext cx="9617971" cy="6429837"/>
          </a:xfrm>
          <a:prstGeom prst="rect">
            <a:avLst/>
          </a:prstGeom>
        </p:spPr>
        <p:txBody>
          <a:bodyPr wrap="square" lIns="0" tIns="0" rIns="0" bIns="0" rtlCol="0" anchor="t">
            <a:spAutoFit/>
          </a:bodyPr>
          <a:lstStyle/>
          <a:p>
            <a:pPr algn="just">
              <a:lnSpc>
                <a:spcPts val="2856"/>
              </a:lnSpc>
            </a:pPr>
            <a:r>
              <a:rPr lang="en-US" sz="2800" dirty="0">
                <a:solidFill>
                  <a:srgbClr val="000000"/>
                </a:solidFill>
              </a:rPr>
              <a:t>•</a:t>
            </a:r>
            <a:r>
              <a:rPr lang="en-US" sz="2800" dirty="0" err="1">
                <a:solidFill>
                  <a:srgbClr val="000000"/>
                </a:solidFill>
              </a:rPr>
              <a:t>Sebagai</a:t>
            </a:r>
            <a:r>
              <a:rPr lang="en-US" sz="2800" dirty="0">
                <a:solidFill>
                  <a:srgbClr val="000000"/>
                </a:solidFill>
              </a:rPr>
              <a:t> salah </a:t>
            </a:r>
            <a:r>
              <a:rPr lang="en-US" sz="2800" dirty="0" err="1">
                <a:solidFill>
                  <a:srgbClr val="000000"/>
                </a:solidFill>
              </a:rPr>
              <a:t>satu</a:t>
            </a:r>
            <a:r>
              <a:rPr lang="en-US" sz="2800" dirty="0">
                <a:solidFill>
                  <a:srgbClr val="000000"/>
                </a:solidFill>
              </a:rPr>
              <a:t> </a:t>
            </a:r>
            <a:r>
              <a:rPr lang="en-US" sz="2800" dirty="0" err="1">
                <a:solidFill>
                  <a:srgbClr val="000000"/>
                </a:solidFill>
              </a:rPr>
              <a:t>nilai</a:t>
            </a:r>
            <a:r>
              <a:rPr lang="en-US" sz="2800" dirty="0">
                <a:solidFill>
                  <a:srgbClr val="000000"/>
                </a:solidFill>
              </a:rPr>
              <a:t> teras MADANI, </a:t>
            </a:r>
            <a:r>
              <a:rPr lang="en-US" sz="2800" b="1" dirty="0" err="1">
                <a:solidFill>
                  <a:srgbClr val="000000"/>
                </a:solidFill>
              </a:rPr>
              <a:t>daya</a:t>
            </a:r>
            <a:r>
              <a:rPr lang="en-US" sz="2800" b="1" dirty="0">
                <a:solidFill>
                  <a:srgbClr val="000000"/>
                </a:solidFill>
              </a:rPr>
              <a:t> </a:t>
            </a:r>
            <a:r>
              <a:rPr lang="en-US" sz="2800" b="1" dirty="0" err="1">
                <a:solidFill>
                  <a:srgbClr val="000000"/>
                </a:solidFill>
              </a:rPr>
              <a:t>cipta</a:t>
            </a:r>
            <a:r>
              <a:rPr lang="en-US" sz="2800" b="1" dirty="0">
                <a:solidFill>
                  <a:srgbClr val="000000"/>
                </a:solidFill>
              </a:rPr>
              <a:t> </a:t>
            </a:r>
            <a:r>
              <a:rPr lang="en-US" sz="2800" b="1" dirty="0" err="1">
                <a:solidFill>
                  <a:srgbClr val="000000"/>
                </a:solidFill>
              </a:rPr>
              <a:t>akan</a:t>
            </a:r>
            <a:r>
              <a:rPr lang="en-US" sz="2800" b="1" dirty="0">
                <a:solidFill>
                  <a:srgbClr val="000000"/>
                </a:solidFill>
              </a:rPr>
              <a:t> </a:t>
            </a:r>
            <a:r>
              <a:rPr lang="en-US" sz="2800" b="1" dirty="0" err="1">
                <a:solidFill>
                  <a:srgbClr val="000000"/>
                </a:solidFill>
              </a:rPr>
              <a:t>mewujudkan</a:t>
            </a:r>
            <a:r>
              <a:rPr lang="en-US" sz="2800" b="1" dirty="0">
                <a:solidFill>
                  <a:srgbClr val="000000"/>
                </a:solidFill>
              </a:rPr>
              <a:t> proses </a:t>
            </a:r>
            <a:r>
              <a:rPr lang="en-US" sz="2800" b="1" dirty="0" err="1">
                <a:solidFill>
                  <a:srgbClr val="000000"/>
                </a:solidFill>
              </a:rPr>
              <a:t>perubahan</a:t>
            </a:r>
            <a:r>
              <a:rPr lang="en-US" sz="2800" b="1" dirty="0">
                <a:solidFill>
                  <a:srgbClr val="000000"/>
                </a:solidFill>
              </a:rPr>
              <a:t> yang </a:t>
            </a:r>
            <a:r>
              <a:rPr lang="en-US" sz="2800" b="1" dirty="0" err="1">
                <a:solidFill>
                  <a:srgbClr val="000000"/>
                </a:solidFill>
              </a:rPr>
              <a:t>berterusan</a:t>
            </a:r>
            <a:r>
              <a:rPr lang="en-US" sz="2800" b="1" dirty="0">
                <a:solidFill>
                  <a:srgbClr val="000000"/>
                </a:solidFill>
              </a:rPr>
              <a:t>, yang </a:t>
            </a:r>
            <a:r>
              <a:rPr lang="en-US" sz="2800" b="1" dirty="0" err="1">
                <a:solidFill>
                  <a:srgbClr val="000000"/>
                </a:solidFill>
              </a:rPr>
              <a:t>mendakap</a:t>
            </a:r>
            <a:r>
              <a:rPr lang="en-US" sz="2800" b="1" dirty="0">
                <a:solidFill>
                  <a:srgbClr val="000000"/>
                </a:solidFill>
              </a:rPr>
              <a:t> dan </a:t>
            </a:r>
            <a:r>
              <a:rPr lang="en-US" sz="2800" b="1" dirty="0" err="1">
                <a:solidFill>
                  <a:srgbClr val="000000"/>
                </a:solidFill>
              </a:rPr>
              <a:t>memperkasa</a:t>
            </a:r>
            <a:r>
              <a:rPr lang="en-US" sz="2800" b="1" dirty="0">
                <a:solidFill>
                  <a:srgbClr val="000000"/>
                </a:solidFill>
              </a:rPr>
              <a:t> </a:t>
            </a:r>
            <a:r>
              <a:rPr lang="en-US" sz="2800" b="1" dirty="0" err="1">
                <a:solidFill>
                  <a:srgbClr val="000000"/>
                </a:solidFill>
              </a:rPr>
              <a:t>kreativiti</a:t>
            </a:r>
            <a:r>
              <a:rPr lang="en-US" sz="2800" b="1" dirty="0">
                <a:solidFill>
                  <a:srgbClr val="000000"/>
                </a:solidFill>
              </a:rPr>
              <a:t> </a:t>
            </a:r>
            <a:r>
              <a:rPr lang="en-US" sz="2800" b="1" dirty="0" err="1">
                <a:solidFill>
                  <a:srgbClr val="000000"/>
                </a:solidFill>
              </a:rPr>
              <a:t>rakyatnya</a:t>
            </a:r>
            <a:r>
              <a:rPr lang="en-US" sz="2800" b="1" dirty="0">
                <a:solidFill>
                  <a:srgbClr val="000000"/>
                </a:solidFill>
              </a:rPr>
              <a:t>. </a:t>
            </a:r>
          </a:p>
          <a:p>
            <a:pPr algn="just">
              <a:lnSpc>
                <a:spcPts val="2856"/>
              </a:lnSpc>
            </a:pPr>
            <a:endParaRPr lang="en-US" sz="2800" dirty="0">
              <a:solidFill>
                <a:srgbClr val="000000"/>
              </a:solidFill>
            </a:endParaRPr>
          </a:p>
          <a:p>
            <a:pPr algn="just">
              <a:lnSpc>
                <a:spcPts val="2856"/>
              </a:lnSpc>
            </a:pPr>
            <a:r>
              <a:rPr lang="en-US" sz="2800" dirty="0">
                <a:solidFill>
                  <a:srgbClr val="000000"/>
                </a:solidFill>
              </a:rPr>
              <a:t>•Negara yang </a:t>
            </a:r>
            <a:r>
              <a:rPr lang="en-US" sz="2800" dirty="0" err="1">
                <a:solidFill>
                  <a:srgbClr val="000000"/>
                </a:solidFill>
              </a:rPr>
              <a:t>berdaya</a:t>
            </a:r>
            <a:r>
              <a:rPr lang="en-US" sz="2800" dirty="0">
                <a:solidFill>
                  <a:srgbClr val="000000"/>
                </a:solidFill>
              </a:rPr>
              <a:t> </a:t>
            </a:r>
            <a:r>
              <a:rPr lang="en-US" sz="2800" dirty="0" err="1">
                <a:solidFill>
                  <a:srgbClr val="000000"/>
                </a:solidFill>
              </a:rPr>
              <a:t>cipta</a:t>
            </a:r>
            <a:r>
              <a:rPr lang="en-US" sz="2800" dirty="0">
                <a:solidFill>
                  <a:srgbClr val="000000"/>
                </a:solidFill>
              </a:rPr>
              <a:t> </a:t>
            </a:r>
            <a:r>
              <a:rPr lang="en-US" sz="2800" dirty="0" err="1">
                <a:solidFill>
                  <a:srgbClr val="000000"/>
                </a:solidFill>
              </a:rPr>
              <a:t>akan</a:t>
            </a:r>
            <a:r>
              <a:rPr lang="en-US" sz="2800" dirty="0">
                <a:solidFill>
                  <a:srgbClr val="000000"/>
                </a:solidFill>
              </a:rPr>
              <a:t> </a:t>
            </a:r>
            <a:r>
              <a:rPr lang="en-US" sz="2800" dirty="0" err="1">
                <a:solidFill>
                  <a:srgbClr val="000000"/>
                </a:solidFill>
              </a:rPr>
              <a:t>menyediakan</a:t>
            </a:r>
            <a:r>
              <a:rPr lang="en-US" sz="2800" dirty="0">
                <a:solidFill>
                  <a:srgbClr val="000000"/>
                </a:solidFill>
              </a:rPr>
              <a:t> </a:t>
            </a:r>
            <a:r>
              <a:rPr lang="en-US" sz="2800" dirty="0" err="1">
                <a:solidFill>
                  <a:srgbClr val="000000"/>
                </a:solidFill>
              </a:rPr>
              <a:t>persekitaran</a:t>
            </a:r>
            <a:r>
              <a:rPr lang="en-US" sz="2800" dirty="0">
                <a:solidFill>
                  <a:srgbClr val="000000"/>
                </a:solidFill>
              </a:rPr>
              <a:t> dan </a:t>
            </a:r>
            <a:r>
              <a:rPr lang="en-US" sz="2800" dirty="0" err="1">
                <a:solidFill>
                  <a:srgbClr val="000000"/>
                </a:solidFill>
              </a:rPr>
              <a:t>infrakstruktur</a:t>
            </a:r>
            <a:r>
              <a:rPr lang="en-US" sz="2800" dirty="0">
                <a:solidFill>
                  <a:srgbClr val="000000"/>
                </a:solidFill>
              </a:rPr>
              <a:t> yang </a:t>
            </a:r>
            <a:r>
              <a:rPr lang="en-US" sz="2800" dirty="0" err="1">
                <a:solidFill>
                  <a:srgbClr val="000000"/>
                </a:solidFill>
              </a:rPr>
              <a:t>mampu</a:t>
            </a:r>
            <a:r>
              <a:rPr lang="en-US" sz="2800" dirty="0">
                <a:solidFill>
                  <a:srgbClr val="000000"/>
                </a:solidFill>
              </a:rPr>
              <a:t> </a:t>
            </a:r>
            <a:r>
              <a:rPr lang="en-US" sz="2800" dirty="0" err="1">
                <a:solidFill>
                  <a:srgbClr val="000000"/>
                </a:solidFill>
              </a:rPr>
              <a:t>merangsang</a:t>
            </a:r>
            <a:r>
              <a:rPr lang="en-US" sz="2800" dirty="0">
                <a:solidFill>
                  <a:srgbClr val="000000"/>
                </a:solidFill>
              </a:rPr>
              <a:t> </a:t>
            </a:r>
            <a:r>
              <a:rPr lang="en-US" sz="2800" dirty="0" err="1">
                <a:solidFill>
                  <a:srgbClr val="000000"/>
                </a:solidFill>
              </a:rPr>
              <a:t>kreativiti</a:t>
            </a:r>
            <a:r>
              <a:rPr lang="en-US" sz="2800" dirty="0">
                <a:solidFill>
                  <a:srgbClr val="000000"/>
                </a:solidFill>
              </a:rPr>
              <a:t> dan </a:t>
            </a:r>
            <a:r>
              <a:rPr lang="en-US" sz="2800" dirty="0" err="1">
                <a:solidFill>
                  <a:srgbClr val="000000"/>
                </a:solidFill>
              </a:rPr>
              <a:t>menggalakkan</a:t>
            </a:r>
            <a:r>
              <a:rPr lang="en-US" sz="2800" dirty="0">
                <a:solidFill>
                  <a:srgbClr val="000000"/>
                </a:solidFill>
              </a:rPr>
              <a:t> </a:t>
            </a:r>
            <a:r>
              <a:rPr lang="en-US" sz="2800" dirty="0" err="1">
                <a:solidFill>
                  <a:srgbClr val="000000"/>
                </a:solidFill>
              </a:rPr>
              <a:t>penghasilan</a:t>
            </a:r>
            <a:r>
              <a:rPr lang="en-US" sz="2800" dirty="0">
                <a:solidFill>
                  <a:srgbClr val="000000"/>
                </a:solidFill>
              </a:rPr>
              <a:t> </a:t>
            </a:r>
            <a:r>
              <a:rPr lang="en-US" sz="2800" dirty="0" err="1">
                <a:solidFill>
                  <a:srgbClr val="000000"/>
                </a:solidFill>
              </a:rPr>
              <a:t>sistem</a:t>
            </a:r>
            <a:r>
              <a:rPr lang="en-US" sz="2800" dirty="0">
                <a:solidFill>
                  <a:srgbClr val="000000"/>
                </a:solidFill>
              </a:rPr>
              <a:t>, </a:t>
            </a:r>
            <a:r>
              <a:rPr lang="en-US" sz="2800" dirty="0" err="1">
                <a:solidFill>
                  <a:srgbClr val="000000"/>
                </a:solidFill>
              </a:rPr>
              <a:t>produk</a:t>
            </a:r>
            <a:r>
              <a:rPr lang="en-US" sz="2800" dirty="0">
                <a:solidFill>
                  <a:srgbClr val="000000"/>
                </a:solidFill>
              </a:rPr>
              <a:t>, idea dan proses yang </a:t>
            </a:r>
            <a:r>
              <a:rPr lang="en-US" sz="2800" dirty="0" err="1">
                <a:solidFill>
                  <a:srgbClr val="000000"/>
                </a:solidFill>
              </a:rPr>
              <a:t>lebih</a:t>
            </a:r>
            <a:r>
              <a:rPr lang="en-US" sz="2800" dirty="0">
                <a:solidFill>
                  <a:srgbClr val="000000"/>
                </a:solidFill>
              </a:rPr>
              <a:t> </a:t>
            </a:r>
            <a:r>
              <a:rPr lang="en-US" sz="2800" dirty="0" err="1">
                <a:solidFill>
                  <a:srgbClr val="000000"/>
                </a:solidFill>
              </a:rPr>
              <a:t>maju</a:t>
            </a:r>
            <a:r>
              <a:rPr lang="en-US" sz="2800" dirty="0">
                <a:solidFill>
                  <a:srgbClr val="000000"/>
                </a:solidFill>
              </a:rPr>
              <a:t>. Harus juga </a:t>
            </a:r>
            <a:r>
              <a:rPr lang="en-US" sz="2800" dirty="0" err="1">
                <a:solidFill>
                  <a:srgbClr val="000000"/>
                </a:solidFill>
              </a:rPr>
              <a:t>ada</a:t>
            </a:r>
            <a:r>
              <a:rPr lang="en-US" sz="2800" dirty="0">
                <a:solidFill>
                  <a:srgbClr val="000000"/>
                </a:solidFill>
              </a:rPr>
              <a:t> </a:t>
            </a:r>
            <a:r>
              <a:rPr lang="en-US" sz="2800" dirty="0" err="1">
                <a:solidFill>
                  <a:srgbClr val="000000"/>
                </a:solidFill>
              </a:rPr>
              <a:t>suatu</a:t>
            </a:r>
            <a:r>
              <a:rPr lang="en-US" sz="2800" dirty="0">
                <a:solidFill>
                  <a:srgbClr val="000000"/>
                </a:solidFill>
              </a:rPr>
              <a:t> </a:t>
            </a:r>
            <a:r>
              <a:rPr lang="en-US" sz="2800" dirty="0" err="1">
                <a:solidFill>
                  <a:srgbClr val="000000"/>
                </a:solidFill>
              </a:rPr>
              <a:t>renungan</a:t>
            </a:r>
            <a:r>
              <a:rPr lang="en-US" sz="2800" dirty="0">
                <a:solidFill>
                  <a:srgbClr val="000000"/>
                </a:solidFill>
              </a:rPr>
              <a:t> </a:t>
            </a:r>
            <a:r>
              <a:rPr lang="en-US" sz="2800" dirty="0" err="1">
                <a:solidFill>
                  <a:srgbClr val="000000"/>
                </a:solidFill>
              </a:rPr>
              <a:t>untuk</a:t>
            </a:r>
            <a:r>
              <a:rPr lang="en-US" sz="2800" dirty="0">
                <a:solidFill>
                  <a:srgbClr val="000000"/>
                </a:solidFill>
              </a:rPr>
              <a:t> </a:t>
            </a:r>
            <a:r>
              <a:rPr lang="en-US" sz="2800" dirty="0" err="1">
                <a:solidFill>
                  <a:srgbClr val="000000"/>
                </a:solidFill>
              </a:rPr>
              <a:t>memikirkan</a:t>
            </a:r>
            <a:r>
              <a:rPr lang="en-US" sz="2800" dirty="0">
                <a:solidFill>
                  <a:srgbClr val="000000"/>
                </a:solidFill>
              </a:rPr>
              <a:t> </a:t>
            </a:r>
            <a:r>
              <a:rPr lang="en-US" sz="2800" dirty="0" err="1">
                <a:solidFill>
                  <a:srgbClr val="000000"/>
                </a:solidFill>
              </a:rPr>
              <a:t>apa</a:t>
            </a:r>
            <a:r>
              <a:rPr lang="en-US" sz="2800" dirty="0">
                <a:solidFill>
                  <a:srgbClr val="000000"/>
                </a:solidFill>
              </a:rPr>
              <a:t> yang </a:t>
            </a:r>
            <a:r>
              <a:rPr lang="en-US" sz="2800" dirty="0" err="1">
                <a:solidFill>
                  <a:srgbClr val="000000"/>
                </a:solidFill>
              </a:rPr>
              <a:t>kini</a:t>
            </a:r>
            <a:r>
              <a:rPr lang="en-US" sz="2800" dirty="0">
                <a:solidFill>
                  <a:srgbClr val="000000"/>
                </a:solidFill>
              </a:rPr>
              <a:t> </a:t>
            </a:r>
            <a:r>
              <a:rPr lang="en-US" sz="2800" dirty="0" err="1">
                <a:solidFill>
                  <a:srgbClr val="000000"/>
                </a:solidFill>
              </a:rPr>
              <a:t>tersaji</a:t>
            </a:r>
            <a:r>
              <a:rPr lang="en-US" sz="2800" dirty="0">
                <a:solidFill>
                  <a:srgbClr val="000000"/>
                </a:solidFill>
              </a:rPr>
              <a:t> di </a:t>
            </a:r>
            <a:r>
              <a:rPr lang="en-US" sz="2800" dirty="0" err="1">
                <a:solidFill>
                  <a:srgbClr val="000000"/>
                </a:solidFill>
              </a:rPr>
              <a:t>hadapan</a:t>
            </a:r>
            <a:r>
              <a:rPr lang="en-US" sz="2800" dirty="0">
                <a:solidFill>
                  <a:srgbClr val="000000"/>
                </a:solidFill>
              </a:rPr>
              <a:t> </a:t>
            </a:r>
            <a:r>
              <a:rPr lang="en-US" sz="2800" dirty="0" err="1">
                <a:solidFill>
                  <a:srgbClr val="000000"/>
                </a:solidFill>
              </a:rPr>
              <a:t>kita</a:t>
            </a:r>
            <a:r>
              <a:rPr lang="en-US" sz="2800" dirty="0">
                <a:solidFill>
                  <a:srgbClr val="000000"/>
                </a:solidFill>
              </a:rPr>
              <a:t> </a:t>
            </a:r>
            <a:r>
              <a:rPr lang="en-US" sz="2800" dirty="0" err="1">
                <a:solidFill>
                  <a:srgbClr val="000000"/>
                </a:solidFill>
              </a:rPr>
              <a:t>serta</a:t>
            </a:r>
            <a:r>
              <a:rPr lang="en-US" sz="2800" dirty="0">
                <a:solidFill>
                  <a:srgbClr val="000000"/>
                </a:solidFill>
              </a:rPr>
              <a:t> </a:t>
            </a:r>
            <a:r>
              <a:rPr lang="en-US" sz="2800" dirty="0" err="1">
                <a:solidFill>
                  <a:srgbClr val="000000"/>
                </a:solidFill>
              </a:rPr>
              <a:t>bagaimana</a:t>
            </a:r>
            <a:r>
              <a:rPr lang="en-US" sz="2800" dirty="0">
                <a:solidFill>
                  <a:srgbClr val="000000"/>
                </a:solidFill>
              </a:rPr>
              <a:t> </a:t>
            </a:r>
            <a:r>
              <a:rPr lang="en-US" sz="2800" dirty="0" err="1">
                <a:solidFill>
                  <a:srgbClr val="000000"/>
                </a:solidFill>
              </a:rPr>
              <a:t>ia</a:t>
            </a:r>
            <a:r>
              <a:rPr lang="en-US" sz="2800" dirty="0">
                <a:solidFill>
                  <a:srgbClr val="000000"/>
                </a:solidFill>
              </a:rPr>
              <a:t> </a:t>
            </a:r>
            <a:r>
              <a:rPr lang="en-US" sz="2800" dirty="0" err="1">
                <a:solidFill>
                  <a:srgbClr val="000000"/>
                </a:solidFill>
              </a:rPr>
              <a:t>boleh</a:t>
            </a:r>
            <a:r>
              <a:rPr lang="en-US" sz="2800" dirty="0">
                <a:solidFill>
                  <a:srgbClr val="000000"/>
                </a:solidFill>
              </a:rPr>
              <a:t> </a:t>
            </a:r>
            <a:r>
              <a:rPr lang="en-US" sz="2800" dirty="0" err="1">
                <a:solidFill>
                  <a:srgbClr val="000000"/>
                </a:solidFill>
              </a:rPr>
              <a:t>ditambah</a:t>
            </a:r>
            <a:r>
              <a:rPr lang="en-US" sz="2800" dirty="0">
                <a:solidFill>
                  <a:srgbClr val="000000"/>
                </a:solidFill>
              </a:rPr>
              <a:t> </a:t>
            </a:r>
            <a:r>
              <a:rPr lang="en-US" sz="2800" dirty="0" err="1">
                <a:solidFill>
                  <a:srgbClr val="000000"/>
                </a:solidFill>
              </a:rPr>
              <a:t>baik</a:t>
            </a:r>
            <a:r>
              <a:rPr lang="en-US" sz="2800" dirty="0">
                <a:solidFill>
                  <a:srgbClr val="000000"/>
                </a:solidFill>
              </a:rPr>
              <a:t>.</a:t>
            </a:r>
          </a:p>
          <a:p>
            <a:pPr algn="just">
              <a:lnSpc>
                <a:spcPts val="2856"/>
              </a:lnSpc>
            </a:pPr>
            <a:endParaRPr lang="en-US" sz="2800" dirty="0">
              <a:solidFill>
                <a:srgbClr val="000000"/>
              </a:solidFill>
            </a:endParaRPr>
          </a:p>
          <a:p>
            <a:pPr algn="just">
              <a:lnSpc>
                <a:spcPts val="2856"/>
              </a:lnSpc>
            </a:pPr>
            <a:r>
              <a:rPr lang="en-US" sz="2800" dirty="0">
                <a:solidFill>
                  <a:srgbClr val="000000"/>
                </a:solidFill>
              </a:rPr>
              <a:t>•Nilai teras lain </a:t>
            </a:r>
            <a:r>
              <a:rPr lang="en-US" sz="2800" dirty="0" err="1">
                <a:solidFill>
                  <a:srgbClr val="000000"/>
                </a:solidFill>
              </a:rPr>
              <a:t>seperti</a:t>
            </a:r>
            <a:r>
              <a:rPr lang="en-US" sz="2800" dirty="0">
                <a:solidFill>
                  <a:srgbClr val="000000"/>
                </a:solidFill>
              </a:rPr>
              <a:t> </a:t>
            </a:r>
            <a:r>
              <a:rPr lang="en-US" sz="2800" b="1" dirty="0" err="1">
                <a:solidFill>
                  <a:srgbClr val="000000"/>
                </a:solidFill>
              </a:rPr>
              <a:t>kemampanan</a:t>
            </a:r>
            <a:r>
              <a:rPr lang="en-US" sz="2800" dirty="0">
                <a:solidFill>
                  <a:srgbClr val="000000"/>
                </a:solidFill>
              </a:rPr>
              <a:t> dan </a:t>
            </a:r>
            <a:r>
              <a:rPr lang="en-US" sz="2800" b="1" dirty="0" err="1">
                <a:solidFill>
                  <a:srgbClr val="000000"/>
                </a:solidFill>
              </a:rPr>
              <a:t>kesejahteraan</a:t>
            </a:r>
            <a:r>
              <a:rPr lang="en-US" sz="2800" dirty="0">
                <a:solidFill>
                  <a:srgbClr val="000000"/>
                </a:solidFill>
              </a:rPr>
              <a:t> </a:t>
            </a:r>
            <a:r>
              <a:rPr lang="en-US" sz="2800" dirty="0" err="1">
                <a:solidFill>
                  <a:srgbClr val="000000"/>
                </a:solidFill>
              </a:rPr>
              <a:t>mampu</a:t>
            </a:r>
            <a:r>
              <a:rPr lang="en-US" sz="2800" dirty="0">
                <a:solidFill>
                  <a:srgbClr val="000000"/>
                </a:solidFill>
              </a:rPr>
              <a:t> </a:t>
            </a:r>
            <a:r>
              <a:rPr lang="en-US" sz="2800" dirty="0" err="1">
                <a:solidFill>
                  <a:srgbClr val="000000"/>
                </a:solidFill>
              </a:rPr>
              <a:t>menghidupkan</a:t>
            </a:r>
            <a:r>
              <a:rPr lang="en-US" sz="2800" dirty="0">
                <a:solidFill>
                  <a:srgbClr val="000000"/>
                </a:solidFill>
              </a:rPr>
              <a:t> </a:t>
            </a:r>
            <a:r>
              <a:rPr lang="en-US" sz="2800" dirty="0" err="1">
                <a:solidFill>
                  <a:srgbClr val="000000"/>
                </a:solidFill>
              </a:rPr>
              <a:t>budaya</a:t>
            </a:r>
            <a:r>
              <a:rPr lang="en-US" sz="2800" dirty="0">
                <a:solidFill>
                  <a:srgbClr val="000000"/>
                </a:solidFill>
              </a:rPr>
              <a:t> </a:t>
            </a:r>
            <a:r>
              <a:rPr lang="en-US" sz="2800" dirty="0" err="1">
                <a:solidFill>
                  <a:srgbClr val="000000"/>
                </a:solidFill>
              </a:rPr>
              <a:t>daya</a:t>
            </a:r>
            <a:r>
              <a:rPr lang="en-US" sz="2800" dirty="0">
                <a:solidFill>
                  <a:srgbClr val="000000"/>
                </a:solidFill>
              </a:rPr>
              <a:t> </a:t>
            </a:r>
            <a:r>
              <a:rPr lang="en-US" sz="2800" dirty="0" err="1">
                <a:solidFill>
                  <a:srgbClr val="000000"/>
                </a:solidFill>
              </a:rPr>
              <a:t>cipta</a:t>
            </a:r>
            <a:r>
              <a:rPr lang="en-US" sz="2800" dirty="0">
                <a:solidFill>
                  <a:srgbClr val="000000"/>
                </a:solidFill>
              </a:rPr>
              <a:t> </a:t>
            </a:r>
            <a:r>
              <a:rPr lang="en-US" sz="2800" dirty="0" err="1">
                <a:solidFill>
                  <a:srgbClr val="000000"/>
                </a:solidFill>
              </a:rPr>
              <a:t>lantas</a:t>
            </a:r>
            <a:r>
              <a:rPr lang="en-US" sz="2800" dirty="0">
                <a:solidFill>
                  <a:srgbClr val="000000"/>
                </a:solidFill>
              </a:rPr>
              <a:t> </a:t>
            </a:r>
            <a:r>
              <a:rPr lang="en-US" sz="2800" dirty="0" err="1">
                <a:solidFill>
                  <a:srgbClr val="000000"/>
                </a:solidFill>
              </a:rPr>
              <a:t>mengembangkan</a:t>
            </a:r>
            <a:r>
              <a:rPr lang="en-US" sz="2800" dirty="0">
                <a:solidFill>
                  <a:srgbClr val="000000"/>
                </a:solidFill>
              </a:rPr>
              <a:t> </a:t>
            </a:r>
            <a:r>
              <a:rPr lang="en-US" sz="2800" dirty="0" err="1">
                <a:solidFill>
                  <a:srgbClr val="000000"/>
                </a:solidFill>
              </a:rPr>
              <a:t>potensi</a:t>
            </a:r>
            <a:r>
              <a:rPr lang="en-US" sz="2800" dirty="0">
                <a:solidFill>
                  <a:srgbClr val="000000"/>
                </a:solidFill>
              </a:rPr>
              <a:t> </a:t>
            </a:r>
            <a:r>
              <a:rPr lang="en-US" sz="2800" dirty="0" err="1">
                <a:solidFill>
                  <a:srgbClr val="000000"/>
                </a:solidFill>
              </a:rPr>
              <a:t>dinamik</a:t>
            </a:r>
            <a:r>
              <a:rPr lang="en-US" sz="2800" dirty="0">
                <a:solidFill>
                  <a:srgbClr val="000000"/>
                </a:solidFill>
              </a:rPr>
              <a:t> yang </a:t>
            </a:r>
            <a:r>
              <a:rPr lang="en-US" sz="2800" dirty="0" err="1">
                <a:solidFill>
                  <a:srgbClr val="000000"/>
                </a:solidFill>
              </a:rPr>
              <a:t>dimiliki</a:t>
            </a:r>
            <a:r>
              <a:rPr lang="en-US" sz="2800" dirty="0">
                <a:solidFill>
                  <a:srgbClr val="000000"/>
                </a:solidFill>
              </a:rPr>
              <a:t> oleh </a:t>
            </a:r>
            <a:r>
              <a:rPr lang="en-US" sz="2800" dirty="0" err="1">
                <a:solidFill>
                  <a:srgbClr val="000000"/>
                </a:solidFill>
              </a:rPr>
              <a:t>rakyat</a:t>
            </a:r>
            <a:r>
              <a:rPr lang="en-US" sz="2800" dirty="0">
                <a:solidFill>
                  <a:srgbClr val="000000"/>
                </a:solidFill>
              </a:rPr>
              <a:t> Malaysia </a:t>
            </a:r>
            <a:r>
              <a:rPr lang="en-US" sz="2800" dirty="0" err="1">
                <a:solidFill>
                  <a:srgbClr val="000000"/>
                </a:solidFill>
              </a:rPr>
              <a:t>buat</a:t>
            </a:r>
            <a:r>
              <a:rPr lang="en-US" sz="2800" dirty="0">
                <a:solidFill>
                  <a:srgbClr val="000000"/>
                </a:solidFill>
              </a:rPr>
              <a:t> </a:t>
            </a:r>
            <a:r>
              <a:rPr lang="en-US" sz="2800" dirty="0" err="1">
                <a:solidFill>
                  <a:srgbClr val="000000"/>
                </a:solidFill>
              </a:rPr>
              <a:t>membentuk</a:t>
            </a:r>
            <a:r>
              <a:rPr lang="en-US" sz="2800" dirty="0">
                <a:solidFill>
                  <a:srgbClr val="000000"/>
                </a:solidFill>
              </a:rPr>
              <a:t> masa </a:t>
            </a:r>
            <a:r>
              <a:rPr lang="en-US" sz="2800" dirty="0" err="1">
                <a:solidFill>
                  <a:srgbClr val="000000"/>
                </a:solidFill>
              </a:rPr>
              <a:t>hadapan</a:t>
            </a:r>
            <a:r>
              <a:rPr lang="en-US" sz="2800" dirty="0">
                <a:solidFill>
                  <a:srgbClr val="000000"/>
                </a:solidFill>
              </a:rPr>
              <a:t> yang </a:t>
            </a:r>
            <a:r>
              <a:rPr lang="en-US" sz="2800" dirty="0" err="1">
                <a:solidFill>
                  <a:srgbClr val="000000"/>
                </a:solidFill>
              </a:rPr>
              <a:t>lebih</a:t>
            </a:r>
            <a:r>
              <a:rPr lang="en-US" sz="2800" dirty="0">
                <a:solidFill>
                  <a:srgbClr val="000000"/>
                </a:solidFill>
              </a:rPr>
              <a:t> </a:t>
            </a:r>
            <a:r>
              <a:rPr lang="en-US" sz="2800" dirty="0" err="1">
                <a:solidFill>
                  <a:srgbClr val="000000"/>
                </a:solidFill>
              </a:rPr>
              <a:t>baik</a:t>
            </a:r>
            <a:r>
              <a:rPr lang="en-US" sz="2800" dirty="0">
                <a:solidFill>
                  <a:srgbClr val="000000"/>
                </a:solidFill>
              </a:rPr>
              <a:t>.</a:t>
            </a:r>
          </a:p>
          <a:p>
            <a:pPr algn="just">
              <a:lnSpc>
                <a:spcPts val="3212"/>
              </a:lnSpc>
            </a:pPr>
            <a:endParaRPr lang="en-US" sz="2800" dirty="0">
              <a:solidFill>
                <a:srgbClr val="000000"/>
              </a:solidFill>
            </a:endParaRPr>
          </a:p>
          <a:p>
            <a:pPr algn="just">
              <a:lnSpc>
                <a:spcPts val="3569"/>
              </a:lnSpc>
            </a:pPr>
            <a:endParaRPr lang="en-US" sz="2800" dirty="0">
              <a:solidFill>
                <a:srgbClr val="000000"/>
              </a:solidFill>
            </a:endParaRPr>
          </a:p>
        </p:txBody>
      </p:sp>
      <p:sp>
        <p:nvSpPr>
          <p:cNvPr id="20" name="TextBox 20"/>
          <p:cNvSpPr txBox="1"/>
          <p:nvPr/>
        </p:nvSpPr>
        <p:spPr>
          <a:xfrm>
            <a:off x="9418320" y="1009650"/>
            <a:ext cx="7840980" cy="625475"/>
          </a:xfrm>
          <a:prstGeom prst="rect">
            <a:avLst/>
          </a:prstGeom>
        </p:spPr>
        <p:txBody>
          <a:bodyPr lIns="0" tIns="0" rIns="0" bIns="0" rtlCol="0" anchor="t">
            <a:spAutoFit/>
          </a:bodyPr>
          <a:lstStyle/>
          <a:p>
            <a:pPr algn="r">
              <a:lnSpc>
                <a:spcPts val="4599"/>
              </a:lnSpc>
            </a:pPr>
            <a:r>
              <a:rPr lang="en-US" sz="3999" spc="-119">
                <a:solidFill>
                  <a:srgbClr val="000000"/>
                </a:solidFill>
                <a:latin typeface="Poppins Bold"/>
              </a:rPr>
              <a:t>Takrifan Daya Cipta</a:t>
            </a:r>
          </a:p>
        </p:txBody>
      </p:sp>
      <p:pic>
        <p:nvPicPr>
          <p:cNvPr id="21" name="Picture 20">
            <a:extLst>
              <a:ext uri="{FF2B5EF4-FFF2-40B4-BE49-F238E27FC236}">
                <a16:creationId xmlns:a16="http://schemas.microsoft.com/office/drawing/2014/main" id="{2D52D584-3F15-4CAF-80B2-A993070B3F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4716" y="8471628"/>
            <a:ext cx="3709515" cy="20467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68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5">
              <a:extLst>
                <a:ext uri="{96DAC541-7B7A-43D3-8B79-37D633B846F1}">
                  <asvg:svgBlip xmlns:asvg="http://schemas.microsoft.com/office/drawing/2016/SVG/main" r:embed="rId6"/>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grpSp>
        <p:nvGrpSpPr>
          <p:cNvPr id="16" name="Group 16"/>
          <p:cNvGrpSpPr/>
          <p:nvPr/>
        </p:nvGrpSpPr>
        <p:grpSpPr>
          <a:xfrm>
            <a:off x="2038811" y="2711443"/>
            <a:ext cx="5781225" cy="5541039"/>
            <a:chOff x="0" y="0"/>
            <a:chExt cx="1376053" cy="1318884"/>
          </a:xfrm>
        </p:grpSpPr>
        <p:sp>
          <p:nvSpPr>
            <p:cNvPr id="17" name="Freeform 17"/>
            <p:cNvSpPr/>
            <p:nvPr/>
          </p:nvSpPr>
          <p:spPr>
            <a:xfrm>
              <a:off x="0" y="0"/>
              <a:ext cx="1376053" cy="1318884"/>
            </a:xfrm>
            <a:custGeom>
              <a:avLst/>
              <a:gdLst/>
              <a:ahLst/>
              <a:cxnLst/>
              <a:rect l="l" t="t" r="r" b="b"/>
              <a:pathLst>
                <a:path w="1376053" h="1318884">
                  <a:moveTo>
                    <a:pt x="0" y="0"/>
                  </a:moveTo>
                  <a:lnTo>
                    <a:pt x="1376053" y="0"/>
                  </a:lnTo>
                  <a:lnTo>
                    <a:pt x="1376053" y="1318884"/>
                  </a:lnTo>
                  <a:lnTo>
                    <a:pt x="0" y="1318884"/>
                  </a:lnTo>
                  <a:close/>
                </a:path>
              </a:pathLst>
            </a:custGeom>
            <a:solidFill>
              <a:srgbClr val="005555"/>
            </a:solidFill>
          </p:spPr>
        </p:sp>
        <p:sp>
          <p:nvSpPr>
            <p:cNvPr id="18" name="TextBox 18"/>
            <p:cNvSpPr txBox="1"/>
            <p:nvPr/>
          </p:nvSpPr>
          <p:spPr>
            <a:xfrm>
              <a:off x="0" y="-76200"/>
              <a:ext cx="812800" cy="889000"/>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1288990" y="1719260"/>
            <a:ext cx="1880673" cy="188067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BF63"/>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22" name="Freeform 22"/>
          <p:cNvSpPr/>
          <p:nvPr/>
        </p:nvSpPr>
        <p:spPr>
          <a:xfrm>
            <a:off x="1646118" y="2060036"/>
            <a:ext cx="1166417" cy="1199121"/>
          </a:xfrm>
          <a:custGeom>
            <a:avLst/>
            <a:gdLst/>
            <a:ahLst/>
            <a:cxnLst/>
            <a:rect l="l" t="t" r="r" b="b"/>
            <a:pathLst>
              <a:path w="1166417" h="1199121">
                <a:moveTo>
                  <a:pt x="0" y="0"/>
                </a:moveTo>
                <a:lnTo>
                  <a:pt x="1166417" y="0"/>
                </a:lnTo>
                <a:lnTo>
                  <a:pt x="1166417" y="1199121"/>
                </a:lnTo>
                <a:lnTo>
                  <a:pt x="0" y="11991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TextBox 23"/>
          <p:cNvSpPr txBox="1"/>
          <p:nvPr/>
        </p:nvSpPr>
        <p:spPr>
          <a:xfrm>
            <a:off x="2634680" y="690560"/>
            <a:ext cx="4589487" cy="685800"/>
          </a:xfrm>
          <a:prstGeom prst="rect">
            <a:avLst/>
          </a:prstGeom>
        </p:spPr>
        <p:txBody>
          <a:bodyPr lIns="0" tIns="0" rIns="0" bIns="0" rtlCol="0" anchor="t">
            <a:spAutoFit/>
          </a:bodyPr>
          <a:lstStyle/>
          <a:p>
            <a:pPr algn="ctr">
              <a:lnSpc>
                <a:spcPts val="4950"/>
              </a:lnSpc>
            </a:pPr>
            <a:r>
              <a:rPr lang="en-US" sz="4500">
                <a:solidFill>
                  <a:srgbClr val="000000"/>
                </a:solidFill>
                <a:latin typeface="Poppins Semi-Bold"/>
              </a:rPr>
              <a:t>VISI</a:t>
            </a:r>
          </a:p>
        </p:txBody>
      </p:sp>
      <p:sp>
        <p:nvSpPr>
          <p:cNvPr id="24" name="TextBox 24"/>
          <p:cNvSpPr txBox="1"/>
          <p:nvPr/>
        </p:nvSpPr>
        <p:spPr>
          <a:xfrm>
            <a:off x="2632417" y="3533258"/>
            <a:ext cx="4817817" cy="3909788"/>
          </a:xfrm>
          <a:prstGeom prst="rect">
            <a:avLst/>
          </a:prstGeom>
        </p:spPr>
        <p:txBody>
          <a:bodyPr lIns="0" tIns="0" rIns="0" bIns="0" rtlCol="0" anchor="t">
            <a:spAutoFit/>
          </a:bodyPr>
          <a:lstStyle/>
          <a:p>
            <a:pPr algn="just">
              <a:lnSpc>
                <a:spcPts val="3356"/>
              </a:lnSpc>
            </a:pPr>
            <a:r>
              <a:rPr lang="en-US" sz="2796" dirty="0">
                <a:solidFill>
                  <a:srgbClr val="FFFFFF"/>
                </a:solidFill>
                <a:latin typeface="Calibri (MS)"/>
              </a:rPr>
              <a:t>• </a:t>
            </a:r>
            <a:r>
              <a:rPr lang="en-US" sz="2796" dirty="0" err="1">
                <a:solidFill>
                  <a:srgbClr val="FFFFFF"/>
                </a:solidFill>
                <a:latin typeface="Calibri (MS)"/>
              </a:rPr>
              <a:t>Matlamat</a:t>
            </a:r>
            <a:r>
              <a:rPr lang="en-US" sz="2796" dirty="0">
                <a:solidFill>
                  <a:srgbClr val="FFFFFF"/>
                </a:solidFill>
                <a:latin typeface="Calibri (MS)"/>
              </a:rPr>
              <a:t> </a:t>
            </a:r>
            <a:r>
              <a:rPr lang="en-US" sz="2796" dirty="0" err="1">
                <a:solidFill>
                  <a:srgbClr val="FFFFFF"/>
                </a:solidFill>
                <a:latin typeface="Calibri (MS)"/>
              </a:rPr>
              <a:t>kita</a:t>
            </a:r>
            <a:r>
              <a:rPr lang="en-US" sz="2796" dirty="0">
                <a:solidFill>
                  <a:srgbClr val="FFFFFF"/>
                </a:solidFill>
                <a:latin typeface="Calibri (MS)"/>
              </a:rPr>
              <a:t> </a:t>
            </a:r>
            <a:r>
              <a:rPr lang="en-US" sz="2796" dirty="0" err="1">
                <a:solidFill>
                  <a:srgbClr val="FFFFFF"/>
                </a:solidFill>
                <a:latin typeface="Calibri (MS)"/>
              </a:rPr>
              <a:t>adalah</a:t>
            </a:r>
            <a:r>
              <a:rPr lang="en-US" sz="2796" dirty="0">
                <a:solidFill>
                  <a:srgbClr val="FFFFFF"/>
                </a:solidFill>
                <a:latin typeface="Calibri (MS)"/>
              </a:rPr>
              <a:t> </a:t>
            </a:r>
            <a:r>
              <a:rPr lang="en-US" sz="2796" dirty="0" err="1">
                <a:solidFill>
                  <a:srgbClr val="FFFFFF"/>
                </a:solidFill>
                <a:latin typeface="Calibri (MS)"/>
              </a:rPr>
              <a:t>untuk</a:t>
            </a:r>
            <a:r>
              <a:rPr lang="en-US" sz="2796" dirty="0">
                <a:solidFill>
                  <a:srgbClr val="FFFFFF"/>
                </a:solidFill>
                <a:latin typeface="Calibri (MS)"/>
              </a:rPr>
              <a:t> </a:t>
            </a:r>
            <a:r>
              <a:rPr lang="en-US" sz="2796" b="1" dirty="0" err="1">
                <a:solidFill>
                  <a:srgbClr val="FFFF00"/>
                </a:solidFill>
                <a:latin typeface="Calibri (MS)"/>
              </a:rPr>
              <a:t>membudayakan</a:t>
            </a:r>
            <a:r>
              <a:rPr lang="en-US" sz="2796" b="1" dirty="0">
                <a:solidFill>
                  <a:srgbClr val="FFFF00"/>
                </a:solidFill>
                <a:latin typeface="Calibri (MS)"/>
              </a:rPr>
              <a:t> </a:t>
            </a:r>
            <a:r>
              <a:rPr lang="en-US" sz="2796" b="1" dirty="0" err="1">
                <a:solidFill>
                  <a:srgbClr val="FFFF00"/>
                </a:solidFill>
                <a:latin typeface="Calibri (MS)"/>
              </a:rPr>
              <a:t>daya</a:t>
            </a:r>
            <a:r>
              <a:rPr lang="en-US" sz="2796" b="1" dirty="0">
                <a:solidFill>
                  <a:srgbClr val="FFFF00"/>
                </a:solidFill>
                <a:latin typeface="Calibri (MS)"/>
              </a:rPr>
              <a:t> </a:t>
            </a:r>
            <a:r>
              <a:rPr lang="en-US" sz="2796" b="1" dirty="0" err="1">
                <a:solidFill>
                  <a:srgbClr val="FFFF00"/>
                </a:solidFill>
                <a:latin typeface="Calibri (MS)"/>
              </a:rPr>
              <a:t>cipta</a:t>
            </a:r>
            <a:r>
              <a:rPr lang="en-US" sz="2796" b="1" dirty="0">
                <a:solidFill>
                  <a:srgbClr val="FFFF00"/>
                </a:solidFill>
                <a:latin typeface="Calibri (MS)"/>
              </a:rPr>
              <a:t> </a:t>
            </a:r>
            <a:r>
              <a:rPr lang="en-US" sz="2796" b="1" dirty="0" err="1">
                <a:solidFill>
                  <a:srgbClr val="FFFF00"/>
                </a:solidFill>
                <a:latin typeface="Calibri (MS)"/>
              </a:rPr>
              <a:t>dalam</a:t>
            </a:r>
            <a:r>
              <a:rPr lang="en-US" sz="2796" b="1" dirty="0">
                <a:solidFill>
                  <a:srgbClr val="FFFF00"/>
                </a:solidFill>
                <a:latin typeface="Calibri (MS)"/>
              </a:rPr>
              <a:t> </a:t>
            </a:r>
            <a:r>
              <a:rPr lang="en-US" sz="2796" b="1" dirty="0" err="1">
                <a:solidFill>
                  <a:srgbClr val="FFFF00"/>
                </a:solidFill>
                <a:latin typeface="Calibri (MS)"/>
              </a:rPr>
              <a:t>kalangan</a:t>
            </a:r>
            <a:r>
              <a:rPr lang="en-US" sz="2796" b="1" dirty="0">
                <a:solidFill>
                  <a:srgbClr val="FFFF00"/>
                </a:solidFill>
                <a:latin typeface="Calibri (MS)"/>
              </a:rPr>
              <a:t> </a:t>
            </a:r>
            <a:r>
              <a:rPr lang="en-US" sz="2796" b="1" dirty="0" err="1">
                <a:solidFill>
                  <a:srgbClr val="FFFF00"/>
                </a:solidFill>
                <a:latin typeface="Calibri (MS)"/>
              </a:rPr>
              <a:t>masyarakat</a:t>
            </a:r>
            <a:r>
              <a:rPr lang="en-US" sz="2796" dirty="0">
                <a:solidFill>
                  <a:srgbClr val="FFFFFF"/>
                </a:solidFill>
                <a:latin typeface="Calibri (MS)"/>
              </a:rPr>
              <a:t> dan </a:t>
            </a:r>
            <a:r>
              <a:rPr lang="en-US" sz="2796" dirty="0" err="1">
                <a:solidFill>
                  <a:srgbClr val="FFFFFF"/>
                </a:solidFill>
                <a:latin typeface="Calibri (MS)"/>
              </a:rPr>
              <a:t>merubah</a:t>
            </a:r>
            <a:r>
              <a:rPr lang="en-US" sz="2796" dirty="0">
                <a:solidFill>
                  <a:srgbClr val="FFFFFF"/>
                </a:solidFill>
                <a:latin typeface="Calibri (MS)"/>
              </a:rPr>
              <a:t> </a:t>
            </a:r>
            <a:r>
              <a:rPr lang="en-US" sz="2796" dirty="0" err="1">
                <a:solidFill>
                  <a:srgbClr val="FFFFFF"/>
                </a:solidFill>
                <a:latin typeface="Calibri (MS)"/>
              </a:rPr>
              <a:t>kecenderungan</a:t>
            </a:r>
            <a:r>
              <a:rPr lang="en-US" sz="2796" dirty="0">
                <a:solidFill>
                  <a:srgbClr val="FFFFFF"/>
                </a:solidFill>
                <a:latin typeface="Calibri (MS)"/>
              </a:rPr>
              <a:t> </a:t>
            </a:r>
            <a:r>
              <a:rPr lang="en-US" sz="2796" dirty="0" err="1">
                <a:solidFill>
                  <a:srgbClr val="FFFFFF"/>
                </a:solidFill>
                <a:latin typeface="Calibri (MS)"/>
              </a:rPr>
              <a:t>bangsa</a:t>
            </a:r>
            <a:r>
              <a:rPr lang="en-US" sz="2796" dirty="0">
                <a:solidFill>
                  <a:srgbClr val="FFFFFF"/>
                </a:solidFill>
                <a:latin typeface="Calibri (MS)"/>
              </a:rPr>
              <a:t> </a:t>
            </a:r>
            <a:r>
              <a:rPr lang="en-US" sz="2796" dirty="0" err="1">
                <a:solidFill>
                  <a:srgbClr val="FFFFFF"/>
                </a:solidFill>
                <a:latin typeface="Calibri (MS)"/>
              </a:rPr>
              <a:t>ini</a:t>
            </a:r>
            <a:r>
              <a:rPr lang="en-US" sz="2796" dirty="0">
                <a:solidFill>
                  <a:srgbClr val="FFFFFF"/>
                </a:solidFill>
                <a:latin typeface="Calibri (MS)"/>
              </a:rPr>
              <a:t> </a:t>
            </a:r>
            <a:r>
              <a:rPr lang="en-US" sz="2796" dirty="0" err="1">
                <a:solidFill>
                  <a:srgbClr val="FFFFFF"/>
                </a:solidFill>
                <a:latin typeface="Calibri (MS)"/>
              </a:rPr>
              <a:t>daripada</a:t>
            </a:r>
            <a:r>
              <a:rPr lang="en-US" sz="2796" dirty="0">
                <a:solidFill>
                  <a:srgbClr val="FFFFFF"/>
                </a:solidFill>
                <a:latin typeface="Calibri (MS)"/>
              </a:rPr>
              <a:t> </a:t>
            </a:r>
            <a:r>
              <a:rPr lang="en-US" sz="2796" dirty="0" err="1">
                <a:solidFill>
                  <a:srgbClr val="FFFFFF"/>
                </a:solidFill>
                <a:latin typeface="Calibri (MS)"/>
              </a:rPr>
              <a:t>semata</a:t>
            </a:r>
            <a:r>
              <a:rPr lang="en-US" sz="2796" dirty="0">
                <a:solidFill>
                  <a:srgbClr val="FFFFFF"/>
                </a:solidFill>
                <a:latin typeface="Calibri (MS)"/>
              </a:rPr>
              <a:t> </a:t>
            </a:r>
            <a:r>
              <a:rPr lang="en-US" sz="2796" dirty="0" err="1">
                <a:solidFill>
                  <a:srgbClr val="FFFFFF"/>
                </a:solidFill>
                <a:latin typeface="Calibri (MS)"/>
              </a:rPr>
              <a:t>pengguna</a:t>
            </a:r>
            <a:r>
              <a:rPr lang="en-US" sz="2796" dirty="0">
                <a:solidFill>
                  <a:srgbClr val="FFFFFF"/>
                </a:solidFill>
                <a:latin typeface="Calibri (MS)"/>
              </a:rPr>
              <a:t> </a:t>
            </a:r>
            <a:r>
              <a:rPr lang="en-US" sz="2796" dirty="0" err="1">
                <a:solidFill>
                  <a:srgbClr val="FFFFFF"/>
                </a:solidFill>
                <a:latin typeface="Calibri (MS)"/>
              </a:rPr>
              <a:t>kepada</a:t>
            </a:r>
            <a:r>
              <a:rPr lang="en-US" sz="2796" dirty="0">
                <a:solidFill>
                  <a:srgbClr val="FFFFFF"/>
                </a:solidFill>
                <a:latin typeface="Calibri (MS)"/>
              </a:rPr>
              <a:t> </a:t>
            </a:r>
            <a:r>
              <a:rPr lang="en-US" sz="2796" dirty="0" err="1">
                <a:solidFill>
                  <a:srgbClr val="FFFFFF"/>
                </a:solidFill>
                <a:latin typeface="Calibri (MS)"/>
              </a:rPr>
              <a:t>penyumbang</a:t>
            </a:r>
            <a:r>
              <a:rPr lang="en-US" sz="2796" dirty="0">
                <a:solidFill>
                  <a:srgbClr val="FFFFFF"/>
                </a:solidFill>
                <a:latin typeface="Calibri (MS)"/>
              </a:rPr>
              <a:t> yang </a:t>
            </a:r>
            <a:r>
              <a:rPr lang="en-US" sz="2796" dirty="0" err="1">
                <a:solidFill>
                  <a:srgbClr val="FFFFFF"/>
                </a:solidFill>
                <a:latin typeface="Calibri (MS)"/>
              </a:rPr>
              <a:t>aktif</a:t>
            </a:r>
            <a:r>
              <a:rPr lang="en-US" sz="2796" dirty="0">
                <a:solidFill>
                  <a:srgbClr val="FFFFFF"/>
                </a:solidFill>
                <a:latin typeface="Calibri (MS)"/>
              </a:rPr>
              <a:t> </a:t>
            </a:r>
            <a:r>
              <a:rPr lang="en-US" sz="2796" dirty="0" err="1">
                <a:solidFill>
                  <a:srgbClr val="FFFFFF"/>
                </a:solidFill>
                <a:latin typeface="Calibri (MS)"/>
              </a:rPr>
              <a:t>mencorak</a:t>
            </a:r>
            <a:r>
              <a:rPr lang="en-US" sz="2796" dirty="0">
                <a:solidFill>
                  <a:srgbClr val="FFFFFF"/>
                </a:solidFill>
                <a:latin typeface="Calibri (MS)"/>
              </a:rPr>
              <a:t> </a:t>
            </a:r>
            <a:r>
              <a:rPr lang="en-US" sz="2796" dirty="0" err="1">
                <a:solidFill>
                  <a:srgbClr val="FFFFFF"/>
                </a:solidFill>
                <a:latin typeface="Calibri (MS)"/>
              </a:rPr>
              <a:t>revolusi</a:t>
            </a:r>
            <a:r>
              <a:rPr lang="en-US" sz="2796" dirty="0">
                <a:solidFill>
                  <a:srgbClr val="FFFFFF"/>
                </a:solidFill>
                <a:latin typeface="Calibri (MS)"/>
              </a:rPr>
              <a:t> digital dan </a:t>
            </a:r>
            <a:r>
              <a:rPr lang="en-US" sz="2796" dirty="0" err="1">
                <a:solidFill>
                  <a:srgbClr val="FFFFFF"/>
                </a:solidFill>
                <a:latin typeface="Calibri (MS)"/>
              </a:rPr>
              <a:t>teknologi</a:t>
            </a:r>
            <a:r>
              <a:rPr lang="en-US" sz="2796" dirty="0">
                <a:solidFill>
                  <a:srgbClr val="FFFFFF"/>
                </a:solidFill>
                <a:latin typeface="Calibri (MS)"/>
              </a:rPr>
              <a:t> yang </a:t>
            </a:r>
            <a:r>
              <a:rPr lang="en-US" sz="2796" dirty="0" err="1">
                <a:solidFill>
                  <a:srgbClr val="FFFFFF"/>
                </a:solidFill>
                <a:latin typeface="Calibri (MS)"/>
              </a:rPr>
              <a:t>merubah</a:t>
            </a:r>
            <a:r>
              <a:rPr lang="en-US" sz="2796" dirty="0">
                <a:solidFill>
                  <a:srgbClr val="FFFFFF"/>
                </a:solidFill>
                <a:latin typeface="Calibri (MS)"/>
              </a:rPr>
              <a:t> dunia.</a:t>
            </a:r>
          </a:p>
          <a:p>
            <a:pPr algn="just">
              <a:lnSpc>
                <a:spcPts val="3356"/>
              </a:lnSpc>
            </a:pPr>
            <a:endParaRPr lang="en-US" sz="2796" dirty="0">
              <a:solidFill>
                <a:srgbClr val="FFFFFF"/>
              </a:solidFill>
              <a:latin typeface="Calibri (MS)"/>
            </a:endParaRPr>
          </a:p>
        </p:txBody>
      </p:sp>
      <p:pic>
        <p:nvPicPr>
          <p:cNvPr id="26" name="Picture 25">
            <a:extLst>
              <a:ext uri="{FF2B5EF4-FFF2-40B4-BE49-F238E27FC236}">
                <a16:creationId xmlns:a16="http://schemas.microsoft.com/office/drawing/2014/main" id="{B289BA0F-970D-401C-BDE2-245C35A7FB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59054" y="7998501"/>
            <a:ext cx="3709515" cy="2046763"/>
          </a:xfrm>
          <a:prstGeom prst="rect">
            <a:avLst/>
          </a:prstGeom>
        </p:spPr>
      </p:pic>
      <p:pic>
        <p:nvPicPr>
          <p:cNvPr id="28" name="Picture 27">
            <a:extLst>
              <a:ext uri="{FF2B5EF4-FFF2-40B4-BE49-F238E27FC236}">
                <a16:creationId xmlns:a16="http://schemas.microsoft.com/office/drawing/2014/main" id="{E0295D92-1C01-4553-9436-ED2994F024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41752" y="2715404"/>
            <a:ext cx="10257825" cy="54799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0627409" y="8002495"/>
            <a:ext cx="2570739" cy="2177133"/>
            <a:chOff x="0" y="0"/>
            <a:chExt cx="809983" cy="685967"/>
          </a:xfrm>
        </p:grpSpPr>
        <p:sp>
          <p:nvSpPr>
            <p:cNvPr id="3" name="Freeform 3"/>
            <p:cNvSpPr/>
            <p:nvPr/>
          </p:nvSpPr>
          <p:spPr>
            <a:xfrm>
              <a:off x="0" y="0"/>
              <a:ext cx="809983" cy="685967"/>
            </a:xfrm>
            <a:custGeom>
              <a:avLst/>
              <a:gdLst/>
              <a:ahLst/>
              <a:cxnLst/>
              <a:rect l="l" t="t" r="r" b="b"/>
              <a:pathLst>
                <a:path w="809983" h="685967">
                  <a:moveTo>
                    <a:pt x="404992" y="685967"/>
                  </a:moveTo>
                  <a:lnTo>
                    <a:pt x="809983" y="0"/>
                  </a:lnTo>
                  <a:lnTo>
                    <a:pt x="0" y="0"/>
                  </a:lnTo>
                  <a:lnTo>
                    <a:pt x="404992" y="685967"/>
                  </a:lnTo>
                  <a:close/>
                </a:path>
              </a:pathLst>
            </a:custGeom>
            <a:solidFill>
              <a:srgbClr val="005555"/>
            </a:solidFill>
          </p:spPr>
        </p:sp>
        <p:sp>
          <p:nvSpPr>
            <p:cNvPr id="4" name="TextBox 4"/>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7263625">
            <a:off x="8441179" y="-433762"/>
            <a:ext cx="8998626" cy="1361250"/>
            <a:chOff x="0" y="0"/>
            <a:chExt cx="2505778" cy="379057"/>
          </a:xfrm>
        </p:grpSpPr>
        <p:sp>
          <p:nvSpPr>
            <p:cNvPr id="6" name="Freeform 6"/>
            <p:cNvSpPr/>
            <p:nvPr/>
          </p:nvSpPr>
          <p:spPr>
            <a:xfrm>
              <a:off x="0" y="0"/>
              <a:ext cx="2505778" cy="379057"/>
            </a:xfrm>
            <a:custGeom>
              <a:avLst/>
              <a:gdLst/>
              <a:ahLst/>
              <a:cxnLst/>
              <a:rect l="l" t="t" r="r" b="b"/>
              <a:pathLst>
                <a:path w="2505778" h="379057">
                  <a:moveTo>
                    <a:pt x="203200" y="0"/>
                  </a:moveTo>
                  <a:lnTo>
                    <a:pt x="2505778" y="0"/>
                  </a:lnTo>
                  <a:lnTo>
                    <a:pt x="2302578" y="379057"/>
                  </a:lnTo>
                  <a:lnTo>
                    <a:pt x="0" y="379057"/>
                  </a:lnTo>
                  <a:lnTo>
                    <a:pt x="203200" y="0"/>
                  </a:lnTo>
                  <a:close/>
                </a:path>
              </a:pathLst>
            </a:custGeom>
            <a:solidFill>
              <a:srgbClr val="005555"/>
            </a:solidFill>
          </p:spPr>
        </p:sp>
        <p:sp>
          <p:nvSpPr>
            <p:cNvPr id="7" name="TextBox 7"/>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7263625">
            <a:off x="8777469" y="722928"/>
            <a:ext cx="4950786" cy="823996"/>
            <a:chOff x="0" y="0"/>
            <a:chExt cx="2277473" cy="379057"/>
          </a:xfrm>
        </p:grpSpPr>
        <p:sp>
          <p:nvSpPr>
            <p:cNvPr id="9" name="Freeform 9"/>
            <p:cNvSpPr/>
            <p:nvPr/>
          </p:nvSpPr>
          <p:spPr>
            <a:xfrm>
              <a:off x="0" y="0"/>
              <a:ext cx="2277473" cy="379057"/>
            </a:xfrm>
            <a:custGeom>
              <a:avLst/>
              <a:gdLst/>
              <a:ahLst/>
              <a:cxnLst/>
              <a:rect l="l" t="t" r="r" b="b"/>
              <a:pathLst>
                <a:path w="2277473" h="379057">
                  <a:moveTo>
                    <a:pt x="203200" y="0"/>
                  </a:moveTo>
                  <a:lnTo>
                    <a:pt x="2277473" y="0"/>
                  </a:lnTo>
                  <a:lnTo>
                    <a:pt x="2074273" y="379057"/>
                  </a:lnTo>
                  <a:lnTo>
                    <a:pt x="0" y="379057"/>
                  </a:lnTo>
                  <a:lnTo>
                    <a:pt x="203200" y="0"/>
                  </a:lnTo>
                  <a:close/>
                </a:path>
              </a:pathLst>
            </a:custGeom>
            <a:solidFill>
              <a:srgbClr val="F8B400"/>
            </a:solidFill>
          </p:spPr>
        </p:sp>
        <p:sp>
          <p:nvSpPr>
            <p:cNvPr id="10" name="TextBox 10"/>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7267119">
            <a:off x="8655355" y="8849508"/>
            <a:ext cx="4208172" cy="699641"/>
            <a:chOff x="0" y="0"/>
            <a:chExt cx="2340012" cy="389045"/>
          </a:xfrm>
        </p:grpSpPr>
        <p:sp>
          <p:nvSpPr>
            <p:cNvPr id="12" name="Freeform 12"/>
            <p:cNvSpPr/>
            <p:nvPr/>
          </p:nvSpPr>
          <p:spPr>
            <a:xfrm>
              <a:off x="0" y="0"/>
              <a:ext cx="2340012" cy="389045"/>
            </a:xfrm>
            <a:custGeom>
              <a:avLst/>
              <a:gdLst/>
              <a:ahLst/>
              <a:cxnLst/>
              <a:rect l="l" t="t" r="r" b="b"/>
              <a:pathLst>
                <a:path w="2340012" h="389045">
                  <a:moveTo>
                    <a:pt x="203200" y="0"/>
                  </a:moveTo>
                  <a:lnTo>
                    <a:pt x="2340012" y="0"/>
                  </a:lnTo>
                  <a:lnTo>
                    <a:pt x="2136812" y="389045"/>
                  </a:lnTo>
                  <a:lnTo>
                    <a:pt x="0" y="389045"/>
                  </a:lnTo>
                  <a:lnTo>
                    <a:pt x="203200" y="0"/>
                  </a:lnTo>
                  <a:close/>
                </a:path>
              </a:pathLst>
            </a:custGeom>
            <a:solidFill>
              <a:srgbClr val="00BF63"/>
            </a:solidFill>
          </p:spPr>
        </p:sp>
        <p:sp>
          <p:nvSpPr>
            <p:cNvPr id="13" name="TextBox 13"/>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3511549">
            <a:off x="9840292" y="8616067"/>
            <a:ext cx="5227312" cy="248297"/>
          </a:xfrm>
          <a:custGeom>
            <a:avLst/>
            <a:gdLst/>
            <a:ahLst/>
            <a:cxnLst/>
            <a:rect l="l" t="t" r="r" b="b"/>
            <a:pathLst>
              <a:path w="5227312" h="248297">
                <a:moveTo>
                  <a:pt x="0" y="0"/>
                </a:moveTo>
                <a:lnTo>
                  <a:pt x="5227312" y="0"/>
                </a:lnTo>
                <a:lnTo>
                  <a:pt x="5227312" y="248297"/>
                </a:lnTo>
                <a:lnTo>
                  <a:pt x="0" y="248297"/>
                </a:lnTo>
                <a:lnTo>
                  <a:pt x="0" y="0"/>
                </a:lnTo>
                <a:close/>
              </a:path>
            </a:pathLst>
          </a:custGeom>
          <a:blipFill>
            <a:blip r:embed="rId3">
              <a:alphaModFix amt="70000"/>
            </a:blip>
            <a:stretch>
              <a:fillRect/>
            </a:stretch>
          </a:blipFill>
        </p:spPr>
      </p:sp>
      <p:grpSp>
        <p:nvGrpSpPr>
          <p:cNvPr id="15" name="Group 15"/>
          <p:cNvGrpSpPr/>
          <p:nvPr/>
        </p:nvGrpSpPr>
        <p:grpSpPr>
          <a:xfrm rot="3532871">
            <a:off x="8017123" y="6822871"/>
            <a:ext cx="8229384" cy="715549"/>
            <a:chOff x="0" y="0"/>
            <a:chExt cx="4316361" cy="375309"/>
          </a:xfrm>
        </p:grpSpPr>
        <p:sp>
          <p:nvSpPr>
            <p:cNvPr id="16" name="Freeform 16"/>
            <p:cNvSpPr/>
            <p:nvPr/>
          </p:nvSpPr>
          <p:spPr>
            <a:xfrm>
              <a:off x="0" y="0"/>
              <a:ext cx="4316361" cy="375309"/>
            </a:xfrm>
            <a:custGeom>
              <a:avLst/>
              <a:gdLst/>
              <a:ahLst/>
              <a:cxnLst/>
              <a:rect l="l" t="t" r="r" b="b"/>
              <a:pathLst>
                <a:path w="4316361" h="375309">
                  <a:moveTo>
                    <a:pt x="4113161" y="0"/>
                  </a:moveTo>
                  <a:lnTo>
                    <a:pt x="0" y="0"/>
                  </a:lnTo>
                  <a:lnTo>
                    <a:pt x="203200" y="375309"/>
                  </a:lnTo>
                  <a:lnTo>
                    <a:pt x="4316361" y="375309"/>
                  </a:lnTo>
                  <a:lnTo>
                    <a:pt x="4113161" y="0"/>
                  </a:lnTo>
                  <a:close/>
                </a:path>
              </a:pathLst>
            </a:custGeom>
            <a:solidFill>
              <a:srgbClr val="F8B400"/>
            </a:solidFill>
          </p:spPr>
        </p:sp>
        <p:sp>
          <p:nvSpPr>
            <p:cNvPr id="17" name="TextBox 17"/>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3511549">
            <a:off x="7816015" y="7385688"/>
            <a:ext cx="9498397" cy="451174"/>
          </a:xfrm>
          <a:custGeom>
            <a:avLst/>
            <a:gdLst/>
            <a:ahLst/>
            <a:cxnLst/>
            <a:rect l="l" t="t" r="r" b="b"/>
            <a:pathLst>
              <a:path w="9498397" h="451174">
                <a:moveTo>
                  <a:pt x="0" y="0"/>
                </a:moveTo>
                <a:lnTo>
                  <a:pt x="9498397" y="0"/>
                </a:lnTo>
                <a:lnTo>
                  <a:pt x="9498397" y="451174"/>
                </a:lnTo>
                <a:lnTo>
                  <a:pt x="0" y="451174"/>
                </a:lnTo>
                <a:lnTo>
                  <a:pt x="0" y="0"/>
                </a:lnTo>
                <a:close/>
              </a:path>
            </a:pathLst>
          </a:custGeom>
          <a:blipFill>
            <a:blip r:embed="rId3">
              <a:alphaModFix amt="70000"/>
            </a:blip>
            <a:stretch>
              <a:fillRect/>
            </a:stretch>
          </a:blipFill>
        </p:spPr>
      </p:sp>
      <p:grpSp>
        <p:nvGrpSpPr>
          <p:cNvPr id="19" name="Group 19"/>
          <p:cNvGrpSpPr/>
          <p:nvPr/>
        </p:nvGrpSpPr>
        <p:grpSpPr>
          <a:xfrm rot="3532871">
            <a:off x="7640496" y="6513477"/>
            <a:ext cx="10449408" cy="822518"/>
            <a:chOff x="0" y="0"/>
            <a:chExt cx="4767998" cy="375309"/>
          </a:xfrm>
        </p:grpSpPr>
        <p:sp>
          <p:nvSpPr>
            <p:cNvPr id="20" name="Freeform 20"/>
            <p:cNvSpPr/>
            <p:nvPr/>
          </p:nvSpPr>
          <p:spPr>
            <a:xfrm>
              <a:off x="0" y="0"/>
              <a:ext cx="4767998" cy="375309"/>
            </a:xfrm>
            <a:custGeom>
              <a:avLst/>
              <a:gdLst/>
              <a:ahLst/>
              <a:cxnLst/>
              <a:rect l="l" t="t" r="r" b="b"/>
              <a:pathLst>
                <a:path w="4767998" h="375309">
                  <a:moveTo>
                    <a:pt x="4564798" y="0"/>
                  </a:moveTo>
                  <a:lnTo>
                    <a:pt x="0" y="0"/>
                  </a:lnTo>
                  <a:lnTo>
                    <a:pt x="203200" y="375309"/>
                  </a:lnTo>
                  <a:lnTo>
                    <a:pt x="4767998" y="375309"/>
                  </a:lnTo>
                  <a:lnTo>
                    <a:pt x="4564798" y="0"/>
                  </a:lnTo>
                  <a:close/>
                </a:path>
              </a:pathLst>
            </a:custGeom>
            <a:solidFill>
              <a:srgbClr val="00BF63"/>
            </a:solidFill>
          </p:spPr>
        </p:sp>
        <p:sp>
          <p:nvSpPr>
            <p:cNvPr id="21" name="TextBox 21"/>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0401833" y="6092339"/>
            <a:ext cx="897521" cy="570103"/>
            <a:chOff x="0" y="0"/>
            <a:chExt cx="509567" cy="323676"/>
          </a:xfrm>
        </p:grpSpPr>
        <p:sp>
          <p:nvSpPr>
            <p:cNvPr id="23" name="Freeform 23"/>
            <p:cNvSpPr/>
            <p:nvPr/>
          </p:nvSpPr>
          <p:spPr>
            <a:xfrm>
              <a:off x="0" y="0"/>
              <a:ext cx="509567" cy="323676"/>
            </a:xfrm>
            <a:custGeom>
              <a:avLst/>
              <a:gdLst/>
              <a:ahLst/>
              <a:cxnLst/>
              <a:rect l="l" t="t" r="r" b="b"/>
              <a:pathLst>
                <a:path w="509567" h="323676">
                  <a:moveTo>
                    <a:pt x="306367" y="0"/>
                  </a:moveTo>
                  <a:lnTo>
                    <a:pt x="0" y="0"/>
                  </a:lnTo>
                  <a:lnTo>
                    <a:pt x="203200" y="323676"/>
                  </a:lnTo>
                  <a:lnTo>
                    <a:pt x="509567" y="323676"/>
                  </a:lnTo>
                  <a:lnTo>
                    <a:pt x="306367" y="0"/>
                  </a:lnTo>
                  <a:close/>
                </a:path>
              </a:pathLst>
            </a:custGeom>
            <a:solidFill>
              <a:srgbClr val="00BF63"/>
            </a:solidFill>
          </p:spPr>
        </p:sp>
        <p:sp>
          <p:nvSpPr>
            <p:cNvPr id="24" name="TextBox 2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0789998" y="6671489"/>
            <a:ext cx="871714" cy="535116"/>
            <a:chOff x="0" y="0"/>
            <a:chExt cx="527274" cy="323676"/>
          </a:xfrm>
        </p:grpSpPr>
        <p:sp>
          <p:nvSpPr>
            <p:cNvPr id="26" name="Freeform 26"/>
            <p:cNvSpPr/>
            <p:nvPr/>
          </p:nvSpPr>
          <p:spPr>
            <a:xfrm>
              <a:off x="0" y="0"/>
              <a:ext cx="527274" cy="323676"/>
            </a:xfrm>
            <a:custGeom>
              <a:avLst/>
              <a:gdLst/>
              <a:ahLst/>
              <a:cxnLst/>
              <a:rect l="l" t="t" r="r" b="b"/>
              <a:pathLst>
                <a:path w="527274" h="323676">
                  <a:moveTo>
                    <a:pt x="324074" y="0"/>
                  </a:moveTo>
                  <a:lnTo>
                    <a:pt x="0" y="0"/>
                  </a:lnTo>
                  <a:lnTo>
                    <a:pt x="203200" y="323676"/>
                  </a:lnTo>
                  <a:lnTo>
                    <a:pt x="527274" y="323676"/>
                  </a:lnTo>
                  <a:lnTo>
                    <a:pt x="324074" y="0"/>
                  </a:lnTo>
                  <a:close/>
                </a:path>
              </a:pathLst>
            </a:custGeom>
            <a:solidFill>
              <a:srgbClr val="F8B400"/>
            </a:solidFill>
          </p:spPr>
        </p:sp>
        <p:sp>
          <p:nvSpPr>
            <p:cNvPr id="27" name="TextBox 27"/>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50149" y="4202078"/>
            <a:ext cx="4192796" cy="2667918"/>
            <a:chOff x="0" y="0"/>
            <a:chExt cx="1026343" cy="514568"/>
          </a:xfrm>
        </p:grpSpPr>
        <p:sp>
          <p:nvSpPr>
            <p:cNvPr id="29" name="Freeform 29"/>
            <p:cNvSpPr/>
            <p:nvPr/>
          </p:nvSpPr>
          <p:spPr>
            <a:xfrm>
              <a:off x="0" y="0"/>
              <a:ext cx="1026343" cy="514568"/>
            </a:xfrm>
            <a:custGeom>
              <a:avLst/>
              <a:gdLst/>
              <a:ahLst/>
              <a:cxnLst/>
              <a:rect l="l" t="t" r="r" b="b"/>
              <a:pathLst>
                <a:path w="1026343" h="514568">
                  <a:moveTo>
                    <a:pt x="0" y="0"/>
                  </a:moveTo>
                  <a:lnTo>
                    <a:pt x="1026343" y="0"/>
                  </a:lnTo>
                  <a:lnTo>
                    <a:pt x="1026343" y="514568"/>
                  </a:lnTo>
                  <a:lnTo>
                    <a:pt x="0" y="514568"/>
                  </a:lnTo>
                  <a:close/>
                </a:path>
              </a:pathLst>
            </a:custGeom>
            <a:solidFill>
              <a:srgbClr val="005555"/>
            </a:solidFill>
          </p:spPr>
        </p:sp>
        <p:sp>
          <p:nvSpPr>
            <p:cNvPr id="30" name="TextBox 30"/>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5240167" y="4204479"/>
            <a:ext cx="4614668" cy="2665517"/>
            <a:chOff x="0" y="0"/>
            <a:chExt cx="1026343" cy="514568"/>
          </a:xfrm>
        </p:grpSpPr>
        <p:sp>
          <p:nvSpPr>
            <p:cNvPr id="32" name="Freeform 32"/>
            <p:cNvSpPr/>
            <p:nvPr/>
          </p:nvSpPr>
          <p:spPr>
            <a:xfrm>
              <a:off x="0" y="0"/>
              <a:ext cx="1026343" cy="514568"/>
            </a:xfrm>
            <a:custGeom>
              <a:avLst/>
              <a:gdLst/>
              <a:ahLst/>
              <a:cxnLst/>
              <a:rect l="l" t="t" r="r" b="b"/>
              <a:pathLst>
                <a:path w="1026343" h="514568">
                  <a:moveTo>
                    <a:pt x="0" y="0"/>
                  </a:moveTo>
                  <a:lnTo>
                    <a:pt x="1026343" y="0"/>
                  </a:lnTo>
                  <a:lnTo>
                    <a:pt x="1026343" y="514568"/>
                  </a:lnTo>
                  <a:lnTo>
                    <a:pt x="0" y="514568"/>
                  </a:lnTo>
                  <a:close/>
                </a:path>
              </a:pathLst>
            </a:custGeom>
            <a:solidFill>
              <a:srgbClr val="FFBC00"/>
            </a:solidFill>
          </p:spPr>
        </p:sp>
        <p:sp>
          <p:nvSpPr>
            <p:cNvPr id="33" name="TextBox 33"/>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28700" y="6869995"/>
            <a:ext cx="4192796" cy="2755519"/>
            <a:chOff x="0" y="0"/>
            <a:chExt cx="1026343" cy="514568"/>
          </a:xfrm>
        </p:grpSpPr>
        <p:sp>
          <p:nvSpPr>
            <p:cNvPr id="35" name="Freeform 35"/>
            <p:cNvSpPr/>
            <p:nvPr/>
          </p:nvSpPr>
          <p:spPr>
            <a:xfrm>
              <a:off x="0" y="0"/>
              <a:ext cx="1026343" cy="514568"/>
            </a:xfrm>
            <a:custGeom>
              <a:avLst/>
              <a:gdLst/>
              <a:ahLst/>
              <a:cxnLst/>
              <a:rect l="l" t="t" r="r" b="b"/>
              <a:pathLst>
                <a:path w="1026343" h="514568">
                  <a:moveTo>
                    <a:pt x="0" y="0"/>
                  </a:moveTo>
                  <a:lnTo>
                    <a:pt x="1026343" y="0"/>
                  </a:lnTo>
                  <a:lnTo>
                    <a:pt x="1026343" y="514568"/>
                  </a:lnTo>
                  <a:lnTo>
                    <a:pt x="0" y="514568"/>
                  </a:lnTo>
                  <a:close/>
                </a:path>
              </a:pathLst>
            </a:custGeom>
            <a:solidFill>
              <a:srgbClr val="F8B400"/>
            </a:solidFill>
          </p:spPr>
        </p:sp>
        <p:sp>
          <p:nvSpPr>
            <p:cNvPr id="36" name="TextBox 36"/>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5261178" y="6908879"/>
            <a:ext cx="4608767" cy="2716636"/>
            <a:chOff x="0" y="0"/>
            <a:chExt cx="1026343" cy="514568"/>
          </a:xfrm>
        </p:grpSpPr>
        <p:sp>
          <p:nvSpPr>
            <p:cNvPr id="38" name="Freeform 38"/>
            <p:cNvSpPr/>
            <p:nvPr/>
          </p:nvSpPr>
          <p:spPr>
            <a:xfrm>
              <a:off x="0" y="0"/>
              <a:ext cx="1026343" cy="514568"/>
            </a:xfrm>
            <a:custGeom>
              <a:avLst/>
              <a:gdLst/>
              <a:ahLst/>
              <a:cxnLst/>
              <a:rect l="l" t="t" r="r" b="b"/>
              <a:pathLst>
                <a:path w="1026343" h="514568">
                  <a:moveTo>
                    <a:pt x="0" y="0"/>
                  </a:moveTo>
                  <a:lnTo>
                    <a:pt x="1026343" y="0"/>
                  </a:lnTo>
                  <a:lnTo>
                    <a:pt x="1026343" y="514568"/>
                  </a:lnTo>
                  <a:lnTo>
                    <a:pt x="0" y="514568"/>
                  </a:lnTo>
                  <a:close/>
                </a:path>
              </a:pathLst>
            </a:custGeom>
            <a:solidFill>
              <a:srgbClr val="005555"/>
            </a:solidFill>
          </p:spPr>
          <p:txBody>
            <a:bodyPr/>
            <a:lstStyle/>
            <a:p>
              <a:endParaRPr lang="en-US" dirty="0"/>
            </a:p>
          </p:txBody>
        </p:sp>
        <p:sp>
          <p:nvSpPr>
            <p:cNvPr id="39" name="TextBox 39"/>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40" name="Freeform 40"/>
          <p:cNvSpPr/>
          <p:nvPr/>
        </p:nvSpPr>
        <p:spPr>
          <a:xfrm>
            <a:off x="1132803" y="4318216"/>
            <a:ext cx="421493" cy="366172"/>
          </a:xfrm>
          <a:custGeom>
            <a:avLst/>
            <a:gdLst/>
            <a:ahLst/>
            <a:cxnLst/>
            <a:rect l="l" t="t" r="r" b="b"/>
            <a:pathLst>
              <a:path w="421493" h="366172">
                <a:moveTo>
                  <a:pt x="0" y="0"/>
                </a:moveTo>
                <a:lnTo>
                  <a:pt x="421493" y="0"/>
                </a:lnTo>
                <a:lnTo>
                  <a:pt x="421493" y="366173"/>
                </a:lnTo>
                <a:lnTo>
                  <a:pt x="0" y="366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1" name="Freeform 41"/>
          <p:cNvSpPr/>
          <p:nvPr/>
        </p:nvSpPr>
        <p:spPr>
          <a:xfrm>
            <a:off x="1132355" y="6963191"/>
            <a:ext cx="421493" cy="366172"/>
          </a:xfrm>
          <a:custGeom>
            <a:avLst/>
            <a:gdLst/>
            <a:ahLst/>
            <a:cxnLst/>
            <a:rect l="l" t="t" r="r" b="b"/>
            <a:pathLst>
              <a:path w="421493" h="366172">
                <a:moveTo>
                  <a:pt x="0" y="0"/>
                </a:moveTo>
                <a:lnTo>
                  <a:pt x="421493" y="0"/>
                </a:lnTo>
                <a:lnTo>
                  <a:pt x="421493" y="366173"/>
                </a:lnTo>
                <a:lnTo>
                  <a:pt x="0" y="3661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2" name="Freeform 42"/>
          <p:cNvSpPr/>
          <p:nvPr/>
        </p:nvSpPr>
        <p:spPr>
          <a:xfrm>
            <a:off x="5253916" y="4334187"/>
            <a:ext cx="421493" cy="366172"/>
          </a:xfrm>
          <a:custGeom>
            <a:avLst/>
            <a:gdLst/>
            <a:ahLst/>
            <a:cxnLst/>
            <a:rect l="l" t="t" r="r" b="b"/>
            <a:pathLst>
              <a:path w="421493" h="366172">
                <a:moveTo>
                  <a:pt x="0" y="0"/>
                </a:moveTo>
                <a:lnTo>
                  <a:pt x="421493" y="0"/>
                </a:lnTo>
                <a:lnTo>
                  <a:pt x="421493" y="366173"/>
                </a:lnTo>
                <a:lnTo>
                  <a:pt x="0" y="3661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3" name="Freeform 43"/>
          <p:cNvSpPr/>
          <p:nvPr/>
        </p:nvSpPr>
        <p:spPr>
          <a:xfrm>
            <a:off x="5325907" y="7034145"/>
            <a:ext cx="421493" cy="366172"/>
          </a:xfrm>
          <a:custGeom>
            <a:avLst/>
            <a:gdLst/>
            <a:ahLst/>
            <a:cxnLst/>
            <a:rect l="l" t="t" r="r" b="b"/>
            <a:pathLst>
              <a:path w="421493" h="366172">
                <a:moveTo>
                  <a:pt x="0" y="0"/>
                </a:moveTo>
                <a:lnTo>
                  <a:pt x="421493" y="0"/>
                </a:lnTo>
                <a:lnTo>
                  <a:pt x="421493" y="366173"/>
                </a:lnTo>
                <a:lnTo>
                  <a:pt x="0" y="366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44"/>
          <p:cNvSpPr/>
          <p:nvPr/>
        </p:nvSpPr>
        <p:spPr>
          <a:xfrm>
            <a:off x="13335717" y="1225837"/>
            <a:ext cx="4386035" cy="6615602"/>
          </a:xfrm>
          <a:custGeom>
            <a:avLst/>
            <a:gdLst/>
            <a:ahLst/>
            <a:cxnLst/>
            <a:rect l="l" t="t" r="r" b="b"/>
            <a:pathLst>
              <a:path w="4386035" h="6615602">
                <a:moveTo>
                  <a:pt x="0" y="0"/>
                </a:moveTo>
                <a:lnTo>
                  <a:pt x="4386034" y="0"/>
                </a:lnTo>
                <a:lnTo>
                  <a:pt x="4386034" y="6615602"/>
                </a:lnTo>
                <a:lnTo>
                  <a:pt x="0" y="6615602"/>
                </a:lnTo>
                <a:lnTo>
                  <a:pt x="0" y="0"/>
                </a:lnTo>
                <a:close/>
              </a:path>
            </a:pathLst>
          </a:custGeom>
          <a:blipFill>
            <a:blip r:embed="rId8"/>
            <a:stretch>
              <a:fillRect/>
            </a:stretch>
          </a:blipFill>
          <a:ln>
            <a:solidFill>
              <a:schemeClr val="tx1"/>
            </a:solidFill>
          </a:ln>
        </p:spPr>
        <p:txBody>
          <a:bodyPr/>
          <a:lstStyle/>
          <a:p>
            <a:endParaRPr lang="en-US" dirty="0"/>
          </a:p>
        </p:txBody>
      </p:sp>
      <p:sp>
        <p:nvSpPr>
          <p:cNvPr id="45" name="TextBox 45"/>
          <p:cNvSpPr txBox="1"/>
          <p:nvPr/>
        </p:nvSpPr>
        <p:spPr>
          <a:xfrm>
            <a:off x="1028700" y="1019175"/>
            <a:ext cx="7683198" cy="687705"/>
          </a:xfrm>
          <a:prstGeom prst="rect">
            <a:avLst/>
          </a:prstGeom>
        </p:spPr>
        <p:txBody>
          <a:bodyPr lIns="0" tIns="0" rIns="0" bIns="0" rtlCol="0" anchor="t">
            <a:spAutoFit/>
          </a:bodyPr>
          <a:lstStyle/>
          <a:p>
            <a:pPr algn="ctr">
              <a:lnSpc>
                <a:spcPts val="5084"/>
              </a:lnSpc>
            </a:pPr>
            <a:r>
              <a:rPr lang="en-US" sz="4500" spc="-135">
                <a:solidFill>
                  <a:srgbClr val="000000"/>
                </a:solidFill>
                <a:latin typeface="Poppins Bold"/>
              </a:rPr>
              <a:t>'The Creating Mind'</a:t>
            </a:r>
          </a:p>
        </p:txBody>
      </p:sp>
      <p:sp>
        <p:nvSpPr>
          <p:cNvPr id="46" name="TextBox 46"/>
          <p:cNvSpPr txBox="1"/>
          <p:nvPr/>
        </p:nvSpPr>
        <p:spPr>
          <a:xfrm>
            <a:off x="1132803" y="2262291"/>
            <a:ext cx="8385593" cy="1832746"/>
          </a:xfrm>
          <a:prstGeom prst="rect">
            <a:avLst/>
          </a:prstGeom>
        </p:spPr>
        <p:txBody>
          <a:bodyPr lIns="0" tIns="0" rIns="0" bIns="0" rtlCol="0" anchor="t">
            <a:spAutoFit/>
          </a:bodyPr>
          <a:lstStyle/>
          <a:p>
            <a:pPr algn="just">
              <a:lnSpc>
                <a:spcPts val="3569"/>
              </a:lnSpc>
            </a:pPr>
            <a:r>
              <a:rPr lang="en-US" sz="2999" dirty="0">
                <a:solidFill>
                  <a:srgbClr val="000000"/>
                </a:solidFill>
              </a:rPr>
              <a:t>Howard Gardner </a:t>
            </a:r>
            <a:r>
              <a:rPr lang="en-US" sz="2999" dirty="0" err="1">
                <a:solidFill>
                  <a:srgbClr val="000000"/>
                </a:solidFill>
              </a:rPr>
              <a:t>melalui</a:t>
            </a:r>
            <a:r>
              <a:rPr lang="en-US" sz="2999" dirty="0">
                <a:solidFill>
                  <a:srgbClr val="000000"/>
                </a:solidFill>
              </a:rPr>
              <a:t> </a:t>
            </a:r>
            <a:r>
              <a:rPr lang="en-US" sz="2999" dirty="0" err="1">
                <a:solidFill>
                  <a:srgbClr val="000000"/>
                </a:solidFill>
              </a:rPr>
              <a:t>teori</a:t>
            </a:r>
            <a:r>
              <a:rPr lang="en-US" sz="2999" dirty="0">
                <a:solidFill>
                  <a:srgbClr val="000000"/>
                </a:solidFill>
              </a:rPr>
              <a:t> 5 </a:t>
            </a:r>
            <a:r>
              <a:rPr lang="en-US" sz="2999" dirty="0" err="1">
                <a:solidFill>
                  <a:srgbClr val="000000"/>
                </a:solidFill>
              </a:rPr>
              <a:t>Minda</a:t>
            </a:r>
            <a:r>
              <a:rPr lang="en-US" sz="2999" dirty="0">
                <a:solidFill>
                  <a:srgbClr val="000000"/>
                </a:solidFill>
              </a:rPr>
              <a:t> Masa </a:t>
            </a:r>
            <a:r>
              <a:rPr lang="en-US" sz="2999" dirty="0" err="1">
                <a:solidFill>
                  <a:srgbClr val="000000"/>
                </a:solidFill>
              </a:rPr>
              <a:t>Hadapan</a:t>
            </a:r>
            <a:r>
              <a:rPr lang="en-US" sz="2999" dirty="0">
                <a:solidFill>
                  <a:srgbClr val="000000"/>
                </a:solidFill>
              </a:rPr>
              <a:t> yang </a:t>
            </a:r>
            <a:r>
              <a:rPr lang="en-US" sz="2999" dirty="0" err="1">
                <a:solidFill>
                  <a:srgbClr val="000000"/>
                </a:solidFill>
              </a:rPr>
              <a:t>merangkumi</a:t>
            </a:r>
            <a:r>
              <a:rPr lang="en-US" sz="2999" dirty="0">
                <a:solidFill>
                  <a:srgbClr val="000000"/>
                </a:solidFill>
              </a:rPr>
              <a:t> 5 </a:t>
            </a:r>
            <a:r>
              <a:rPr lang="en-US" sz="2999" dirty="0" err="1">
                <a:solidFill>
                  <a:srgbClr val="000000"/>
                </a:solidFill>
              </a:rPr>
              <a:t>jenis</a:t>
            </a:r>
            <a:r>
              <a:rPr lang="en-US" sz="2999" dirty="0">
                <a:solidFill>
                  <a:srgbClr val="000000"/>
                </a:solidFill>
              </a:rPr>
              <a:t> </a:t>
            </a:r>
            <a:r>
              <a:rPr lang="en-US" sz="2999" dirty="0" err="1">
                <a:solidFill>
                  <a:srgbClr val="000000"/>
                </a:solidFill>
              </a:rPr>
              <a:t>keperluan</a:t>
            </a:r>
            <a:r>
              <a:rPr lang="en-US" sz="2999" dirty="0">
                <a:solidFill>
                  <a:srgbClr val="000000"/>
                </a:solidFill>
              </a:rPr>
              <a:t> </a:t>
            </a:r>
            <a:r>
              <a:rPr lang="en-US" sz="2999" dirty="0" err="1">
                <a:solidFill>
                  <a:srgbClr val="000000"/>
                </a:solidFill>
              </a:rPr>
              <a:t>minda</a:t>
            </a:r>
            <a:r>
              <a:rPr lang="en-US" sz="2999" dirty="0">
                <a:solidFill>
                  <a:srgbClr val="000000"/>
                </a:solidFill>
              </a:rPr>
              <a:t> </a:t>
            </a:r>
            <a:r>
              <a:rPr lang="en-US" sz="2999" dirty="0" err="1">
                <a:solidFill>
                  <a:srgbClr val="000000"/>
                </a:solidFill>
              </a:rPr>
              <a:t>untuk</a:t>
            </a:r>
            <a:r>
              <a:rPr lang="en-US" sz="2999" dirty="0">
                <a:solidFill>
                  <a:srgbClr val="000000"/>
                </a:solidFill>
              </a:rPr>
              <a:t> </a:t>
            </a:r>
            <a:r>
              <a:rPr lang="en-US" sz="2999" dirty="0" err="1">
                <a:solidFill>
                  <a:srgbClr val="000000"/>
                </a:solidFill>
              </a:rPr>
              <a:t>seseorang</a:t>
            </a:r>
            <a:r>
              <a:rPr lang="en-US" sz="2999" dirty="0">
                <a:solidFill>
                  <a:srgbClr val="000000"/>
                </a:solidFill>
              </a:rPr>
              <a:t> </a:t>
            </a:r>
            <a:r>
              <a:rPr lang="en-US" sz="2999" dirty="0" err="1">
                <a:solidFill>
                  <a:srgbClr val="000000"/>
                </a:solidFill>
              </a:rPr>
              <a:t>individu</a:t>
            </a:r>
            <a:r>
              <a:rPr lang="en-US" sz="2999" dirty="0">
                <a:solidFill>
                  <a:srgbClr val="000000"/>
                </a:solidFill>
              </a:rPr>
              <a:t> </a:t>
            </a:r>
            <a:r>
              <a:rPr lang="en-US" sz="2999" dirty="0" err="1">
                <a:solidFill>
                  <a:srgbClr val="000000"/>
                </a:solidFill>
              </a:rPr>
              <a:t>sukses</a:t>
            </a:r>
            <a:r>
              <a:rPr lang="en-US" sz="2999" dirty="0">
                <a:solidFill>
                  <a:srgbClr val="000000"/>
                </a:solidFill>
              </a:rPr>
              <a:t> di era </a:t>
            </a:r>
            <a:r>
              <a:rPr lang="en-US" sz="2999" dirty="0" err="1">
                <a:solidFill>
                  <a:srgbClr val="000000"/>
                </a:solidFill>
              </a:rPr>
              <a:t>moden</a:t>
            </a:r>
            <a:r>
              <a:rPr lang="en-US" sz="2999" dirty="0">
                <a:solidFill>
                  <a:srgbClr val="000000"/>
                </a:solidFill>
              </a:rPr>
              <a:t>. </a:t>
            </a:r>
          </a:p>
          <a:p>
            <a:pPr algn="just">
              <a:lnSpc>
                <a:spcPts val="3569"/>
              </a:lnSpc>
            </a:pPr>
            <a:endParaRPr lang="en-US" sz="2999" dirty="0">
              <a:solidFill>
                <a:srgbClr val="000000"/>
              </a:solidFill>
            </a:endParaRPr>
          </a:p>
        </p:txBody>
      </p:sp>
      <p:sp>
        <p:nvSpPr>
          <p:cNvPr id="52" name="TextBox 51">
            <a:extLst>
              <a:ext uri="{FF2B5EF4-FFF2-40B4-BE49-F238E27FC236}">
                <a16:creationId xmlns:a16="http://schemas.microsoft.com/office/drawing/2014/main" id="{5AF7494D-AB49-09C9-C315-CF461A0F401A}"/>
              </a:ext>
            </a:extLst>
          </p:cNvPr>
          <p:cNvSpPr txBox="1"/>
          <p:nvPr/>
        </p:nvSpPr>
        <p:spPr>
          <a:xfrm>
            <a:off x="5471044" y="4873508"/>
            <a:ext cx="4047352" cy="1785104"/>
          </a:xfrm>
          <a:prstGeom prst="rect">
            <a:avLst/>
          </a:prstGeom>
          <a:noFill/>
        </p:spPr>
        <p:txBody>
          <a:bodyPr wrap="square" rtlCol="0">
            <a:spAutoFit/>
          </a:bodyPr>
          <a:lstStyle/>
          <a:p>
            <a:r>
              <a:rPr lang="en-US" sz="2200" dirty="0" err="1">
                <a:solidFill>
                  <a:srgbClr val="FFFFFF"/>
                </a:solidFill>
              </a:rPr>
              <a:t>Mengembangkan</a:t>
            </a:r>
            <a:r>
              <a:rPr lang="en-US" sz="2200" dirty="0">
                <a:solidFill>
                  <a:srgbClr val="FFFFFF"/>
                </a:solidFill>
              </a:rPr>
              <a:t> </a:t>
            </a:r>
            <a:r>
              <a:rPr lang="en-US" sz="2200" dirty="0" err="1">
                <a:solidFill>
                  <a:srgbClr val="FFFFFF"/>
                </a:solidFill>
              </a:rPr>
              <a:t>fikiran</a:t>
            </a:r>
            <a:r>
              <a:rPr lang="en-US" sz="2200" dirty="0">
                <a:solidFill>
                  <a:srgbClr val="FFFFFF"/>
                </a:solidFill>
              </a:rPr>
              <a:t> </a:t>
            </a:r>
            <a:r>
              <a:rPr lang="en-US" sz="2200" dirty="0" err="1">
                <a:solidFill>
                  <a:srgbClr val="FFFFFF"/>
                </a:solidFill>
              </a:rPr>
              <a:t>kreatif</a:t>
            </a:r>
            <a:r>
              <a:rPr lang="en-US" sz="2200" dirty="0">
                <a:solidFill>
                  <a:srgbClr val="FFFFFF"/>
                </a:solidFill>
              </a:rPr>
              <a:t> </a:t>
            </a:r>
            <a:r>
              <a:rPr lang="en-US" sz="2200" dirty="0" err="1">
                <a:solidFill>
                  <a:srgbClr val="FFFFFF"/>
                </a:solidFill>
              </a:rPr>
              <a:t>membolehkan</a:t>
            </a:r>
            <a:r>
              <a:rPr lang="en-US" sz="2200" dirty="0">
                <a:solidFill>
                  <a:srgbClr val="FFFFFF"/>
                </a:solidFill>
              </a:rPr>
              <a:t> </a:t>
            </a:r>
            <a:r>
              <a:rPr lang="en-US" sz="2200" dirty="0" err="1">
                <a:solidFill>
                  <a:srgbClr val="FFFFFF"/>
                </a:solidFill>
              </a:rPr>
              <a:t>seseorang</a:t>
            </a:r>
            <a:r>
              <a:rPr lang="en-US" sz="2200" dirty="0">
                <a:solidFill>
                  <a:srgbClr val="FFFFFF"/>
                </a:solidFill>
              </a:rPr>
              <a:t> </a:t>
            </a:r>
            <a:r>
              <a:rPr lang="en-US" sz="2200" dirty="0" err="1">
                <a:solidFill>
                  <a:srgbClr val="FFFFFF"/>
                </a:solidFill>
              </a:rPr>
              <a:t>individu</a:t>
            </a:r>
            <a:r>
              <a:rPr lang="en-US" sz="2200" dirty="0">
                <a:solidFill>
                  <a:srgbClr val="FFFFFF"/>
                </a:solidFill>
              </a:rPr>
              <a:t> </a:t>
            </a:r>
            <a:r>
              <a:rPr lang="en-US" sz="2200" dirty="0" err="1">
                <a:solidFill>
                  <a:srgbClr val="FFFFFF"/>
                </a:solidFill>
              </a:rPr>
              <a:t>untuk</a:t>
            </a:r>
            <a:r>
              <a:rPr lang="en-US" sz="2200" dirty="0">
                <a:solidFill>
                  <a:srgbClr val="FFFFFF"/>
                </a:solidFill>
              </a:rPr>
              <a:t> </a:t>
            </a:r>
            <a:r>
              <a:rPr lang="en-US" sz="2200" dirty="0" err="1">
                <a:solidFill>
                  <a:srgbClr val="FFFFFF"/>
                </a:solidFill>
              </a:rPr>
              <a:t>terus</a:t>
            </a:r>
            <a:r>
              <a:rPr lang="en-US" sz="2200" dirty="0">
                <a:solidFill>
                  <a:srgbClr val="FFFFFF"/>
                </a:solidFill>
              </a:rPr>
              <a:t> </a:t>
            </a:r>
            <a:r>
              <a:rPr lang="en-US" sz="2200" dirty="0" err="1">
                <a:solidFill>
                  <a:srgbClr val="FFFFFF"/>
                </a:solidFill>
              </a:rPr>
              <a:t>belajar</a:t>
            </a:r>
            <a:r>
              <a:rPr lang="en-US" sz="2200" dirty="0">
                <a:solidFill>
                  <a:srgbClr val="FFFFFF"/>
                </a:solidFill>
              </a:rPr>
              <a:t>, </a:t>
            </a:r>
            <a:r>
              <a:rPr lang="en-US" sz="2200" dirty="0" err="1">
                <a:solidFill>
                  <a:srgbClr val="FFFFFF"/>
                </a:solidFill>
              </a:rPr>
              <a:t>beradaptasi</a:t>
            </a:r>
            <a:r>
              <a:rPr lang="en-US" sz="2200" dirty="0">
                <a:solidFill>
                  <a:srgbClr val="FFFFFF"/>
                </a:solidFill>
              </a:rPr>
              <a:t> dan </a:t>
            </a:r>
            <a:r>
              <a:rPr lang="en-US" sz="2200" dirty="0" err="1">
                <a:solidFill>
                  <a:srgbClr val="FFFFFF"/>
                </a:solidFill>
              </a:rPr>
              <a:t>mengembangkan</a:t>
            </a:r>
            <a:r>
              <a:rPr lang="en-US" sz="2200" dirty="0">
                <a:solidFill>
                  <a:srgbClr val="FFFFFF"/>
                </a:solidFill>
              </a:rPr>
              <a:t> </a:t>
            </a:r>
            <a:r>
              <a:rPr lang="en-US" sz="2200" dirty="0" err="1">
                <a:solidFill>
                  <a:srgbClr val="FFFFFF"/>
                </a:solidFill>
              </a:rPr>
              <a:t>potensi</a:t>
            </a:r>
            <a:r>
              <a:rPr lang="en-US" sz="2200" dirty="0">
                <a:solidFill>
                  <a:srgbClr val="FFFFFF"/>
                </a:solidFill>
              </a:rPr>
              <a:t> </a:t>
            </a:r>
            <a:r>
              <a:rPr lang="en-US" sz="2200" dirty="0" err="1">
                <a:solidFill>
                  <a:srgbClr val="FFFFFF"/>
                </a:solidFill>
              </a:rPr>
              <a:t>diri</a:t>
            </a:r>
            <a:r>
              <a:rPr lang="en-US" sz="2200" dirty="0">
                <a:solidFill>
                  <a:srgbClr val="FFFFFF"/>
                </a:solidFill>
              </a:rPr>
              <a:t>.</a:t>
            </a:r>
          </a:p>
          <a:p>
            <a:endParaRPr lang="en-US" sz="2200" dirty="0"/>
          </a:p>
        </p:txBody>
      </p:sp>
      <p:sp>
        <p:nvSpPr>
          <p:cNvPr id="53" name="TextBox 52">
            <a:extLst>
              <a:ext uri="{FF2B5EF4-FFF2-40B4-BE49-F238E27FC236}">
                <a16:creationId xmlns:a16="http://schemas.microsoft.com/office/drawing/2014/main" id="{270DD8D1-03A9-8C48-CFD9-218C601CEF91}"/>
              </a:ext>
            </a:extLst>
          </p:cNvPr>
          <p:cNvSpPr txBox="1"/>
          <p:nvPr/>
        </p:nvSpPr>
        <p:spPr>
          <a:xfrm>
            <a:off x="1303427" y="4661469"/>
            <a:ext cx="3851581" cy="2031325"/>
          </a:xfrm>
          <a:prstGeom prst="rect">
            <a:avLst/>
          </a:prstGeom>
          <a:noFill/>
        </p:spPr>
        <p:txBody>
          <a:bodyPr wrap="square" rtlCol="0">
            <a:spAutoFit/>
          </a:bodyPr>
          <a:lstStyle/>
          <a:p>
            <a:r>
              <a:rPr lang="en-US" sz="2100" dirty="0" err="1">
                <a:solidFill>
                  <a:srgbClr val="FFFFFF"/>
                </a:solidFill>
              </a:rPr>
              <a:t>Kemampuan</a:t>
            </a:r>
            <a:r>
              <a:rPr lang="en-US" sz="2100" dirty="0">
                <a:solidFill>
                  <a:srgbClr val="FFFFFF"/>
                </a:solidFill>
              </a:rPr>
              <a:t> </a:t>
            </a:r>
            <a:r>
              <a:rPr lang="en-US" sz="2100" dirty="0" err="1">
                <a:solidFill>
                  <a:srgbClr val="FFFFFF"/>
                </a:solidFill>
              </a:rPr>
              <a:t>untuk</a:t>
            </a:r>
            <a:r>
              <a:rPr lang="en-US" sz="2100" dirty="0">
                <a:solidFill>
                  <a:srgbClr val="FFFFFF"/>
                </a:solidFill>
              </a:rPr>
              <a:t> </a:t>
            </a:r>
            <a:r>
              <a:rPr lang="en-US" sz="2100" dirty="0" err="1">
                <a:solidFill>
                  <a:srgbClr val="FFFFFF"/>
                </a:solidFill>
              </a:rPr>
              <a:t>berfikir</a:t>
            </a:r>
            <a:r>
              <a:rPr lang="en-US" sz="2100" dirty="0">
                <a:solidFill>
                  <a:srgbClr val="FFFFFF"/>
                </a:solidFill>
              </a:rPr>
              <a:t> </a:t>
            </a:r>
            <a:r>
              <a:rPr lang="en-US" sz="2100" dirty="0" err="1">
                <a:solidFill>
                  <a:srgbClr val="FFFFFF"/>
                </a:solidFill>
              </a:rPr>
              <a:t>kreatif</a:t>
            </a:r>
            <a:r>
              <a:rPr lang="en-US" sz="2100" dirty="0">
                <a:solidFill>
                  <a:srgbClr val="FFFFFF"/>
                </a:solidFill>
              </a:rPr>
              <a:t>, </a:t>
            </a:r>
            <a:r>
              <a:rPr lang="en-US" sz="2100" dirty="0" err="1">
                <a:solidFill>
                  <a:srgbClr val="FFFFFF"/>
                </a:solidFill>
              </a:rPr>
              <a:t>menghasilkan</a:t>
            </a:r>
            <a:r>
              <a:rPr lang="en-US" sz="2100" dirty="0">
                <a:solidFill>
                  <a:srgbClr val="FFFFFF"/>
                </a:solidFill>
              </a:rPr>
              <a:t> idea-idea </a:t>
            </a:r>
            <a:r>
              <a:rPr lang="en-US" sz="2100" dirty="0" err="1">
                <a:solidFill>
                  <a:srgbClr val="FFFFFF"/>
                </a:solidFill>
              </a:rPr>
              <a:t>baru</a:t>
            </a:r>
            <a:r>
              <a:rPr lang="en-US" sz="2100" dirty="0">
                <a:solidFill>
                  <a:srgbClr val="FFFFFF"/>
                </a:solidFill>
              </a:rPr>
              <a:t>, dan </a:t>
            </a:r>
            <a:r>
              <a:rPr lang="en-US" sz="2100" dirty="0" err="1">
                <a:solidFill>
                  <a:srgbClr val="FFFFFF"/>
                </a:solidFill>
              </a:rPr>
              <a:t>menciptakan</a:t>
            </a:r>
            <a:r>
              <a:rPr lang="en-US" sz="2100" dirty="0">
                <a:solidFill>
                  <a:srgbClr val="FFFFFF"/>
                </a:solidFill>
              </a:rPr>
              <a:t> </a:t>
            </a:r>
            <a:r>
              <a:rPr lang="en-US" sz="2100" dirty="0" err="1">
                <a:solidFill>
                  <a:srgbClr val="FFFFFF"/>
                </a:solidFill>
              </a:rPr>
              <a:t>solusi</a:t>
            </a:r>
            <a:r>
              <a:rPr lang="en-US" sz="2100" dirty="0">
                <a:solidFill>
                  <a:srgbClr val="FFFFFF"/>
                </a:solidFill>
              </a:rPr>
              <a:t> </a:t>
            </a:r>
            <a:r>
              <a:rPr lang="en-US" sz="2100" dirty="0" err="1">
                <a:solidFill>
                  <a:srgbClr val="FFFFFF"/>
                </a:solidFill>
              </a:rPr>
              <a:t>inovatif</a:t>
            </a:r>
            <a:r>
              <a:rPr lang="en-US" sz="2100" dirty="0">
                <a:solidFill>
                  <a:srgbClr val="FFFFFF"/>
                </a:solidFill>
              </a:rPr>
              <a:t> </a:t>
            </a:r>
            <a:r>
              <a:rPr lang="en-US" sz="2100" dirty="0" err="1">
                <a:solidFill>
                  <a:srgbClr val="FFFFFF"/>
                </a:solidFill>
              </a:rPr>
              <a:t>adalah</a:t>
            </a:r>
            <a:r>
              <a:rPr lang="en-US" sz="2100" dirty="0">
                <a:solidFill>
                  <a:srgbClr val="FFFFFF"/>
                </a:solidFill>
              </a:rPr>
              <a:t> </a:t>
            </a:r>
            <a:r>
              <a:rPr lang="en-US" sz="2100" dirty="0" err="1">
                <a:solidFill>
                  <a:srgbClr val="FFFFFF"/>
                </a:solidFill>
              </a:rPr>
              <a:t>satu</a:t>
            </a:r>
            <a:r>
              <a:rPr lang="en-US" sz="2100" dirty="0">
                <a:solidFill>
                  <a:srgbClr val="FFFFFF"/>
                </a:solidFill>
              </a:rPr>
              <a:t> </a:t>
            </a:r>
            <a:r>
              <a:rPr lang="en-US" sz="2100" dirty="0" err="1">
                <a:solidFill>
                  <a:srgbClr val="FFFFFF"/>
                </a:solidFill>
              </a:rPr>
              <a:t>landasan</a:t>
            </a:r>
            <a:r>
              <a:rPr lang="en-US" sz="2100" dirty="0">
                <a:solidFill>
                  <a:srgbClr val="FFFFFF"/>
                </a:solidFill>
              </a:rPr>
              <a:t> </a:t>
            </a:r>
            <a:r>
              <a:rPr lang="en-US" sz="2100" dirty="0" err="1">
                <a:solidFill>
                  <a:srgbClr val="FFFFFF"/>
                </a:solidFill>
              </a:rPr>
              <a:t>penting</a:t>
            </a:r>
            <a:r>
              <a:rPr lang="en-US" sz="2100" dirty="0">
                <a:solidFill>
                  <a:srgbClr val="FFFFFF"/>
                </a:solidFill>
              </a:rPr>
              <a:t> </a:t>
            </a:r>
            <a:r>
              <a:rPr lang="en-US" sz="2100" dirty="0" err="1">
                <a:solidFill>
                  <a:srgbClr val="FFFFFF"/>
                </a:solidFill>
              </a:rPr>
              <a:t>bagi</a:t>
            </a:r>
            <a:r>
              <a:rPr lang="en-US" sz="2100" dirty="0">
                <a:solidFill>
                  <a:srgbClr val="FFFFFF"/>
                </a:solidFill>
              </a:rPr>
              <a:t> </a:t>
            </a:r>
            <a:r>
              <a:rPr lang="en-US" sz="2100" dirty="0" err="1">
                <a:solidFill>
                  <a:srgbClr val="FFFFFF"/>
                </a:solidFill>
              </a:rPr>
              <a:t>meningkatkan</a:t>
            </a:r>
            <a:r>
              <a:rPr lang="en-US" sz="2100" dirty="0">
                <a:solidFill>
                  <a:srgbClr val="FFFFFF"/>
                </a:solidFill>
              </a:rPr>
              <a:t> </a:t>
            </a:r>
            <a:r>
              <a:rPr lang="en-US" sz="2100" dirty="0" err="1">
                <a:solidFill>
                  <a:srgbClr val="FFFFFF"/>
                </a:solidFill>
              </a:rPr>
              <a:t>peluang</a:t>
            </a:r>
            <a:r>
              <a:rPr lang="en-US" sz="2100" dirty="0">
                <a:solidFill>
                  <a:srgbClr val="FFFFFF"/>
                </a:solidFill>
              </a:rPr>
              <a:t> dan </a:t>
            </a:r>
            <a:r>
              <a:rPr lang="en-US" sz="2100" dirty="0" err="1">
                <a:solidFill>
                  <a:srgbClr val="FFFFFF"/>
                </a:solidFill>
              </a:rPr>
              <a:t>kejayaan</a:t>
            </a:r>
            <a:endParaRPr lang="en-US" sz="2100" dirty="0"/>
          </a:p>
        </p:txBody>
      </p:sp>
      <p:sp>
        <p:nvSpPr>
          <p:cNvPr id="58" name="TextBox 57">
            <a:extLst>
              <a:ext uri="{FF2B5EF4-FFF2-40B4-BE49-F238E27FC236}">
                <a16:creationId xmlns:a16="http://schemas.microsoft.com/office/drawing/2014/main" id="{73826B89-B011-934F-ACC8-75061F9179EE}"/>
              </a:ext>
            </a:extLst>
          </p:cNvPr>
          <p:cNvSpPr txBox="1"/>
          <p:nvPr/>
        </p:nvSpPr>
        <p:spPr>
          <a:xfrm>
            <a:off x="1404176" y="7318852"/>
            <a:ext cx="3727103" cy="2123658"/>
          </a:xfrm>
          <a:prstGeom prst="rect">
            <a:avLst/>
          </a:prstGeom>
          <a:noFill/>
        </p:spPr>
        <p:txBody>
          <a:bodyPr wrap="square" rtlCol="0">
            <a:spAutoFit/>
          </a:bodyPr>
          <a:lstStyle/>
          <a:p>
            <a:r>
              <a:rPr lang="en-US" sz="2200" dirty="0" err="1">
                <a:solidFill>
                  <a:srgbClr val="FFFFFF"/>
                </a:solidFill>
              </a:rPr>
              <a:t>Fikiran</a:t>
            </a:r>
            <a:r>
              <a:rPr lang="en-US" sz="2200" dirty="0">
                <a:solidFill>
                  <a:srgbClr val="FFFFFF"/>
                </a:solidFill>
              </a:rPr>
              <a:t> yang </a:t>
            </a:r>
            <a:r>
              <a:rPr lang="en-US" sz="2200" dirty="0" err="1">
                <a:solidFill>
                  <a:srgbClr val="FFFFFF"/>
                </a:solidFill>
              </a:rPr>
              <a:t>kreatif</a:t>
            </a:r>
            <a:r>
              <a:rPr lang="en-US" sz="2200" dirty="0">
                <a:solidFill>
                  <a:srgbClr val="FFFFFF"/>
                </a:solidFill>
              </a:rPr>
              <a:t> </a:t>
            </a:r>
            <a:r>
              <a:rPr lang="en-US" sz="2200" dirty="0" err="1">
                <a:solidFill>
                  <a:srgbClr val="FFFFFF"/>
                </a:solidFill>
              </a:rPr>
              <a:t>dapat</a:t>
            </a:r>
            <a:r>
              <a:rPr lang="en-US" sz="2200" dirty="0">
                <a:solidFill>
                  <a:srgbClr val="FFFFFF"/>
                </a:solidFill>
              </a:rPr>
              <a:t> </a:t>
            </a:r>
            <a:r>
              <a:rPr lang="en-US" sz="2200" dirty="0" err="1">
                <a:solidFill>
                  <a:srgbClr val="FFFFFF"/>
                </a:solidFill>
              </a:rPr>
              <a:t>membantu</a:t>
            </a:r>
            <a:r>
              <a:rPr lang="en-US" sz="2200" dirty="0">
                <a:solidFill>
                  <a:srgbClr val="FFFFFF"/>
                </a:solidFill>
              </a:rPr>
              <a:t> </a:t>
            </a:r>
            <a:r>
              <a:rPr lang="en-US" sz="2200" dirty="0" err="1">
                <a:solidFill>
                  <a:srgbClr val="FFFFFF"/>
                </a:solidFill>
              </a:rPr>
              <a:t>kita</a:t>
            </a:r>
            <a:r>
              <a:rPr lang="en-US" sz="2200" dirty="0">
                <a:solidFill>
                  <a:srgbClr val="FFFFFF"/>
                </a:solidFill>
              </a:rPr>
              <a:t> </a:t>
            </a:r>
            <a:r>
              <a:rPr lang="en-US" sz="2200" dirty="0" err="1">
                <a:solidFill>
                  <a:srgbClr val="FFFFFF"/>
                </a:solidFill>
              </a:rPr>
              <a:t>melihat</a:t>
            </a:r>
            <a:r>
              <a:rPr lang="en-US" sz="2200" dirty="0">
                <a:solidFill>
                  <a:srgbClr val="FFFFFF"/>
                </a:solidFill>
              </a:rPr>
              <a:t> </a:t>
            </a:r>
            <a:r>
              <a:rPr lang="en-US" sz="2200" dirty="0" err="1">
                <a:solidFill>
                  <a:srgbClr val="FFFFFF"/>
                </a:solidFill>
              </a:rPr>
              <a:t>masalah</a:t>
            </a:r>
            <a:r>
              <a:rPr lang="en-US" sz="2200" dirty="0">
                <a:solidFill>
                  <a:srgbClr val="FFFFFF"/>
                </a:solidFill>
              </a:rPr>
              <a:t> </a:t>
            </a:r>
            <a:r>
              <a:rPr lang="en-US" sz="2200" dirty="0" err="1">
                <a:solidFill>
                  <a:srgbClr val="FFFFFF"/>
                </a:solidFill>
              </a:rPr>
              <a:t>dari</a:t>
            </a:r>
            <a:r>
              <a:rPr lang="en-US" sz="2200" dirty="0">
                <a:solidFill>
                  <a:srgbClr val="FFFFFF"/>
                </a:solidFill>
              </a:rPr>
              <a:t> </a:t>
            </a:r>
            <a:r>
              <a:rPr lang="en-US" sz="2200" dirty="0" err="1">
                <a:solidFill>
                  <a:srgbClr val="FFFFFF"/>
                </a:solidFill>
              </a:rPr>
              <a:t>pelbagai</a:t>
            </a:r>
            <a:r>
              <a:rPr lang="en-US" sz="2200" dirty="0">
                <a:solidFill>
                  <a:srgbClr val="FFFFFF"/>
                </a:solidFill>
              </a:rPr>
              <a:t> </a:t>
            </a:r>
            <a:r>
              <a:rPr lang="en-US" sz="2200" dirty="0" err="1">
                <a:solidFill>
                  <a:srgbClr val="FFFFFF"/>
                </a:solidFill>
              </a:rPr>
              <a:t>sudut</a:t>
            </a:r>
            <a:r>
              <a:rPr lang="en-US" sz="2200" dirty="0">
                <a:solidFill>
                  <a:srgbClr val="FFFFFF"/>
                </a:solidFill>
              </a:rPr>
              <a:t>, </a:t>
            </a:r>
            <a:r>
              <a:rPr lang="en-US" sz="2200" dirty="0" err="1">
                <a:solidFill>
                  <a:srgbClr val="FFFFFF"/>
                </a:solidFill>
              </a:rPr>
              <a:t>menciptakan</a:t>
            </a:r>
            <a:r>
              <a:rPr lang="en-US" sz="2200" dirty="0">
                <a:solidFill>
                  <a:srgbClr val="FFFFFF"/>
                </a:solidFill>
              </a:rPr>
              <a:t> </a:t>
            </a:r>
            <a:r>
              <a:rPr lang="en-US" sz="2200" dirty="0" err="1">
                <a:solidFill>
                  <a:srgbClr val="FFFFFF"/>
                </a:solidFill>
              </a:rPr>
              <a:t>hubungan</a:t>
            </a:r>
            <a:r>
              <a:rPr lang="en-US" sz="2200" dirty="0">
                <a:solidFill>
                  <a:srgbClr val="FFFFFF"/>
                </a:solidFill>
              </a:rPr>
              <a:t> </a:t>
            </a:r>
            <a:r>
              <a:rPr lang="en-US" sz="2200" dirty="0" err="1">
                <a:solidFill>
                  <a:srgbClr val="FFFFFF"/>
                </a:solidFill>
              </a:rPr>
              <a:t>baru</a:t>
            </a:r>
            <a:r>
              <a:rPr lang="en-US" sz="2200" dirty="0">
                <a:solidFill>
                  <a:srgbClr val="FFFFFF"/>
                </a:solidFill>
              </a:rPr>
              <a:t> </a:t>
            </a:r>
            <a:r>
              <a:rPr lang="en-US" sz="2200" dirty="0" err="1">
                <a:solidFill>
                  <a:srgbClr val="FFFFFF"/>
                </a:solidFill>
              </a:rPr>
              <a:t>dengan</a:t>
            </a:r>
            <a:r>
              <a:rPr lang="en-US" sz="2200" dirty="0">
                <a:solidFill>
                  <a:srgbClr val="FFFFFF"/>
                </a:solidFill>
              </a:rPr>
              <a:t> </a:t>
            </a:r>
            <a:r>
              <a:rPr lang="en-US" sz="2200" dirty="0" err="1">
                <a:solidFill>
                  <a:srgbClr val="FFFFFF"/>
                </a:solidFill>
              </a:rPr>
              <a:t>sekeliling</a:t>
            </a:r>
            <a:r>
              <a:rPr lang="en-US" sz="2200" dirty="0">
                <a:solidFill>
                  <a:srgbClr val="FFFFFF"/>
                </a:solidFill>
              </a:rPr>
              <a:t> dan </a:t>
            </a:r>
            <a:r>
              <a:rPr lang="en-US" sz="2200" dirty="0" err="1">
                <a:solidFill>
                  <a:srgbClr val="FFFFFF"/>
                </a:solidFill>
              </a:rPr>
              <a:t>mencari</a:t>
            </a:r>
            <a:r>
              <a:rPr lang="en-US" sz="2200" dirty="0">
                <a:solidFill>
                  <a:srgbClr val="FFFFFF"/>
                </a:solidFill>
              </a:rPr>
              <a:t> </a:t>
            </a:r>
            <a:r>
              <a:rPr lang="en-US" sz="2200" dirty="0" err="1">
                <a:solidFill>
                  <a:srgbClr val="FFFFFF"/>
                </a:solidFill>
              </a:rPr>
              <a:t>solusi</a:t>
            </a:r>
            <a:r>
              <a:rPr lang="en-US" sz="2200" dirty="0">
                <a:solidFill>
                  <a:srgbClr val="FFFFFF"/>
                </a:solidFill>
              </a:rPr>
              <a:t> yang </a:t>
            </a:r>
            <a:r>
              <a:rPr lang="en-US" sz="2200" dirty="0" err="1">
                <a:solidFill>
                  <a:srgbClr val="FFFFFF"/>
                </a:solidFill>
              </a:rPr>
              <a:t>inovatif</a:t>
            </a:r>
            <a:endParaRPr lang="en-US" sz="2200" dirty="0"/>
          </a:p>
        </p:txBody>
      </p:sp>
      <p:sp>
        <p:nvSpPr>
          <p:cNvPr id="60" name="TextBox 59">
            <a:extLst>
              <a:ext uri="{FF2B5EF4-FFF2-40B4-BE49-F238E27FC236}">
                <a16:creationId xmlns:a16="http://schemas.microsoft.com/office/drawing/2014/main" id="{3E931B6D-A326-2803-09E8-E8BAB55E167D}"/>
              </a:ext>
            </a:extLst>
          </p:cNvPr>
          <p:cNvSpPr txBox="1"/>
          <p:nvPr/>
        </p:nvSpPr>
        <p:spPr>
          <a:xfrm>
            <a:off x="5740513" y="7407014"/>
            <a:ext cx="3720217" cy="1785104"/>
          </a:xfrm>
          <a:prstGeom prst="rect">
            <a:avLst/>
          </a:prstGeom>
          <a:noFill/>
        </p:spPr>
        <p:txBody>
          <a:bodyPr wrap="square">
            <a:spAutoFit/>
          </a:bodyPr>
          <a:lstStyle/>
          <a:p>
            <a:pPr algn="just"/>
            <a:r>
              <a:rPr lang="en-US" sz="2200" dirty="0" err="1">
                <a:solidFill>
                  <a:srgbClr val="FFFFFF"/>
                </a:solidFill>
              </a:rPr>
              <a:t>Melalui</a:t>
            </a:r>
            <a:r>
              <a:rPr lang="en-US" sz="2200" dirty="0">
                <a:solidFill>
                  <a:srgbClr val="FFFFFF"/>
                </a:solidFill>
              </a:rPr>
              <a:t> </a:t>
            </a:r>
            <a:r>
              <a:rPr lang="en-US" sz="2200" dirty="0" err="1">
                <a:solidFill>
                  <a:srgbClr val="FFFFFF"/>
                </a:solidFill>
              </a:rPr>
              <a:t>fikiran</a:t>
            </a:r>
            <a:r>
              <a:rPr lang="en-US" sz="2200" dirty="0">
                <a:solidFill>
                  <a:srgbClr val="FFFFFF"/>
                </a:solidFill>
              </a:rPr>
              <a:t> </a:t>
            </a:r>
            <a:r>
              <a:rPr lang="en-US" sz="2200" dirty="0" err="1">
                <a:solidFill>
                  <a:srgbClr val="FFFFFF"/>
                </a:solidFill>
              </a:rPr>
              <a:t>kreatif</a:t>
            </a:r>
            <a:r>
              <a:rPr lang="en-US" sz="2200" dirty="0">
                <a:solidFill>
                  <a:srgbClr val="FFFFFF"/>
                </a:solidFill>
              </a:rPr>
              <a:t>, </a:t>
            </a:r>
            <a:r>
              <a:rPr lang="en-US" sz="2200" dirty="0" err="1">
                <a:solidFill>
                  <a:srgbClr val="FFFFFF"/>
                </a:solidFill>
              </a:rPr>
              <a:t>seseorang</a:t>
            </a:r>
            <a:r>
              <a:rPr lang="en-US" sz="2200" dirty="0">
                <a:solidFill>
                  <a:srgbClr val="FFFFFF"/>
                </a:solidFill>
              </a:rPr>
              <a:t> </a:t>
            </a:r>
            <a:r>
              <a:rPr lang="en-US" sz="2200" dirty="0" err="1">
                <a:solidFill>
                  <a:srgbClr val="FFFFFF"/>
                </a:solidFill>
              </a:rPr>
              <a:t>individu</a:t>
            </a:r>
            <a:r>
              <a:rPr lang="en-US" sz="2200" dirty="0">
                <a:solidFill>
                  <a:srgbClr val="FFFFFF"/>
                </a:solidFill>
              </a:rPr>
              <a:t> </a:t>
            </a:r>
            <a:r>
              <a:rPr lang="en-US" sz="2200" dirty="0" err="1">
                <a:solidFill>
                  <a:srgbClr val="FFFFFF"/>
                </a:solidFill>
              </a:rPr>
              <a:t>dapat</a:t>
            </a:r>
            <a:r>
              <a:rPr lang="en-US" sz="2200" dirty="0">
                <a:solidFill>
                  <a:srgbClr val="FFFFFF"/>
                </a:solidFill>
              </a:rPr>
              <a:t> </a:t>
            </a:r>
            <a:r>
              <a:rPr lang="en-US" sz="2200" dirty="0" err="1">
                <a:solidFill>
                  <a:srgbClr val="FFFFFF"/>
                </a:solidFill>
              </a:rPr>
              <a:t>menghadapi</a:t>
            </a:r>
            <a:r>
              <a:rPr lang="en-US" sz="2200" dirty="0">
                <a:solidFill>
                  <a:srgbClr val="FFFFFF"/>
                </a:solidFill>
              </a:rPr>
              <a:t> </a:t>
            </a:r>
            <a:r>
              <a:rPr lang="en-US" sz="2200" dirty="0" err="1">
                <a:solidFill>
                  <a:srgbClr val="FFFFFF"/>
                </a:solidFill>
              </a:rPr>
              <a:t>cabaran</a:t>
            </a:r>
            <a:r>
              <a:rPr lang="en-US" sz="2200" dirty="0">
                <a:solidFill>
                  <a:srgbClr val="FFFFFF"/>
                </a:solidFill>
              </a:rPr>
              <a:t> masa </a:t>
            </a:r>
            <a:r>
              <a:rPr lang="en-US" sz="2200" dirty="0" err="1">
                <a:solidFill>
                  <a:srgbClr val="FFFFFF"/>
                </a:solidFill>
              </a:rPr>
              <a:t>hadapan</a:t>
            </a:r>
            <a:r>
              <a:rPr lang="en-US" sz="2200" dirty="0">
                <a:solidFill>
                  <a:srgbClr val="FFFFFF"/>
                </a:solidFill>
              </a:rPr>
              <a:t> </a:t>
            </a:r>
            <a:r>
              <a:rPr lang="en-US" sz="2200" dirty="0" err="1">
                <a:solidFill>
                  <a:srgbClr val="FFFFFF"/>
                </a:solidFill>
              </a:rPr>
              <a:t>beradaptasi</a:t>
            </a:r>
            <a:r>
              <a:rPr lang="en-US" sz="2200" dirty="0">
                <a:solidFill>
                  <a:srgbClr val="FFFFFF"/>
                </a:solidFill>
              </a:rPr>
              <a:t> </a:t>
            </a:r>
            <a:r>
              <a:rPr lang="en-US" sz="2200" dirty="0" err="1">
                <a:solidFill>
                  <a:srgbClr val="FFFFFF"/>
                </a:solidFill>
              </a:rPr>
              <a:t>dengan</a:t>
            </a:r>
            <a:r>
              <a:rPr lang="en-US" sz="2200" dirty="0">
                <a:solidFill>
                  <a:srgbClr val="FFFFFF"/>
                </a:solidFill>
              </a:rPr>
              <a:t> </a:t>
            </a:r>
            <a:r>
              <a:rPr lang="en-US" sz="2200" dirty="0" err="1">
                <a:solidFill>
                  <a:srgbClr val="FFFFFF"/>
                </a:solidFill>
              </a:rPr>
              <a:t>perubahan</a:t>
            </a:r>
            <a:endParaRPr lang="en-US" sz="2200" dirty="0">
              <a:solidFill>
                <a:srgbClr val="FFFFFF"/>
              </a:solidFill>
            </a:endParaRPr>
          </a:p>
        </p:txBody>
      </p:sp>
      <p:pic>
        <p:nvPicPr>
          <p:cNvPr id="51" name="Picture 50">
            <a:extLst>
              <a:ext uri="{FF2B5EF4-FFF2-40B4-BE49-F238E27FC236}">
                <a16:creationId xmlns:a16="http://schemas.microsoft.com/office/drawing/2014/main" id="{331F925D-5AFA-458F-BA62-043859933E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14580" y="-332263"/>
            <a:ext cx="3709515" cy="20467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1520272">
            <a:off x="-857026" y="-6619356"/>
            <a:ext cx="6997963" cy="21703559"/>
            <a:chOff x="0" y="0"/>
            <a:chExt cx="1843085" cy="5716164"/>
          </a:xfrm>
        </p:grpSpPr>
        <p:sp>
          <p:nvSpPr>
            <p:cNvPr id="6" name="Freeform 6"/>
            <p:cNvSpPr/>
            <p:nvPr/>
          </p:nvSpPr>
          <p:spPr>
            <a:xfrm>
              <a:off x="0" y="0"/>
              <a:ext cx="1843085" cy="5716164"/>
            </a:xfrm>
            <a:custGeom>
              <a:avLst/>
              <a:gdLst/>
              <a:ahLst/>
              <a:cxnLst/>
              <a:rect l="l" t="t" r="r" b="b"/>
              <a:pathLst>
                <a:path w="1843085" h="5716164">
                  <a:moveTo>
                    <a:pt x="0" y="0"/>
                  </a:moveTo>
                  <a:lnTo>
                    <a:pt x="1843085" y="0"/>
                  </a:lnTo>
                  <a:lnTo>
                    <a:pt x="1843085" y="5716164"/>
                  </a:lnTo>
                  <a:lnTo>
                    <a:pt x="0" y="5716164"/>
                  </a:lnTo>
                  <a:close/>
                </a:path>
              </a:pathLst>
            </a:custGeom>
            <a:solidFill>
              <a:srgbClr val="005555"/>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1026" name="Picture 2" descr="550+ Quran Pictures | Download Free Images on Unsplash">
            <a:extLst>
              <a:ext uri="{FF2B5EF4-FFF2-40B4-BE49-F238E27FC236}">
                <a16:creationId xmlns:a16="http://schemas.microsoft.com/office/drawing/2014/main" id="{1F9309A0-E2AA-4FB3-8673-6AAC1BF36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3821" y="497774"/>
            <a:ext cx="9525000" cy="92628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rot="3466803">
            <a:off x="693211" y="7724378"/>
            <a:ext cx="7324845" cy="4712396"/>
            <a:chOff x="0" y="0"/>
            <a:chExt cx="2287099" cy="1471392"/>
          </a:xfrm>
        </p:grpSpPr>
        <p:sp>
          <p:nvSpPr>
            <p:cNvPr id="3" name="Freeform 3"/>
            <p:cNvSpPr/>
            <p:nvPr/>
          </p:nvSpPr>
          <p:spPr>
            <a:xfrm>
              <a:off x="0" y="0"/>
              <a:ext cx="2287099" cy="1471392"/>
            </a:xfrm>
            <a:custGeom>
              <a:avLst/>
              <a:gdLst/>
              <a:ahLst/>
              <a:cxnLst/>
              <a:rect l="l" t="t" r="r" b="b"/>
              <a:pathLst>
                <a:path w="2287099" h="1471392">
                  <a:moveTo>
                    <a:pt x="203200" y="0"/>
                  </a:moveTo>
                  <a:lnTo>
                    <a:pt x="2287099" y="0"/>
                  </a:lnTo>
                  <a:lnTo>
                    <a:pt x="2083899" y="1471392"/>
                  </a:lnTo>
                  <a:lnTo>
                    <a:pt x="0" y="1471392"/>
                  </a:lnTo>
                  <a:lnTo>
                    <a:pt x="203200" y="0"/>
                  </a:lnTo>
                  <a:close/>
                </a:path>
              </a:pathLst>
            </a:custGeom>
            <a:solidFill>
              <a:srgbClr val="F8B400"/>
            </a:solidFill>
          </p:spPr>
        </p:sp>
        <p:sp>
          <p:nvSpPr>
            <p:cNvPr id="4" name="TextBox 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3832377">
            <a:off x="4109194" y="1423995"/>
            <a:ext cx="5762319" cy="695997"/>
            <a:chOff x="0" y="0"/>
            <a:chExt cx="3705583" cy="447576"/>
          </a:xfrm>
        </p:grpSpPr>
        <p:sp>
          <p:nvSpPr>
            <p:cNvPr id="11" name="Freeform 11"/>
            <p:cNvSpPr/>
            <p:nvPr/>
          </p:nvSpPr>
          <p:spPr>
            <a:xfrm>
              <a:off x="0" y="0"/>
              <a:ext cx="3705584" cy="447576"/>
            </a:xfrm>
            <a:custGeom>
              <a:avLst/>
              <a:gdLst/>
              <a:ahLst/>
              <a:cxnLst/>
              <a:rect l="l" t="t" r="r" b="b"/>
              <a:pathLst>
                <a:path w="3705584" h="447576">
                  <a:moveTo>
                    <a:pt x="3502384" y="0"/>
                  </a:moveTo>
                  <a:lnTo>
                    <a:pt x="0" y="0"/>
                  </a:lnTo>
                  <a:lnTo>
                    <a:pt x="203200" y="447576"/>
                  </a:lnTo>
                  <a:lnTo>
                    <a:pt x="3705584" y="447576"/>
                  </a:lnTo>
                  <a:lnTo>
                    <a:pt x="3502384" y="0"/>
                  </a:lnTo>
                  <a:close/>
                </a:path>
              </a:pathLst>
            </a:custGeom>
            <a:solidFill>
              <a:srgbClr val="F8B400">
                <a:alpha val="53725"/>
              </a:srgbClr>
            </a:solidFill>
          </p:spPr>
        </p:sp>
        <p:sp>
          <p:nvSpPr>
            <p:cNvPr id="12" name="TextBox 12"/>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433950">
            <a:off x="-3087315" y="-9823080"/>
            <a:ext cx="3881376" cy="21703559"/>
            <a:chOff x="0" y="0"/>
            <a:chExt cx="1022255" cy="5716164"/>
          </a:xfrm>
        </p:grpSpPr>
        <p:sp>
          <p:nvSpPr>
            <p:cNvPr id="14" name="Freeform 14"/>
            <p:cNvSpPr/>
            <p:nvPr/>
          </p:nvSpPr>
          <p:spPr>
            <a:xfrm>
              <a:off x="0" y="0"/>
              <a:ext cx="1022255" cy="5716164"/>
            </a:xfrm>
            <a:custGeom>
              <a:avLst/>
              <a:gdLst/>
              <a:ahLst/>
              <a:cxnLst/>
              <a:rect l="l" t="t" r="r" b="b"/>
              <a:pathLst>
                <a:path w="1022255" h="5716164">
                  <a:moveTo>
                    <a:pt x="0" y="0"/>
                  </a:moveTo>
                  <a:lnTo>
                    <a:pt x="1022255" y="0"/>
                  </a:lnTo>
                  <a:lnTo>
                    <a:pt x="1022255" y="5716164"/>
                  </a:lnTo>
                  <a:lnTo>
                    <a:pt x="0" y="5716164"/>
                  </a:lnTo>
                  <a:close/>
                </a:path>
              </a:pathLst>
            </a:custGeom>
            <a:solidFill>
              <a:srgbClr val="F8B400"/>
            </a:solidFill>
          </p:spPr>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3864451">
            <a:off x="5585879" y="648929"/>
            <a:ext cx="4739218" cy="974041"/>
            <a:chOff x="0" y="0"/>
            <a:chExt cx="2276287" cy="467840"/>
          </a:xfrm>
        </p:grpSpPr>
        <p:sp>
          <p:nvSpPr>
            <p:cNvPr id="17" name="Freeform 17"/>
            <p:cNvSpPr/>
            <p:nvPr/>
          </p:nvSpPr>
          <p:spPr>
            <a:xfrm>
              <a:off x="0" y="0"/>
              <a:ext cx="2276287" cy="467840"/>
            </a:xfrm>
            <a:custGeom>
              <a:avLst/>
              <a:gdLst/>
              <a:ahLst/>
              <a:cxnLst/>
              <a:rect l="l" t="t" r="r" b="b"/>
              <a:pathLst>
                <a:path w="2276287" h="467840">
                  <a:moveTo>
                    <a:pt x="2073087" y="0"/>
                  </a:moveTo>
                  <a:lnTo>
                    <a:pt x="0" y="0"/>
                  </a:lnTo>
                  <a:lnTo>
                    <a:pt x="203200" y="467840"/>
                  </a:lnTo>
                  <a:lnTo>
                    <a:pt x="2276287" y="467840"/>
                  </a:lnTo>
                  <a:lnTo>
                    <a:pt x="2073087" y="0"/>
                  </a:lnTo>
                  <a:close/>
                </a:path>
              </a:pathLst>
            </a:custGeom>
            <a:solidFill>
              <a:srgbClr val="F8B400"/>
            </a:solidFill>
          </p:spPr>
        </p:sp>
        <p:sp>
          <p:nvSpPr>
            <p:cNvPr id="18" name="TextBox 18"/>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734958" y="2571203"/>
            <a:ext cx="9714841" cy="7201972"/>
          </a:xfrm>
          <a:prstGeom prst="rect">
            <a:avLst/>
          </a:prstGeom>
        </p:spPr>
        <p:txBody>
          <a:bodyPr wrap="square" lIns="0" tIns="0" rIns="0" bIns="0" rtlCol="0" anchor="t">
            <a:spAutoFit/>
          </a:bodyPr>
          <a:lstStyle/>
          <a:p>
            <a:pPr marL="457200" indent="-457200" algn="just">
              <a:buFont typeface="Wingdings" pitchFamily="2" charset="2"/>
              <a:buChar char="Ø"/>
            </a:pPr>
            <a:r>
              <a:rPr lang="en-US" sz="3600" dirty="0">
                <a:latin typeface="Arial" panose="020B0604020202020204" pitchFamily="34" charset="0"/>
                <a:cs typeface="Arial" panose="020B0604020202020204" pitchFamily="34" charset="0"/>
              </a:rPr>
              <a:t>190. </a:t>
            </a:r>
            <a:r>
              <a:rPr lang="en-US" sz="3600" dirty="0" err="1">
                <a:latin typeface="Arial" panose="020B0604020202020204" pitchFamily="34" charset="0"/>
                <a:cs typeface="Arial" panose="020B0604020202020204" pitchFamily="34" charset="0"/>
              </a:rPr>
              <a:t>Sesungguhnya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dalam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penciptaan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langit</a:t>
            </a:r>
            <a:r>
              <a:rPr lang="en-US" sz="3600" dirty="0">
                <a:latin typeface="Arial" panose="020B0604020202020204" pitchFamily="34" charset="0"/>
                <a:cs typeface="Arial" panose="020B0604020202020204" pitchFamily="34" charset="0"/>
              </a:rPr>
              <a:t> dan </a:t>
            </a:r>
            <a:r>
              <a:rPr lang="en-US" sz="3600" dirty="0" err="1">
                <a:latin typeface="Arial" panose="020B0604020202020204" pitchFamily="34" charset="0"/>
                <a:cs typeface="Arial" panose="020B0604020202020204" pitchFamily="34" charset="0"/>
              </a:rPr>
              <a:t>bumi</a:t>
            </a:r>
            <a:r>
              <a:rPr lang="en-US" sz="3600" dirty="0">
                <a:latin typeface="Arial" panose="020B0604020202020204" pitchFamily="34" charset="0"/>
                <a:cs typeface="Arial" panose="020B0604020202020204" pitchFamily="34" charset="0"/>
              </a:rPr>
              <a:t>, dan </a:t>
            </a:r>
            <a:r>
              <a:rPr lang="en-US" sz="3600" dirty="0" err="1">
                <a:latin typeface="Arial" panose="020B0604020202020204" pitchFamily="34" charset="0"/>
                <a:cs typeface="Arial" panose="020B0604020202020204" pitchFamily="34" charset="0"/>
              </a:rPr>
              <a:t>pergantian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malam</a:t>
            </a:r>
            <a:r>
              <a:rPr lang="en-US" sz="3600" dirty="0">
                <a:latin typeface="Arial" panose="020B0604020202020204" pitchFamily="34" charset="0"/>
                <a:cs typeface="Arial" panose="020B0604020202020204" pitchFamily="34" charset="0"/>
              </a:rPr>
              <a:t> dan </a:t>
            </a:r>
            <a:r>
              <a:rPr lang="en-US" sz="3600" dirty="0" err="1">
                <a:latin typeface="Arial" panose="020B0604020202020204" pitchFamily="34" charset="0"/>
                <a:cs typeface="Arial" panose="020B0604020202020204" pitchFamily="34" charset="0"/>
              </a:rPr>
              <a:t>siang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terdapat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tanda-tanda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kebesaran</a:t>
            </a:r>
            <a:r>
              <a:rPr lang="en-US" sz="3600" dirty="0">
                <a:latin typeface="Arial" panose="020B0604020202020204" pitchFamily="34" charset="0"/>
                <a:cs typeface="Arial" panose="020B0604020202020204" pitchFamily="34" charset="0"/>
              </a:rPr>
              <a:t> Allah) </a:t>
            </a:r>
            <a:r>
              <a:rPr lang="en-US" sz="3600" dirty="0" err="1">
                <a:latin typeface="Arial" panose="020B0604020202020204" pitchFamily="34" charset="0"/>
                <a:cs typeface="Arial" panose="020B0604020202020204" pitchFamily="34" charset="0"/>
              </a:rPr>
              <a:t>bagi</a:t>
            </a:r>
            <a:r>
              <a:rPr lang="en-US" sz="3600"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orang yang </a:t>
            </a:r>
            <a:r>
              <a:rPr lang="en-US" sz="3600" b="1" dirty="0" err="1">
                <a:latin typeface="Arial" panose="020B0604020202020204" pitchFamily="34" charset="0"/>
                <a:cs typeface="Arial" panose="020B0604020202020204" pitchFamily="34" charset="0"/>
              </a:rPr>
              <a:t>berakal</a:t>
            </a:r>
            <a:endParaRPr lang="en-US" sz="3600" b="1" dirty="0">
              <a:latin typeface="Arial" panose="020B0604020202020204" pitchFamily="34" charset="0"/>
              <a:cs typeface="Arial" panose="020B0604020202020204" pitchFamily="34" charset="0"/>
            </a:endParaRPr>
          </a:p>
          <a:p>
            <a:pPr algn="just"/>
            <a:endParaRPr lang="en-US" sz="3600" dirty="0">
              <a:latin typeface="Arial" panose="020B0604020202020204" pitchFamily="34" charset="0"/>
              <a:cs typeface="Arial" panose="020B0604020202020204" pitchFamily="34" charset="0"/>
            </a:endParaRPr>
          </a:p>
          <a:p>
            <a:pPr marL="457200" indent="-457200" algn="just">
              <a:buFont typeface="Wingdings" pitchFamily="2" charset="2"/>
              <a:buChar char="Ø"/>
            </a:pPr>
            <a:r>
              <a:rPr lang="en-US" sz="3600" dirty="0">
                <a:latin typeface="Arial" panose="020B0604020202020204" pitchFamily="34" charset="0"/>
                <a:cs typeface="Arial" panose="020B0604020202020204" pitchFamily="34" charset="0"/>
              </a:rPr>
              <a:t>191. (</a:t>
            </a:r>
            <a:r>
              <a:rPr lang="en-US" sz="3600" dirty="0" err="1">
                <a:latin typeface="Arial" panose="020B0604020202020204" pitchFamily="34" charset="0"/>
                <a:cs typeface="Arial" panose="020B0604020202020204" pitchFamily="34" charset="0"/>
              </a:rPr>
              <a:t>yaitu</a:t>
            </a:r>
            <a:r>
              <a:rPr lang="en-US" sz="3600"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orang-orang yang </a:t>
            </a:r>
            <a:r>
              <a:rPr lang="en-US" sz="3600" b="1" dirty="0" err="1">
                <a:latin typeface="Arial" panose="020B0604020202020204" pitchFamily="34" charset="0"/>
                <a:cs typeface="Arial" panose="020B0604020202020204" pitchFamily="34" charset="0"/>
              </a:rPr>
              <a:t>mengingat</a:t>
            </a: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Allah </a:t>
            </a:r>
            <a:r>
              <a:rPr lang="en-US" sz="3600" dirty="0" err="1">
                <a:latin typeface="Arial" panose="020B0604020202020204" pitchFamily="34" charset="0"/>
                <a:cs typeface="Arial" panose="020B0604020202020204" pitchFamily="34" charset="0"/>
              </a:rPr>
              <a:t>sambil</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berdiri</a:t>
            </a:r>
            <a:r>
              <a:rPr lang="en-US" sz="3600" dirty="0">
                <a:latin typeface="Arial" panose="020B0604020202020204" pitchFamily="34" charset="0"/>
                <a:cs typeface="Arial" panose="020B0604020202020204" pitchFamily="34" charset="0"/>
              </a:rPr>
              <a:t>, duduk </a:t>
            </a:r>
            <a:r>
              <a:rPr lang="en-US" sz="3600" dirty="0" err="1">
                <a:latin typeface="Arial" panose="020B0604020202020204" pitchFamily="34" charset="0"/>
                <a:cs typeface="Arial" panose="020B0604020202020204" pitchFamily="34" charset="0"/>
              </a:rPr>
              <a:t>atau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dalam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keadaan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berbaring</a:t>
            </a:r>
            <a:r>
              <a:rPr lang="en-US" sz="3600" dirty="0">
                <a:latin typeface="Arial" panose="020B0604020202020204" pitchFamily="34" charset="0"/>
                <a:cs typeface="Arial" panose="020B0604020202020204" pitchFamily="34" charset="0"/>
              </a:rPr>
              <a:t>, dan </a:t>
            </a:r>
            <a:r>
              <a:rPr lang="en-US" sz="3600" b="1" dirty="0" err="1">
                <a:latin typeface="Arial" panose="020B0604020202020204" pitchFamily="34" charset="0"/>
                <a:cs typeface="Arial" panose="020B0604020202020204" pitchFamily="34" charset="0"/>
              </a:rPr>
              <a:t>mereka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memikirkan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tentang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penciptaan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langit</a:t>
            </a:r>
            <a:r>
              <a:rPr lang="en-US" sz="3600" b="1" dirty="0">
                <a:latin typeface="Arial" panose="020B0604020202020204" pitchFamily="34" charset="0"/>
                <a:cs typeface="Arial" panose="020B0604020202020204" pitchFamily="34" charset="0"/>
              </a:rPr>
              <a:t> dan </a:t>
            </a:r>
            <a:r>
              <a:rPr lang="en-US" sz="3600" b="1" dirty="0" err="1">
                <a:latin typeface="Arial" panose="020B0604020202020204" pitchFamily="34" charset="0"/>
                <a:cs typeface="Arial" panose="020B0604020202020204" pitchFamily="34" charset="0"/>
              </a:rPr>
              <a:t>bumi</a:t>
            </a: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t>
            </a:r>
            <a:r>
              <a:rPr lang="en-US" sz="3600" dirty="0" err="1">
                <a:latin typeface="Arial" panose="020B0604020202020204" pitchFamily="34" charset="0"/>
                <a:cs typeface="Arial" panose="020B0604020202020204" pitchFamily="34" charset="0"/>
              </a:rPr>
              <a:t>seraya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berkata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Tuhan</a:t>
            </a:r>
            <a:r>
              <a:rPr lang="en-US" sz="3600" dirty="0">
                <a:latin typeface="Arial" panose="020B0604020202020204" pitchFamily="34" charset="0"/>
                <a:cs typeface="Arial" panose="020B0604020202020204" pitchFamily="34" charset="0"/>
              </a:rPr>
              <a:t> kami, </a:t>
            </a:r>
            <a:r>
              <a:rPr lang="en-US" sz="3600" dirty="0" err="1">
                <a:latin typeface="Arial" panose="020B0604020202020204" pitchFamily="34" charset="0"/>
                <a:cs typeface="Arial" panose="020B0604020202020204" pitchFamily="34" charset="0"/>
              </a:rPr>
              <a:t>tidaklah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Engkau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menciptakan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semua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ini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sia-sia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Mahasuci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Engkau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lindungilah</a:t>
            </a:r>
            <a:r>
              <a:rPr lang="en-US" sz="3600" dirty="0">
                <a:latin typeface="Arial" panose="020B0604020202020204" pitchFamily="34" charset="0"/>
                <a:cs typeface="Arial" panose="020B0604020202020204" pitchFamily="34" charset="0"/>
              </a:rPr>
              <a:t> kami </a:t>
            </a:r>
            <a:r>
              <a:rPr lang="en-US" sz="3600" dirty="0" err="1">
                <a:latin typeface="Arial" panose="020B0604020202020204" pitchFamily="34" charset="0"/>
                <a:cs typeface="Arial" panose="020B0604020202020204" pitchFamily="34" charset="0"/>
              </a:rPr>
              <a:t>dari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azab</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neraka</a:t>
            </a:r>
            <a:r>
              <a:rPr lang="en-US" sz="3600" dirty="0">
                <a:latin typeface="Arial" panose="020B0604020202020204" pitchFamily="34" charset="0"/>
                <a:cs typeface="Arial" panose="020B0604020202020204" pitchFamily="34" charset="0"/>
              </a:rPr>
              <a:t>. (Surah </a:t>
            </a:r>
            <a:r>
              <a:rPr lang="en-US" sz="3600" dirty="0" err="1">
                <a:latin typeface="Arial" panose="020B0604020202020204" pitchFamily="34" charset="0"/>
                <a:cs typeface="Arial" panose="020B0604020202020204" pitchFamily="34" charset="0"/>
              </a:rPr>
              <a:t>ali</a:t>
            </a:r>
            <a:r>
              <a:rPr lang="en-US" sz="3600" dirty="0">
                <a:latin typeface="Arial" panose="020B0604020202020204" pitchFamily="34" charset="0"/>
                <a:cs typeface="Arial" panose="020B0604020202020204" pitchFamily="34" charset="0"/>
              </a:rPr>
              <a:t>-Imran 190-191)</a:t>
            </a:r>
            <a:endParaRPr lang="en-US" sz="3600" dirty="0">
              <a:solidFill>
                <a:srgbClr val="000000"/>
              </a:solidFill>
              <a:latin typeface="Arial" panose="020B0604020202020204" pitchFamily="34" charset="0"/>
              <a:cs typeface="Arial" panose="020B0604020202020204" pitchFamily="34" charset="0"/>
            </a:endParaRPr>
          </a:p>
        </p:txBody>
      </p:sp>
      <p:sp>
        <p:nvSpPr>
          <p:cNvPr id="20" name="TextBox 20"/>
          <p:cNvSpPr txBox="1"/>
          <p:nvPr/>
        </p:nvSpPr>
        <p:spPr>
          <a:xfrm>
            <a:off x="9418320" y="1009650"/>
            <a:ext cx="7840980" cy="729687"/>
          </a:xfrm>
          <a:prstGeom prst="rect">
            <a:avLst/>
          </a:prstGeom>
        </p:spPr>
        <p:txBody>
          <a:bodyPr lIns="0" tIns="0" rIns="0" bIns="0" rtlCol="0" anchor="t">
            <a:spAutoFit/>
          </a:bodyPr>
          <a:lstStyle/>
          <a:p>
            <a:pPr algn="r">
              <a:lnSpc>
                <a:spcPts val="4599"/>
              </a:lnSpc>
            </a:pPr>
            <a:r>
              <a:rPr lang="en-US" sz="8000" spc="-119" dirty="0">
                <a:solidFill>
                  <a:srgbClr val="000000"/>
                </a:solidFill>
                <a:latin typeface="Poppins Bold"/>
              </a:rPr>
              <a:t>AL-QURAN</a:t>
            </a:r>
          </a:p>
        </p:txBody>
      </p:sp>
    </p:spTree>
    <p:extLst>
      <p:ext uri="{BB962C8B-B14F-4D97-AF65-F5344CB8AC3E}">
        <p14:creationId xmlns:p14="http://schemas.microsoft.com/office/powerpoint/2010/main" val="3157501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1520272">
            <a:off x="-857026" y="-6619356"/>
            <a:ext cx="6997963" cy="21703559"/>
            <a:chOff x="0" y="0"/>
            <a:chExt cx="1843085" cy="5716164"/>
          </a:xfrm>
        </p:grpSpPr>
        <p:sp>
          <p:nvSpPr>
            <p:cNvPr id="6" name="Freeform 6"/>
            <p:cNvSpPr/>
            <p:nvPr/>
          </p:nvSpPr>
          <p:spPr>
            <a:xfrm>
              <a:off x="0" y="0"/>
              <a:ext cx="1843085" cy="5716164"/>
            </a:xfrm>
            <a:custGeom>
              <a:avLst/>
              <a:gdLst/>
              <a:ahLst/>
              <a:cxnLst/>
              <a:rect l="l" t="t" r="r" b="b"/>
              <a:pathLst>
                <a:path w="1843085" h="5716164">
                  <a:moveTo>
                    <a:pt x="0" y="0"/>
                  </a:moveTo>
                  <a:lnTo>
                    <a:pt x="1843085" y="0"/>
                  </a:lnTo>
                  <a:lnTo>
                    <a:pt x="1843085" y="5716164"/>
                  </a:lnTo>
                  <a:lnTo>
                    <a:pt x="0" y="5716164"/>
                  </a:lnTo>
                  <a:close/>
                </a:path>
              </a:pathLst>
            </a:custGeom>
            <a:solidFill>
              <a:srgbClr val="005555"/>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1026" name="Picture 2" descr="550+ Quran Pictures | Download Free Images on Unsplash">
            <a:extLst>
              <a:ext uri="{FF2B5EF4-FFF2-40B4-BE49-F238E27FC236}">
                <a16:creationId xmlns:a16="http://schemas.microsoft.com/office/drawing/2014/main" id="{1F9309A0-E2AA-4FB3-8673-6AAC1BF36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821" y="497774"/>
            <a:ext cx="9525000" cy="92628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rot="3466803">
            <a:off x="693211" y="7724378"/>
            <a:ext cx="7324845" cy="4712396"/>
            <a:chOff x="0" y="0"/>
            <a:chExt cx="2287099" cy="1471392"/>
          </a:xfrm>
        </p:grpSpPr>
        <p:sp>
          <p:nvSpPr>
            <p:cNvPr id="3" name="Freeform 3"/>
            <p:cNvSpPr/>
            <p:nvPr/>
          </p:nvSpPr>
          <p:spPr>
            <a:xfrm>
              <a:off x="0" y="0"/>
              <a:ext cx="2287099" cy="1471392"/>
            </a:xfrm>
            <a:custGeom>
              <a:avLst/>
              <a:gdLst/>
              <a:ahLst/>
              <a:cxnLst/>
              <a:rect l="l" t="t" r="r" b="b"/>
              <a:pathLst>
                <a:path w="2287099" h="1471392">
                  <a:moveTo>
                    <a:pt x="203200" y="0"/>
                  </a:moveTo>
                  <a:lnTo>
                    <a:pt x="2287099" y="0"/>
                  </a:lnTo>
                  <a:lnTo>
                    <a:pt x="2083899" y="1471392"/>
                  </a:lnTo>
                  <a:lnTo>
                    <a:pt x="0" y="1471392"/>
                  </a:lnTo>
                  <a:lnTo>
                    <a:pt x="203200" y="0"/>
                  </a:lnTo>
                  <a:close/>
                </a:path>
              </a:pathLst>
            </a:custGeom>
            <a:solidFill>
              <a:srgbClr val="F8B400"/>
            </a:solidFill>
          </p:spPr>
        </p:sp>
        <p:sp>
          <p:nvSpPr>
            <p:cNvPr id="4" name="TextBox 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3832377">
            <a:off x="4109194" y="1423995"/>
            <a:ext cx="5762319" cy="695997"/>
            <a:chOff x="0" y="0"/>
            <a:chExt cx="3705583" cy="447576"/>
          </a:xfrm>
        </p:grpSpPr>
        <p:sp>
          <p:nvSpPr>
            <p:cNvPr id="11" name="Freeform 11"/>
            <p:cNvSpPr/>
            <p:nvPr/>
          </p:nvSpPr>
          <p:spPr>
            <a:xfrm>
              <a:off x="0" y="0"/>
              <a:ext cx="3705584" cy="447576"/>
            </a:xfrm>
            <a:custGeom>
              <a:avLst/>
              <a:gdLst/>
              <a:ahLst/>
              <a:cxnLst/>
              <a:rect l="l" t="t" r="r" b="b"/>
              <a:pathLst>
                <a:path w="3705584" h="447576">
                  <a:moveTo>
                    <a:pt x="3502384" y="0"/>
                  </a:moveTo>
                  <a:lnTo>
                    <a:pt x="0" y="0"/>
                  </a:lnTo>
                  <a:lnTo>
                    <a:pt x="203200" y="447576"/>
                  </a:lnTo>
                  <a:lnTo>
                    <a:pt x="3705584" y="447576"/>
                  </a:lnTo>
                  <a:lnTo>
                    <a:pt x="3502384" y="0"/>
                  </a:lnTo>
                  <a:close/>
                </a:path>
              </a:pathLst>
            </a:custGeom>
            <a:solidFill>
              <a:srgbClr val="F8B400">
                <a:alpha val="53725"/>
              </a:srgbClr>
            </a:solidFill>
          </p:spPr>
        </p:sp>
        <p:sp>
          <p:nvSpPr>
            <p:cNvPr id="12" name="TextBox 12"/>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433950">
            <a:off x="-3087315" y="-9823080"/>
            <a:ext cx="3881376" cy="21703559"/>
            <a:chOff x="0" y="0"/>
            <a:chExt cx="1022255" cy="5716164"/>
          </a:xfrm>
        </p:grpSpPr>
        <p:sp>
          <p:nvSpPr>
            <p:cNvPr id="14" name="Freeform 14"/>
            <p:cNvSpPr/>
            <p:nvPr/>
          </p:nvSpPr>
          <p:spPr>
            <a:xfrm>
              <a:off x="0" y="0"/>
              <a:ext cx="1022255" cy="5716164"/>
            </a:xfrm>
            <a:custGeom>
              <a:avLst/>
              <a:gdLst/>
              <a:ahLst/>
              <a:cxnLst/>
              <a:rect l="l" t="t" r="r" b="b"/>
              <a:pathLst>
                <a:path w="1022255" h="5716164">
                  <a:moveTo>
                    <a:pt x="0" y="0"/>
                  </a:moveTo>
                  <a:lnTo>
                    <a:pt x="1022255" y="0"/>
                  </a:lnTo>
                  <a:lnTo>
                    <a:pt x="1022255" y="5716164"/>
                  </a:lnTo>
                  <a:lnTo>
                    <a:pt x="0" y="5716164"/>
                  </a:lnTo>
                  <a:close/>
                </a:path>
              </a:pathLst>
            </a:custGeom>
            <a:solidFill>
              <a:srgbClr val="F8B400"/>
            </a:solidFill>
          </p:spPr>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3864451">
            <a:off x="5585879" y="648929"/>
            <a:ext cx="4739218" cy="974041"/>
            <a:chOff x="0" y="0"/>
            <a:chExt cx="2276287" cy="467840"/>
          </a:xfrm>
        </p:grpSpPr>
        <p:sp>
          <p:nvSpPr>
            <p:cNvPr id="17" name="Freeform 17"/>
            <p:cNvSpPr/>
            <p:nvPr/>
          </p:nvSpPr>
          <p:spPr>
            <a:xfrm>
              <a:off x="0" y="0"/>
              <a:ext cx="2276287" cy="467840"/>
            </a:xfrm>
            <a:custGeom>
              <a:avLst/>
              <a:gdLst/>
              <a:ahLst/>
              <a:cxnLst/>
              <a:rect l="l" t="t" r="r" b="b"/>
              <a:pathLst>
                <a:path w="2276287" h="467840">
                  <a:moveTo>
                    <a:pt x="2073087" y="0"/>
                  </a:moveTo>
                  <a:lnTo>
                    <a:pt x="0" y="0"/>
                  </a:lnTo>
                  <a:lnTo>
                    <a:pt x="203200" y="467840"/>
                  </a:lnTo>
                  <a:lnTo>
                    <a:pt x="2276287" y="467840"/>
                  </a:lnTo>
                  <a:lnTo>
                    <a:pt x="2073087" y="0"/>
                  </a:lnTo>
                  <a:close/>
                </a:path>
              </a:pathLst>
            </a:custGeom>
            <a:solidFill>
              <a:srgbClr val="F8B400"/>
            </a:solidFill>
          </p:spPr>
        </p:sp>
        <p:sp>
          <p:nvSpPr>
            <p:cNvPr id="18" name="TextBox 18"/>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734958" y="2571203"/>
            <a:ext cx="9714841" cy="4616648"/>
          </a:xfrm>
          <a:prstGeom prst="rect">
            <a:avLst/>
          </a:prstGeom>
        </p:spPr>
        <p:txBody>
          <a:bodyPr wrap="square" lIns="0" tIns="0" rIns="0" bIns="0" rtlCol="0" anchor="t">
            <a:spAutoFit/>
          </a:bodyPr>
          <a:lstStyle/>
          <a:p>
            <a:pPr marL="457200" indent="-457200" algn="just" rtl="1">
              <a:buFont typeface="Wingdings" pitchFamily="2" charset="2"/>
              <a:buChar char="Ø"/>
            </a:pPr>
            <a:r>
              <a:rPr lang="ar-SA" sz="6000" dirty="0">
                <a:latin typeface="Traditional Arabic" panose="02020603050405020304" pitchFamily="18" charset="-78"/>
                <a:cs typeface="Traditional Arabic" panose="02020603050405020304" pitchFamily="18" charset="-78"/>
              </a:rPr>
              <a:t>أَفَلَا تَتَفَكَّرُونَ،</a:t>
            </a:r>
            <a:r>
              <a:rPr lang="en-US" sz="6000" dirty="0">
                <a:latin typeface="Traditional Arabic" panose="02020603050405020304" pitchFamily="18" charset="-78"/>
                <a:cs typeface="Traditional Arabic" panose="02020603050405020304" pitchFamily="18" charset="-78"/>
              </a:rPr>
              <a:t> </a:t>
            </a:r>
            <a:r>
              <a:rPr lang="ar-SA" sz="6000" dirty="0">
                <a:latin typeface="Traditional Arabic" panose="02020603050405020304" pitchFamily="18" charset="-78"/>
                <a:cs typeface="Traditional Arabic" panose="02020603050405020304" pitchFamily="18" charset="-78"/>
              </a:rPr>
              <a:t>أَفَلَا تَتَذَكَّرُونَ،</a:t>
            </a:r>
            <a:r>
              <a:rPr lang="en-US" sz="6000" dirty="0">
                <a:latin typeface="Traditional Arabic" panose="02020603050405020304" pitchFamily="18" charset="-78"/>
                <a:cs typeface="Traditional Arabic" panose="02020603050405020304" pitchFamily="18" charset="-78"/>
              </a:rPr>
              <a:t> </a:t>
            </a:r>
            <a:r>
              <a:rPr lang="ar-SA" sz="6000" dirty="0">
                <a:latin typeface="Traditional Arabic" panose="02020603050405020304" pitchFamily="18" charset="-78"/>
                <a:cs typeface="Traditional Arabic" panose="02020603050405020304" pitchFamily="18" charset="-78"/>
              </a:rPr>
              <a:t>أَفَلَا تَعْقِلُونَ</a:t>
            </a:r>
            <a:r>
              <a:rPr lang="en-US" sz="6000" dirty="0">
                <a:latin typeface="Traditional Arabic" panose="02020603050405020304" pitchFamily="18" charset="-78"/>
                <a:cs typeface="Traditional Arabic" panose="02020603050405020304" pitchFamily="18" charset="-78"/>
              </a:rPr>
              <a:t>, </a:t>
            </a:r>
            <a:r>
              <a:rPr lang="ar-SA" sz="6000" dirty="0">
                <a:latin typeface="Traditional Arabic" panose="02020603050405020304" pitchFamily="18" charset="-78"/>
                <a:cs typeface="Traditional Arabic" panose="02020603050405020304" pitchFamily="18" charset="-78"/>
              </a:rPr>
              <a:t>أوَلَمْ يَنْظُرُوا فِي مَلَكُوتِ السَّمَاوَاتِ وَالْأَرْضِ </a:t>
            </a:r>
            <a:endParaRPr lang="en-US" sz="6000" dirty="0">
              <a:latin typeface="Traditional Arabic" panose="02020603050405020304" pitchFamily="18" charset="-78"/>
              <a:cs typeface="Traditional Arabic" panose="02020603050405020304" pitchFamily="18" charset="-78"/>
            </a:endParaRPr>
          </a:p>
          <a:p>
            <a:pPr marL="457200" indent="-457200" algn="just">
              <a:buFont typeface="Wingdings" pitchFamily="2" charset="2"/>
              <a:buChar char="Ø"/>
            </a:pPr>
            <a:endParaRPr lang="en-US" sz="3600" dirty="0">
              <a:solidFill>
                <a:srgbClr val="000000"/>
              </a:solidFill>
              <a:latin typeface="Arial" panose="020B0604020202020204" pitchFamily="34" charset="0"/>
              <a:cs typeface="Arial" panose="020B0604020202020204" pitchFamily="34" charset="0"/>
            </a:endParaRPr>
          </a:p>
          <a:p>
            <a:pPr marL="457200" indent="-457200" algn="just">
              <a:buFont typeface="Wingdings" pitchFamily="2" charset="2"/>
              <a:buChar char="Ø"/>
            </a:pPr>
            <a:r>
              <a:rPr lang="en-US" sz="3600" dirty="0">
                <a:solidFill>
                  <a:srgbClr val="000000"/>
                </a:solidFill>
                <a:latin typeface="Arial" panose="020B0604020202020204" pitchFamily="34" charset="0"/>
                <a:cs typeface="Arial" panose="020B0604020202020204" pitchFamily="34" charset="0"/>
              </a:rPr>
              <a:t>71 </a:t>
            </a:r>
            <a:r>
              <a:rPr lang="en-US" sz="3600" dirty="0" err="1">
                <a:solidFill>
                  <a:srgbClr val="000000"/>
                </a:solidFill>
                <a:latin typeface="Arial" panose="020B0604020202020204" pitchFamily="34" charset="0"/>
                <a:cs typeface="Arial" panose="020B0604020202020204" pitchFamily="34" charset="0"/>
              </a:rPr>
              <a:t>ayat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berfikir</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menghayati</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inovasi</a:t>
            </a:r>
            <a:r>
              <a:rPr lang="en-US" sz="3600" dirty="0">
                <a:solidFill>
                  <a:srgbClr val="000000"/>
                </a:solidFill>
                <a:latin typeface="Arial" panose="020B0604020202020204" pitchFamily="34" charset="0"/>
                <a:cs typeface="Arial" panose="020B0604020202020204" pitchFamily="34" charset="0"/>
              </a:rPr>
              <a:t> dan </a:t>
            </a:r>
            <a:r>
              <a:rPr lang="en-US" sz="3600" dirty="0" err="1">
                <a:solidFill>
                  <a:srgbClr val="000000"/>
                </a:solidFill>
                <a:latin typeface="Arial" panose="020B0604020202020204" pitchFamily="34" charset="0"/>
                <a:cs typeface="Arial" panose="020B0604020202020204" pitchFamily="34" charset="0"/>
              </a:rPr>
              <a:t>kreativiti</a:t>
            </a:r>
            <a:r>
              <a:rPr lang="en-US" sz="3600" dirty="0">
                <a:solidFill>
                  <a:srgbClr val="000000"/>
                </a:solidFill>
                <a:latin typeface="Arial" panose="020B0604020202020204" pitchFamily="34" charset="0"/>
                <a:cs typeface="Arial" panose="020B0604020202020204" pitchFamily="34" charset="0"/>
              </a:rPr>
              <a:t>)</a:t>
            </a:r>
          </a:p>
          <a:p>
            <a:pPr marL="457200" indent="-457200" algn="just">
              <a:buFont typeface="Wingdings" pitchFamily="2" charset="2"/>
              <a:buChar char="Ø"/>
            </a:pPr>
            <a:r>
              <a:rPr lang="en-US" sz="3600" dirty="0" err="1">
                <a:solidFill>
                  <a:srgbClr val="000000"/>
                </a:solidFill>
                <a:latin typeface="Arial" panose="020B0604020202020204" pitchFamily="34" charset="0"/>
                <a:cs typeface="Arial" panose="020B0604020202020204" pitchFamily="34" charset="0"/>
              </a:rPr>
              <a:t>Kisah</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dalam</a:t>
            </a:r>
            <a:r>
              <a:rPr lang="en-US" sz="3600" dirty="0">
                <a:solidFill>
                  <a:srgbClr val="000000"/>
                </a:solidFill>
                <a:latin typeface="Arial" panose="020B0604020202020204" pitchFamily="34" charset="0"/>
                <a:cs typeface="Arial" panose="020B0604020202020204" pitchFamily="34" charset="0"/>
              </a:rPr>
              <a:t> al-Quran, </a:t>
            </a:r>
            <a:r>
              <a:rPr lang="en-US" sz="3600" dirty="0" err="1">
                <a:solidFill>
                  <a:srgbClr val="000000"/>
                </a:solidFill>
                <a:latin typeface="Arial" panose="020B0604020202020204" pitchFamily="34" charset="0"/>
                <a:cs typeface="Arial" panose="020B0604020202020204" pitchFamily="34" charset="0"/>
              </a:rPr>
              <a:t>Zulkarnain</a:t>
            </a:r>
            <a:r>
              <a:rPr lang="en-US" sz="3600" dirty="0">
                <a:solidFill>
                  <a:srgbClr val="000000"/>
                </a:solidFill>
                <a:latin typeface="Arial" panose="020B0604020202020204" pitchFamily="34" charset="0"/>
                <a:cs typeface="Arial" panose="020B0604020202020204" pitchFamily="34" charset="0"/>
              </a:rPr>
              <a:t>, Yusuf, Nabi Mohamad (</a:t>
            </a:r>
            <a:r>
              <a:rPr lang="en-US" sz="3600" dirty="0" err="1">
                <a:solidFill>
                  <a:srgbClr val="000000"/>
                </a:solidFill>
                <a:latin typeface="Arial" panose="020B0604020202020204" pitchFamily="34" charset="0"/>
                <a:cs typeface="Arial" panose="020B0604020202020204" pitchFamily="34" charset="0"/>
              </a:rPr>
              <a:t>Daya</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cipta</a:t>
            </a:r>
            <a:r>
              <a:rPr lang="en-US" sz="3600" dirty="0">
                <a:solidFill>
                  <a:srgbClr val="000000"/>
                </a:solidFill>
                <a:latin typeface="Traditional Arabic" panose="02020603050405020304" pitchFamily="18" charset="-78"/>
                <a:cs typeface="Traditional Arabic" panose="02020603050405020304" pitchFamily="18" charset="-78"/>
              </a:rPr>
              <a:t>)</a:t>
            </a:r>
          </a:p>
        </p:txBody>
      </p:sp>
      <p:sp>
        <p:nvSpPr>
          <p:cNvPr id="22" name="TextBox 20">
            <a:extLst>
              <a:ext uri="{FF2B5EF4-FFF2-40B4-BE49-F238E27FC236}">
                <a16:creationId xmlns:a16="http://schemas.microsoft.com/office/drawing/2014/main" id="{77AB053D-8288-4738-AB0F-89A278339ED5}"/>
              </a:ext>
            </a:extLst>
          </p:cNvPr>
          <p:cNvSpPr txBox="1"/>
          <p:nvPr/>
        </p:nvSpPr>
        <p:spPr>
          <a:xfrm>
            <a:off x="9418320" y="1009650"/>
            <a:ext cx="7840980" cy="729687"/>
          </a:xfrm>
          <a:prstGeom prst="rect">
            <a:avLst/>
          </a:prstGeom>
        </p:spPr>
        <p:txBody>
          <a:bodyPr lIns="0" tIns="0" rIns="0" bIns="0" rtlCol="0" anchor="t">
            <a:spAutoFit/>
          </a:bodyPr>
          <a:lstStyle/>
          <a:p>
            <a:pPr algn="r">
              <a:lnSpc>
                <a:spcPts val="4599"/>
              </a:lnSpc>
            </a:pPr>
            <a:r>
              <a:rPr lang="en-US" sz="8000" spc="-119" dirty="0">
                <a:solidFill>
                  <a:srgbClr val="000000"/>
                </a:solidFill>
                <a:latin typeface="Poppins Bold"/>
              </a:rPr>
              <a:t>AL-QURAN</a:t>
            </a:r>
          </a:p>
        </p:txBody>
      </p:sp>
    </p:spTree>
    <p:extLst>
      <p:ext uri="{BB962C8B-B14F-4D97-AF65-F5344CB8AC3E}">
        <p14:creationId xmlns:p14="http://schemas.microsoft.com/office/powerpoint/2010/main" val="1280215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1520272">
            <a:off x="-857026" y="-6619356"/>
            <a:ext cx="6997963" cy="21703559"/>
            <a:chOff x="0" y="0"/>
            <a:chExt cx="1843085" cy="5716164"/>
          </a:xfrm>
        </p:grpSpPr>
        <p:sp>
          <p:nvSpPr>
            <p:cNvPr id="6" name="Freeform 6"/>
            <p:cNvSpPr/>
            <p:nvPr/>
          </p:nvSpPr>
          <p:spPr>
            <a:xfrm>
              <a:off x="0" y="0"/>
              <a:ext cx="1843085" cy="5716164"/>
            </a:xfrm>
            <a:custGeom>
              <a:avLst/>
              <a:gdLst/>
              <a:ahLst/>
              <a:cxnLst/>
              <a:rect l="l" t="t" r="r" b="b"/>
              <a:pathLst>
                <a:path w="1843085" h="5716164">
                  <a:moveTo>
                    <a:pt x="0" y="0"/>
                  </a:moveTo>
                  <a:lnTo>
                    <a:pt x="1843085" y="0"/>
                  </a:lnTo>
                  <a:lnTo>
                    <a:pt x="1843085" y="5716164"/>
                  </a:lnTo>
                  <a:lnTo>
                    <a:pt x="0" y="5716164"/>
                  </a:lnTo>
                  <a:close/>
                </a:path>
              </a:pathLst>
            </a:custGeom>
            <a:solidFill>
              <a:srgbClr val="005555"/>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1026" name="Picture 2" descr="550+ Quran Pictures | Download Free Images on Unsplash">
            <a:extLst>
              <a:ext uri="{FF2B5EF4-FFF2-40B4-BE49-F238E27FC236}">
                <a16:creationId xmlns:a16="http://schemas.microsoft.com/office/drawing/2014/main" id="{1F9309A0-E2AA-4FB3-8673-6AAC1BF36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821" y="497774"/>
            <a:ext cx="9525000" cy="92628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rot="3466803">
            <a:off x="693211" y="7724378"/>
            <a:ext cx="7324845" cy="4712396"/>
            <a:chOff x="0" y="0"/>
            <a:chExt cx="2287099" cy="1471392"/>
          </a:xfrm>
        </p:grpSpPr>
        <p:sp>
          <p:nvSpPr>
            <p:cNvPr id="3" name="Freeform 3"/>
            <p:cNvSpPr/>
            <p:nvPr/>
          </p:nvSpPr>
          <p:spPr>
            <a:xfrm>
              <a:off x="0" y="0"/>
              <a:ext cx="2287099" cy="1471392"/>
            </a:xfrm>
            <a:custGeom>
              <a:avLst/>
              <a:gdLst/>
              <a:ahLst/>
              <a:cxnLst/>
              <a:rect l="l" t="t" r="r" b="b"/>
              <a:pathLst>
                <a:path w="2287099" h="1471392">
                  <a:moveTo>
                    <a:pt x="203200" y="0"/>
                  </a:moveTo>
                  <a:lnTo>
                    <a:pt x="2287099" y="0"/>
                  </a:lnTo>
                  <a:lnTo>
                    <a:pt x="2083899" y="1471392"/>
                  </a:lnTo>
                  <a:lnTo>
                    <a:pt x="0" y="1471392"/>
                  </a:lnTo>
                  <a:lnTo>
                    <a:pt x="203200" y="0"/>
                  </a:lnTo>
                  <a:close/>
                </a:path>
              </a:pathLst>
            </a:custGeom>
            <a:solidFill>
              <a:srgbClr val="F8B400"/>
            </a:solidFill>
          </p:spPr>
        </p:sp>
        <p:sp>
          <p:nvSpPr>
            <p:cNvPr id="4" name="TextBox 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3832377">
            <a:off x="4109194" y="1423995"/>
            <a:ext cx="5762319" cy="695997"/>
            <a:chOff x="0" y="0"/>
            <a:chExt cx="3705583" cy="447576"/>
          </a:xfrm>
        </p:grpSpPr>
        <p:sp>
          <p:nvSpPr>
            <p:cNvPr id="11" name="Freeform 11"/>
            <p:cNvSpPr/>
            <p:nvPr/>
          </p:nvSpPr>
          <p:spPr>
            <a:xfrm>
              <a:off x="0" y="0"/>
              <a:ext cx="3705584" cy="447576"/>
            </a:xfrm>
            <a:custGeom>
              <a:avLst/>
              <a:gdLst/>
              <a:ahLst/>
              <a:cxnLst/>
              <a:rect l="l" t="t" r="r" b="b"/>
              <a:pathLst>
                <a:path w="3705584" h="447576">
                  <a:moveTo>
                    <a:pt x="3502384" y="0"/>
                  </a:moveTo>
                  <a:lnTo>
                    <a:pt x="0" y="0"/>
                  </a:lnTo>
                  <a:lnTo>
                    <a:pt x="203200" y="447576"/>
                  </a:lnTo>
                  <a:lnTo>
                    <a:pt x="3705584" y="447576"/>
                  </a:lnTo>
                  <a:lnTo>
                    <a:pt x="3502384" y="0"/>
                  </a:lnTo>
                  <a:close/>
                </a:path>
              </a:pathLst>
            </a:custGeom>
            <a:solidFill>
              <a:srgbClr val="F8B400">
                <a:alpha val="53725"/>
              </a:srgbClr>
            </a:solidFill>
          </p:spPr>
        </p:sp>
        <p:sp>
          <p:nvSpPr>
            <p:cNvPr id="12" name="TextBox 12"/>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433950">
            <a:off x="-3087315" y="-9823080"/>
            <a:ext cx="3881376" cy="21703559"/>
            <a:chOff x="0" y="0"/>
            <a:chExt cx="1022255" cy="5716164"/>
          </a:xfrm>
        </p:grpSpPr>
        <p:sp>
          <p:nvSpPr>
            <p:cNvPr id="14" name="Freeform 14"/>
            <p:cNvSpPr/>
            <p:nvPr/>
          </p:nvSpPr>
          <p:spPr>
            <a:xfrm>
              <a:off x="0" y="0"/>
              <a:ext cx="1022255" cy="5716164"/>
            </a:xfrm>
            <a:custGeom>
              <a:avLst/>
              <a:gdLst/>
              <a:ahLst/>
              <a:cxnLst/>
              <a:rect l="l" t="t" r="r" b="b"/>
              <a:pathLst>
                <a:path w="1022255" h="5716164">
                  <a:moveTo>
                    <a:pt x="0" y="0"/>
                  </a:moveTo>
                  <a:lnTo>
                    <a:pt x="1022255" y="0"/>
                  </a:lnTo>
                  <a:lnTo>
                    <a:pt x="1022255" y="5716164"/>
                  </a:lnTo>
                  <a:lnTo>
                    <a:pt x="0" y="5716164"/>
                  </a:lnTo>
                  <a:close/>
                </a:path>
              </a:pathLst>
            </a:custGeom>
            <a:solidFill>
              <a:srgbClr val="F8B400"/>
            </a:solidFill>
          </p:spPr>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3864451">
            <a:off x="5585879" y="648929"/>
            <a:ext cx="4739218" cy="974041"/>
            <a:chOff x="0" y="0"/>
            <a:chExt cx="2276287" cy="467840"/>
          </a:xfrm>
        </p:grpSpPr>
        <p:sp>
          <p:nvSpPr>
            <p:cNvPr id="17" name="Freeform 17"/>
            <p:cNvSpPr/>
            <p:nvPr/>
          </p:nvSpPr>
          <p:spPr>
            <a:xfrm>
              <a:off x="0" y="0"/>
              <a:ext cx="2276287" cy="467840"/>
            </a:xfrm>
            <a:custGeom>
              <a:avLst/>
              <a:gdLst/>
              <a:ahLst/>
              <a:cxnLst/>
              <a:rect l="l" t="t" r="r" b="b"/>
              <a:pathLst>
                <a:path w="2276287" h="467840">
                  <a:moveTo>
                    <a:pt x="2073087" y="0"/>
                  </a:moveTo>
                  <a:lnTo>
                    <a:pt x="0" y="0"/>
                  </a:lnTo>
                  <a:lnTo>
                    <a:pt x="203200" y="467840"/>
                  </a:lnTo>
                  <a:lnTo>
                    <a:pt x="2276287" y="467840"/>
                  </a:lnTo>
                  <a:lnTo>
                    <a:pt x="2073087" y="0"/>
                  </a:lnTo>
                  <a:close/>
                </a:path>
              </a:pathLst>
            </a:custGeom>
            <a:solidFill>
              <a:srgbClr val="F8B400"/>
            </a:solidFill>
          </p:spPr>
        </p:sp>
        <p:sp>
          <p:nvSpPr>
            <p:cNvPr id="18" name="TextBox 18"/>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8301692" y="2354768"/>
            <a:ext cx="8983412" cy="5170646"/>
          </a:xfrm>
          <a:prstGeom prst="rect">
            <a:avLst/>
          </a:prstGeom>
        </p:spPr>
        <p:txBody>
          <a:bodyPr lIns="0" tIns="0" rIns="0" bIns="0" rtlCol="0" anchor="t">
            <a:spAutoFit/>
          </a:bodyPr>
          <a:lstStyle/>
          <a:p>
            <a:pPr marL="457200" indent="-457200" algn="just">
              <a:buFont typeface="Wingdings" pitchFamily="2" charset="2"/>
              <a:buChar char="Ø"/>
            </a:pPr>
            <a:r>
              <a:rPr lang="ms-MY" sz="2800" dirty="0">
                <a:latin typeface="Arial" panose="020B0604020202020204" pitchFamily="34" charset="0"/>
                <a:cs typeface="Arial" panose="020B0604020202020204" pitchFamily="34" charset="0"/>
              </a:rPr>
              <a:t>Dari Anas bahwa Nabi SAW pernah melewati suatu kaum yang sedang </a:t>
            </a:r>
            <a:r>
              <a:rPr lang="ms-MY" sz="2800" b="1" dirty="0">
                <a:latin typeface="Arial" panose="020B0604020202020204" pitchFamily="34" charset="0"/>
                <a:cs typeface="Arial" panose="020B0604020202020204" pitchFamily="34" charset="0"/>
              </a:rPr>
              <a:t>mengahwinkan pohon kurma </a:t>
            </a:r>
            <a:r>
              <a:rPr lang="ms-MY" sz="2800" dirty="0">
                <a:latin typeface="Arial" panose="020B0604020202020204" pitchFamily="34" charset="0"/>
                <a:cs typeface="Arial" panose="020B0604020202020204" pitchFamily="34" charset="0"/>
              </a:rPr>
              <a:t>lalu beliau bersabda: “Sekiranya mereka tidak melakukannya, kurma itu akan (tetap) baik.” Tapi setelah itu, ternyata kurma tersebut tumbuh dalam keadaan rosak. Hingga suatu saat Nabi SAW melewati mereka lagi dan melihat hal itu, beliau bertanya: “Ada apa dengan pohon kurma kalian?” Mereka menjawab; “Bukankah anda telah mengatakan hal ini dan hal itu?” Beliau lalu bersabda: “Kalian lebih mengetahui urusan dunia kalian.” (HR Muslim: 4358)</a:t>
            </a:r>
            <a:endParaRPr lang="ms-MY" sz="5400" dirty="0">
              <a:solidFill>
                <a:srgbClr val="000000"/>
              </a:solidFill>
              <a:latin typeface="Arial" panose="020B0604020202020204" pitchFamily="34" charset="0"/>
              <a:cs typeface="Arial" panose="020B0604020202020204" pitchFamily="34" charset="0"/>
            </a:endParaRPr>
          </a:p>
        </p:txBody>
      </p:sp>
      <p:sp>
        <p:nvSpPr>
          <p:cNvPr id="20" name="TextBox 20"/>
          <p:cNvSpPr txBox="1"/>
          <p:nvPr/>
        </p:nvSpPr>
        <p:spPr>
          <a:xfrm>
            <a:off x="9418320" y="1009650"/>
            <a:ext cx="7840980" cy="729687"/>
          </a:xfrm>
          <a:prstGeom prst="rect">
            <a:avLst/>
          </a:prstGeom>
        </p:spPr>
        <p:txBody>
          <a:bodyPr lIns="0" tIns="0" rIns="0" bIns="0" rtlCol="0" anchor="t">
            <a:spAutoFit/>
          </a:bodyPr>
          <a:lstStyle/>
          <a:p>
            <a:pPr algn="r">
              <a:lnSpc>
                <a:spcPts val="4599"/>
              </a:lnSpc>
            </a:pPr>
            <a:r>
              <a:rPr lang="en-US" sz="8000" spc="-119" dirty="0">
                <a:solidFill>
                  <a:srgbClr val="000000"/>
                </a:solidFill>
                <a:latin typeface="Poppins Bold"/>
              </a:rPr>
              <a:t>SUNNAH</a:t>
            </a:r>
          </a:p>
        </p:txBody>
      </p:sp>
      <p:sp>
        <p:nvSpPr>
          <p:cNvPr id="8" name="Rectangle 7">
            <a:extLst>
              <a:ext uri="{FF2B5EF4-FFF2-40B4-BE49-F238E27FC236}">
                <a16:creationId xmlns:a16="http://schemas.microsoft.com/office/drawing/2014/main" id="{910E76F0-30E9-4007-92B0-9C399803F15D}"/>
              </a:ext>
            </a:extLst>
          </p:cNvPr>
          <p:cNvSpPr/>
          <p:nvPr/>
        </p:nvSpPr>
        <p:spPr>
          <a:xfrm>
            <a:off x="8420263" y="5692794"/>
            <a:ext cx="9144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1431222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1520272">
            <a:off x="-857026" y="-6619356"/>
            <a:ext cx="6997963" cy="21703559"/>
            <a:chOff x="0" y="0"/>
            <a:chExt cx="1843085" cy="5716164"/>
          </a:xfrm>
        </p:grpSpPr>
        <p:sp>
          <p:nvSpPr>
            <p:cNvPr id="6" name="Freeform 6"/>
            <p:cNvSpPr/>
            <p:nvPr/>
          </p:nvSpPr>
          <p:spPr>
            <a:xfrm>
              <a:off x="0" y="0"/>
              <a:ext cx="1843085" cy="5716164"/>
            </a:xfrm>
            <a:custGeom>
              <a:avLst/>
              <a:gdLst/>
              <a:ahLst/>
              <a:cxnLst/>
              <a:rect l="l" t="t" r="r" b="b"/>
              <a:pathLst>
                <a:path w="1843085" h="5716164">
                  <a:moveTo>
                    <a:pt x="0" y="0"/>
                  </a:moveTo>
                  <a:lnTo>
                    <a:pt x="1843085" y="0"/>
                  </a:lnTo>
                  <a:lnTo>
                    <a:pt x="1843085" y="5716164"/>
                  </a:lnTo>
                  <a:lnTo>
                    <a:pt x="0" y="5716164"/>
                  </a:lnTo>
                  <a:close/>
                </a:path>
              </a:pathLst>
            </a:custGeom>
            <a:solidFill>
              <a:srgbClr val="005555"/>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1026" name="Picture 2" descr="550+ Quran Pictures | Download Free Images on Unsplash">
            <a:extLst>
              <a:ext uri="{FF2B5EF4-FFF2-40B4-BE49-F238E27FC236}">
                <a16:creationId xmlns:a16="http://schemas.microsoft.com/office/drawing/2014/main" id="{1F9309A0-E2AA-4FB3-8673-6AAC1BF36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821" y="497774"/>
            <a:ext cx="9525000" cy="92628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rot="3466803">
            <a:off x="693211" y="7724378"/>
            <a:ext cx="7324845" cy="4712396"/>
            <a:chOff x="0" y="0"/>
            <a:chExt cx="2287099" cy="1471392"/>
          </a:xfrm>
        </p:grpSpPr>
        <p:sp>
          <p:nvSpPr>
            <p:cNvPr id="3" name="Freeform 3"/>
            <p:cNvSpPr/>
            <p:nvPr/>
          </p:nvSpPr>
          <p:spPr>
            <a:xfrm>
              <a:off x="0" y="0"/>
              <a:ext cx="2287099" cy="1471392"/>
            </a:xfrm>
            <a:custGeom>
              <a:avLst/>
              <a:gdLst/>
              <a:ahLst/>
              <a:cxnLst/>
              <a:rect l="l" t="t" r="r" b="b"/>
              <a:pathLst>
                <a:path w="2287099" h="1471392">
                  <a:moveTo>
                    <a:pt x="203200" y="0"/>
                  </a:moveTo>
                  <a:lnTo>
                    <a:pt x="2287099" y="0"/>
                  </a:lnTo>
                  <a:lnTo>
                    <a:pt x="2083899" y="1471392"/>
                  </a:lnTo>
                  <a:lnTo>
                    <a:pt x="0" y="1471392"/>
                  </a:lnTo>
                  <a:lnTo>
                    <a:pt x="203200" y="0"/>
                  </a:lnTo>
                  <a:close/>
                </a:path>
              </a:pathLst>
            </a:custGeom>
            <a:solidFill>
              <a:srgbClr val="F8B400"/>
            </a:solidFill>
          </p:spPr>
        </p:sp>
        <p:sp>
          <p:nvSpPr>
            <p:cNvPr id="4" name="TextBox 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3832377">
            <a:off x="4109194" y="1423995"/>
            <a:ext cx="5762319" cy="695997"/>
            <a:chOff x="0" y="0"/>
            <a:chExt cx="3705583" cy="447576"/>
          </a:xfrm>
        </p:grpSpPr>
        <p:sp>
          <p:nvSpPr>
            <p:cNvPr id="11" name="Freeform 11"/>
            <p:cNvSpPr/>
            <p:nvPr/>
          </p:nvSpPr>
          <p:spPr>
            <a:xfrm>
              <a:off x="0" y="0"/>
              <a:ext cx="3705584" cy="447576"/>
            </a:xfrm>
            <a:custGeom>
              <a:avLst/>
              <a:gdLst/>
              <a:ahLst/>
              <a:cxnLst/>
              <a:rect l="l" t="t" r="r" b="b"/>
              <a:pathLst>
                <a:path w="3705584" h="447576">
                  <a:moveTo>
                    <a:pt x="3502384" y="0"/>
                  </a:moveTo>
                  <a:lnTo>
                    <a:pt x="0" y="0"/>
                  </a:lnTo>
                  <a:lnTo>
                    <a:pt x="203200" y="447576"/>
                  </a:lnTo>
                  <a:lnTo>
                    <a:pt x="3705584" y="447576"/>
                  </a:lnTo>
                  <a:lnTo>
                    <a:pt x="3502384" y="0"/>
                  </a:lnTo>
                  <a:close/>
                </a:path>
              </a:pathLst>
            </a:custGeom>
            <a:solidFill>
              <a:srgbClr val="F8B400">
                <a:alpha val="53725"/>
              </a:srgbClr>
            </a:solidFill>
          </p:spPr>
        </p:sp>
        <p:sp>
          <p:nvSpPr>
            <p:cNvPr id="12" name="TextBox 12"/>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433950">
            <a:off x="-3087315" y="-9823080"/>
            <a:ext cx="3881376" cy="21703559"/>
            <a:chOff x="0" y="0"/>
            <a:chExt cx="1022255" cy="5716164"/>
          </a:xfrm>
        </p:grpSpPr>
        <p:sp>
          <p:nvSpPr>
            <p:cNvPr id="14" name="Freeform 14"/>
            <p:cNvSpPr/>
            <p:nvPr/>
          </p:nvSpPr>
          <p:spPr>
            <a:xfrm>
              <a:off x="0" y="0"/>
              <a:ext cx="1022255" cy="5716164"/>
            </a:xfrm>
            <a:custGeom>
              <a:avLst/>
              <a:gdLst/>
              <a:ahLst/>
              <a:cxnLst/>
              <a:rect l="l" t="t" r="r" b="b"/>
              <a:pathLst>
                <a:path w="1022255" h="5716164">
                  <a:moveTo>
                    <a:pt x="0" y="0"/>
                  </a:moveTo>
                  <a:lnTo>
                    <a:pt x="1022255" y="0"/>
                  </a:lnTo>
                  <a:lnTo>
                    <a:pt x="1022255" y="5716164"/>
                  </a:lnTo>
                  <a:lnTo>
                    <a:pt x="0" y="5716164"/>
                  </a:lnTo>
                  <a:close/>
                </a:path>
              </a:pathLst>
            </a:custGeom>
            <a:solidFill>
              <a:srgbClr val="F8B400"/>
            </a:solidFill>
          </p:spPr>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3864451">
            <a:off x="5585879" y="648929"/>
            <a:ext cx="4739218" cy="974041"/>
            <a:chOff x="0" y="0"/>
            <a:chExt cx="2276287" cy="467840"/>
          </a:xfrm>
        </p:grpSpPr>
        <p:sp>
          <p:nvSpPr>
            <p:cNvPr id="17" name="Freeform 17"/>
            <p:cNvSpPr/>
            <p:nvPr/>
          </p:nvSpPr>
          <p:spPr>
            <a:xfrm>
              <a:off x="0" y="0"/>
              <a:ext cx="2276287" cy="467840"/>
            </a:xfrm>
            <a:custGeom>
              <a:avLst/>
              <a:gdLst/>
              <a:ahLst/>
              <a:cxnLst/>
              <a:rect l="l" t="t" r="r" b="b"/>
              <a:pathLst>
                <a:path w="2276287" h="467840">
                  <a:moveTo>
                    <a:pt x="2073087" y="0"/>
                  </a:moveTo>
                  <a:lnTo>
                    <a:pt x="0" y="0"/>
                  </a:lnTo>
                  <a:lnTo>
                    <a:pt x="203200" y="467840"/>
                  </a:lnTo>
                  <a:lnTo>
                    <a:pt x="2276287" y="467840"/>
                  </a:lnTo>
                  <a:lnTo>
                    <a:pt x="2073087" y="0"/>
                  </a:lnTo>
                  <a:close/>
                </a:path>
              </a:pathLst>
            </a:custGeom>
            <a:solidFill>
              <a:srgbClr val="F8B400"/>
            </a:solidFill>
          </p:spPr>
        </p:sp>
        <p:sp>
          <p:nvSpPr>
            <p:cNvPr id="18" name="TextBox 18"/>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8259903" y="3594133"/>
            <a:ext cx="8983412" cy="4308872"/>
          </a:xfrm>
          <a:prstGeom prst="rect">
            <a:avLst/>
          </a:prstGeom>
        </p:spPr>
        <p:txBody>
          <a:bodyPr lIns="0" tIns="0" rIns="0" bIns="0" rtlCol="0" anchor="t">
            <a:spAutoFit/>
          </a:bodyPr>
          <a:lstStyle/>
          <a:p>
            <a:pPr marL="457200" indent="-457200" algn="just">
              <a:buFont typeface="Wingdings" pitchFamily="2" charset="2"/>
              <a:buChar char="Ø"/>
            </a:pPr>
            <a:r>
              <a:rPr lang="ms-MY" sz="4000" dirty="0">
                <a:solidFill>
                  <a:srgbClr val="000000"/>
                </a:solidFill>
                <a:latin typeface="Arial" panose="020B0604020202020204" pitchFamily="34" charset="0"/>
                <a:cs typeface="Arial" panose="020B0604020202020204" pitchFamily="34" charset="0"/>
              </a:rPr>
              <a:t>Dakwah Rasullullah- Gua Hira’, Dakwah secara sembunyi, Habsyah, golongan sasar, </a:t>
            </a:r>
          </a:p>
          <a:p>
            <a:pPr marL="457200" indent="-457200" algn="just">
              <a:buFont typeface="Wingdings" pitchFamily="2" charset="2"/>
              <a:buChar char="Ø"/>
            </a:pPr>
            <a:r>
              <a:rPr lang="ms-MY" sz="4000" dirty="0">
                <a:solidFill>
                  <a:srgbClr val="000000"/>
                </a:solidFill>
                <a:latin typeface="Arial" panose="020B0604020202020204" pitchFamily="34" charset="0"/>
                <a:cs typeface="Arial" panose="020B0604020202020204" pitchFamily="34" charset="0"/>
              </a:rPr>
              <a:t>Penghijrahan</a:t>
            </a:r>
          </a:p>
          <a:p>
            <a:pPr marL="457200" indent="-457200" algn="just">
              <a:buFont typeface="Wingdings" pitchFamily="2" charset="2"/>
              <a:buChar char="Ø"/>
            </a:pPr>
            <a:r>
              <a:rPr lang="ms-MY" sz="4000" dirty="0">
                <a:solidFill>
                  <a:srgbClr val="000000"/>
                </a:solidFill>
                <a:latin typeface="Arial" panose="020B0604020202020204" pitchFamily="34" charset="0"/>
                <a:cs typeface="Arial" panose="020B0604020202020204" pitchFamily="34" charset="0"/>
              </a:rPr>
              <a:t>Pembentukan Negara Madinah</a:t>
            </a:r>
          </a:p>
          <a:p>
            <a:pPr marL="457200" indent="-457200" algn="just">
              <a:buFont typeface="Wingdings" pitchFamily="2" charset="2"/>
              <a:buChar char="Ø"/>
            </a:pPr>
            <a:r>
              <a:rPr lang="ms-MY" sz="4000" dirty="0">
                <a:solidFill>
                  <a:srgbClr val="000000"/>
                </a:solidFill>
                <a:latin typeface="Arial" panose="020B0604020202020204" pitchFamily="34" charset="0"/>
                <a:cs typeface="Arial" panose="020B0604020202020204" pitchFamily="34" charset="0"/>
              </a:rPr>
              <a:t>Peperangan</a:t>
            </a:r>
          </a:p>
          <a:p>
            <a:pPr marL="457200" indent="-457200" algn="just">
              <a:buFont typeface="Wingdings" pitchFamily="2" charset="2"/>
              <a:buChar char="Ø"/>
            </a:pPr>
            <a:r>
              <a:rPr lang="ms-MY" sz="4000" dirty="0">
                <a:solidFill>
                  <a:srgbClr val="000000"/>
                </a:solidFill>
                <a:latin typeface="Arial" panose="020B0604020202020204" pitchFamily="34" charset="0"/>
                <a:cs typeface="Arial" panose="020B0604020202020204" pitchFamily="34" charset="0"/>
              </a:rPr>
              <a:t>Pembukaan Kota Mekah</a:t>
            </a:r>
          </a:p>
        </p:txBody>
      </p:sp>
      <p:sp>
        <p:nvSpPr>
          <p:cNvPr id="20" name="TextBox 20"/>
          <p:cNvSpPr txBox="1"/>
          <p:nvPr/>
        </p:nvSpPr>
        <p:spPr>
          <a:xfrm>
            <a:off x="9418320" y="1009650"/>
            <a:ext cx="7840980" cy="2359620"/>
          </a:xfrm>
          <a:prstGeom prst="rect">
            <a:avLst/>
          </a:prstGeom>
        </p:spPr>
        <p:txBody>
          <a:bodyPr lIns="0" tIns="0" rIns="0" bIns="0" rtlCol="0" anchor="t">
            <a:spAutoFit/>
          </a:bodyPr>
          <a:lstStyle/>
          <a:p>
            <a:pPr algn="r">
              <a:lnSpc>
                <a:spcPts val="4599"/>
              </a:lnSpc>
            </a:pPr>
            <a:r>
              <a:rPr lang="en-US" sz="3999" spc="-119" dirty="0">
                <a:solidFill>
                  <a:srgbClr val="000000"/>
                </a:solidFill>
                <a:latin typeface="Poppins Bold"/>
              </a:rPr>
              <a:t>PERJALANAN HIDUP RASULLULLAH PENUH DENGAN INOVASI</a:t>
            </a:r>
          </a:p>
          <a:p>
            <a:pPr algn="r">
              <a:lnSpc>
                <a:spcPts val="4599"/>
              </a:lnSpc>
            </a:pPr>
            <a:endParaRPr lang="en-US" sz="3999" spc="-119" dirty="0">
              <a:solidFill>
                <a:srgbClr val="000000"/>
              </a:solidFill>
              <a:latin typeface="Poppins Bold"/>
            </a:endParaRPr>
          </a:p>
        </p:txBody>
      </p:sp>
      <p:sp>
        <p:nvSpPr>
          <p:cNvPr id="8" name="Rectangle 7">
            <a:extLst>
              <a:ext uri="{FF2B5EF4-FFF2-40B4-BE49-F238E27FC236}">
                <a16:creationId xmlns:a16="http://schemas.microsoft.com/office/drawing/2014/main" id="{910E76F0-30E9-4007-92B0-9C399803F15D}"/>
              </a:ext>
            </a:extLst>
          </p:cNvPr>
          <p:cNvSpPr/>
          <p:nvPr/>
        </p:nvSpPr>
        <p:spPr>
          <a:xfrm>
            <a:off x="8420263" y="5692794"/>
            <a:ext cx="9144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971708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5">
              <a:extLst>
                <a:ext uri="{96DAC541-7B7A-43D3-8B79-37D633B846F1}">
                  <asvg:svgBlip xmlns:asvg="http://schemas.microsoft.com/office/drawing/2016/SVG/main" r:embed="rId6"/>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sp>
        <p:nvSpPr>
          <p:cNvPr id="27" name="Title 26">
            <a:extLst>
              <a:ext uri="{FF2B5EF4-FFF2-40B4-BE49-F238E27FC236}">
                <a16:creationId xmlns:a16="http://schemas.microsoft.com/office/drawing/2014/main" id="{9317F4A2-3AB9-4994-9F67-A4B95C446358}"/>
              </a:ext>
            </a:extLst>
          </p:cNvPr>
          <p:cNvSpPr>
            <a:spLocks noGrp="1"/>
          </p:cNvSpPr>
          <p:nvPr>
            <p:ph type="title"/>
          </p:nvPr>
        </p:nvSpPr>
        <p:spPr>
          <a:xfrm>
            <a:off x="6578084" y="1958361"/>
            <a:ext cx="5106082" cy="893860"/>
          </a:xfrm>
          <a:solidFill>
            <a:schemeClr val="bg1">
              <a:lumMod val="75000"/>
            </a:schemeClr>
          </a:solidFill>
          <a:ln w="38100">
            <a:solidFill>
              <a:schemeClr val="tx1"/>
            </a:solidFill>
          </a:ln>
        </p:spPr>
        <p:txBody>
          <a:bodyPr/>
          <a:lstStyle/>
          <a:p>
            <a:r>
              <a:rPr lang="en-US" b="1" dirty="0"/>
              <a:t>KATEGORI INOVASI</a:t>
            </a:r>
          </a:p>
        </p:txBody>
      </p:sp>
      <p:sp>
        <p:nvSpPr>
          <p:cNvPr id="29" name="AutoShape 2">
            <a:extLst>
              <a:ext uri="{FF2B5EF4-FFF2-40B4-BE49-F238E27FC236}">
                <a16:creationId xmlns:a16="http://schemas.microsoft.com/office/drawing/2014/main" id="{3BFFF2A9-2722-44CE-9A90-A7293EC7953F}"/>
              </a:ext>
            </a:extLst>
          </p:cNvPr>
          <p:cNvSpPr/>
          <p:nvPr/>
        </p:nvSpPr>
        <p:spPr>
          <a:xfrm rot="-805">
            <a:off x="1012596" y="3163941"/>
            <a:ext cx="16230559" cy="0"/>
          </a:xfrm>
          <a:prstGeom prst="line">
            <a:avLst/>
          </a:prstGeom>
          <a:ln w="19050" cap="rnd">
            <a:solidFill>
              <a:srgbClr val="192936"/>
            </a:solidFill>
            <a:prstDash val="solid"/>
            <a:headEnd type="none" w="sm" len="sm"/>
            <a:tailEnd type="none" w="sm" len="sm"/>
          </a:ln>
        </p:spPr>
      </p:sp>
      <p:sp>
        <p:nvSpPr>
          <p:cNvPr id="30" name="AutoShape 3">
            <a:extLst>
              <a:ext uri="{FF2B5EF4-FFF2-40B4-BE49-F238E27FC236}">
                <a16:creationId xmlns:a16="http://schemas.microsoft.com/office/drawing/2014/main" id="{C0520710-FDBE-4A1F-8791-E1A13BFBA0AB}"/>
              </a:ext>
            </a:extLst>
          </p:cNvPr>
          <p:cNvSpPr/>
          <p:nvPr/>
        </p:nvSpPr>
        <p:spPr>
          <a:xfrm rot="-5408732">
            <a:off x="6603150" y="5686920"/>
            <a:ext cx="5068825" cy="0"/>
          </a:xfrm>
          <a:prstGeom prst="line">
            <a:avLst/>
          </a:prstGeom>
          <a:ln w="19050" cap="rnd">
            <a:solidFill>
              <a:srgbClr val="192936"/>
            </a:solidFill>
            <a:prstDash val="solid"/>
            <a:headEnd type="none" w="sm" len="sm"/>
            <a:tailEnd type="none" w="sm" len="sm"/>
          </a:ln>
        </p:spPr>
      </p:sp>
      <p:sp>
        <p:nvSpPr>
          <p:cNvPr id="32" name="TextBox 8">
            <a:extLst>
              <a:ext uri="{FF2B5EF4-FFF2-40B4-BE49-F238E27FC236}">
                <a16:creationId xmlns:a16="http://schemas.microsoft.com/office/drawing/2014/main" id="{4D39DB7D-C655-47FC-8D9E-CEAA18229CAD}"/>
              </a:ext>
            </a:extLst>
          </p:cNvPr>
          <p:cNvSpPr txBox="1"/>
          <p:nvPr/>
        </p:nvSpPr>
        <p:spPr>
          <a:xfrm>
            <a:off x="1348609" y="4999816"/>
            <a:ext cx="6536687" cy="1010661"/>
          </a:xfrm>
          <a:prstGeom prst="rect">
            <a:avLst/>
          </a:prstGeom>
        </p:spPr>
        <p:txBody>
          <a:bodyPr lIns="0" tIns="0" rIns="0" bIns="0" rtlCol="0" anchor="t">
            <a:spAutoFit/>
          </a:bodyPr>
          <a:lstStyle/>
          <a:p>
            <a:pPr algn="ctr">
              <a:lnSpc>
                <a:spcPts val="3919"/>
              </a:lnSpc>
            </a:pPr>
            <a:r>
              <a:rPr lang="en-US" sz="4000" spc="69" dirty="0" err="1">
                <a:solidFill>
                  <a:srgbClr val="192936"/>
                </a:solidFill>
                <a:latin typeface="Calibri" panose="020F0502020204030204" pitchFamily="34" charset="0"/>
                <a:cs typeface="Calibri" panose="020F0502020204030204" pitchFamily="34" charset="0"/>
              </a:rPr>
              <a:t>i</a:t>
            </a:r>
            <a:r>
              <a:rPr lang="en-US" sz="4000" spc="69" dirty="0">
                <a:solidFill>
                  <a:srgbClr val="192936"/>
                </a:solidFill>
                <a:latin typeface="Calibri" panose="020F0502020204030204" pitchFamily="34" charset="0"/>
                <a:cs typeface="Calibri" panose="020F0502020204030204" pitchFamily="34" charset="0"/>
              </a:rPr>
              <a:t>) </a:t>
            </a:r>
            <a:r>
              <a:rPr lang="en-US" sz="4000" spc="69" dirty="0" err="1">
                <a:solidFill>
                  <a:srgbClr val="192936"/>
                </a:solidFill>
                <a:latin typeface="Calibri" panose="020F0502020204030204" pitchFamily="34" charset="0"/>
                <a:cs typeface="Calibri" panose="020F0502020204030204" pitchFamily="34" charset="0"/>
              </a:rPr>
              <a:t>Bentuk</a:t>
            </a:r>
            <a:r>
              <a:rPr lang="en-US" sz="4000" spc="69" dirty="0">
                <a:solidFill>
                  <a:srgbClr val="192936"/>
                </a:solidFill>
                <a:latin typeface="Calibri" panose="020F0502020204030204" pitchFamily="34" charset="0"/>
                <a:cs typeface="Calibri" panose="020F0502020204030204" pitchFamily="34" charset="0"/>
              </a:rPr>
              <a:t> dan </a:t>
            </a:r>
            <a:r>
              <a:rPr lang="en-US" sz="4000" spc="69" dirty="0" err="1">
                <a:solidFill>
                  <a:srgbClr val="192936"/>
                </a:solidFill>
                <a:latin typeface="Calibri" panose="020F0502020204030204" pitchFamily="34" charset="0"/>
                <a:cs typeface="Calibri" panose="020F0502020204030204" pitchFamily="34" charset="0"/>
              </a:rPr>
              <a:t>tahap</a:t>
            </a:r>
            <a:r>
              <a:rPr lang="en-US" sz="4000" spc="69" dirty="0">
                <a:solidFill>
                  <a:srgbClr val="192936"/>
                </a:solidFill>
                <a:latin typeface="Calibri" panose="020F0502020204030204" pitchFamily="34" charset="0"/>
                <a:cs typeface="Calibri" panose="020F0502020204030204" pitchFamily="34" charset="0"/>
              </a:rPr>
              <a:t> </a:t>
            </a:r>
            <a:r>
              <a:rPr lang="en-US" sz="4000" spc="69" dirty="0" err="1">
                <a:solidFill>
                  <a:srgbClr val="192936"/>
                </a:solidFill>
                <a:latin typeface="Calibri" panose="020F0502020204030204" pitchFamily="34" charset="0"/>
                <a:cs typeface="Calibri" panose="020F0502020204030204" pitchFamily="34" charset="0"/>
              </a:rPr>
              <a:t>keterbaharuan</a:t>
            </a:r>
            <a:r>
              <a:rPr lang="en-US" sz="4000" spc="69" dirty="0">
                <a:solidFill>
                  <a:srgbClr val="192936"/>
                </a:solidFill>
                <a:latin typeface="Calibri" panose="020F0502020204030204" pitchFamily="34" charset="0"/>
                <a:cs typeface="Calibri" panose="020F0502020204030204" pitchFamily="34" charset="0"/>
              </a:rPr>
              <a:t> </a:t>
            </a:r>
            <a:r>
              <a:rPr lang="en-US" sz="4000" spc="69" dirty="0" err="1">
                <a:solidFill>
                  <a:srgbClr val="192936"/>
                </a:solidFill>
                <a:latin typeface="Calibri" panose="020F0502020204030204" pitchFamily="34" charset="0"/>
                <a:cs typeface="Calibri" panose="020F0502020204030204" pitchFamily="34" charset="0"/>
              </a:rPr>
              <a:t>atau</a:t>
            </a:r>
            <a:r>
              <a:rPr lang="en-US" sz="4000" spc="69" dirty="0">
                <a:solidFill>
                  <a:srgbClr val="192936"/>
                </a:solidFill>
                <a:latin typeface="Calibri" panose="020F0502020204030204" pitchFamily="34" charset="0"/>
                <a:cs typeface="Calibri" panose="020F0502020204030204" pitchFamily="34" charset="0"/>
              </a:rPr>
              <a:t> </a:t>
            </a:r>
            <a:r>
              <a:rPr lang="en-US" sz="4000" spc="69" dirty="0" err="1">
                <a:solidFill>
                  <a:srgbClr val="192936"/>
                </a:solidFill>
                <a:latin typeface="Calibri" panose="020F0502020204030204" pitchFamily="34" charset="0"/>
                <a:cs typeface="Calibri" panose="020F0502020204030204" pitchFamily="34" charset="0"/>
              </a:rPr>
              <a:t>keaslian</a:t>
            </a:r>
            <a:endParaRPr lang="en-US" sz="4000" spc="69" dirty="0">
              <a:solidFill>
                <a:srgbClr val="192936"/>
              </a:solidFill>
              <a:latin typeface="Calibri" panose="020F0502020204030204" pitchFamily="34" charset="0"/>
              <a:cs typeface="Calibri" panose="020F0502020204030204" pitchFamily="34" charset="0"/>
            </a:endParaRPr>
          </a:p>
        </p:txBody>
      </p:sp>
      <p:sp>
        <p:nvSpPr>
          <p:cNvPr id="34" name="TextBox 10">
            <a:extLst>
              <a:ext uri="{FF2B5EF4-FFF2-40B4-BE49-F238E27FC236}">
                <a16:creationId xmlns:a16="http://schemas.microsoft.com/office/drawing/2014/main" id="{85A6B99D-6918-4542-86F2-77FD0DC4DDE3}"/>
              </a:ext>
            </a:extLst>
          </p:cNvPr>
          <p:cNvSpPr txBox="1"/>
          <p:nvPr/>
        </p:nvSpPr>
        <p:spPr>
          <a:xfrm>
            <a:off x="10447010" y="4999816"/>
            <a:ext cx="6512874" cy="1010661"/>
          </a:xfrm>
          <a:prstGeom prst="rect">
            <a:avLst/>
          </a:prstGeom>
        </p:spPr>
        <p:txBody>
          <a:bodyPr lIns="0" tIns="0" rIns="0" bIns="0" rtlCol="0" anchor="t">
            <a:spAutoFit/>
          </a:bodyPr>
          <a:lstStyle/>
          <a:p>
            <a:pPr algn="ctr">
              <a:lnSpc>
                <a:spcPts val="3919"/>
              </a:lnSpc>
            </a:pPr>
            <a:r>
              <a:rPr lang="en-US" sz="4000" spc="69" dirty="0">
                <a:solidFill>
                  <a:srgbClr val="192936"/>
                </a:solidFill>
                <a:latin typeface="Calibri" panose="020F0502020204030204" pitchFamily="34" charset="0"/>
                <a:cs typeface="Calibri" panose="020F0502020204030204" pitchFamily="34" charset="0"/>
              </a:rPr>
              <a:t>ii) </a:t>
            </a:r>
            <a:r>
              <a:rPr lang="en-US" sz="4000" spc="69" dirty="0" err="1">
                <a:solidFill>
                  <a:srgbClr val="192936"/>
                </a:solidFill>
                <a:latin typeface="Calibri" panose="020F0502020204030204" pitchFamily="34" charset="0"/>
                <a:cs typeface="Calibri" panose="020F0502020204030204" pitchFamily="34" charset="0"/>
              </a:rPr>
              <a:t>Asal</a:t>
            </a:r>
            <a:r>
              <a:rPr lang="en-US" sz="4000" spc="69" dirty="0">
                <a:solidFill>
                  <a:srgbClr val="192936"/>
                </a:solidFill>
                <a:latin typeface="Calibri" panose="020F0502020204030204" pitchFamily="34" charset="0"/>
                <a:cs typeface="Calibri" panose="020F0502020204030204" pitchFamily="34" charset="0"/>
              </a:rPr>
              <a:t> </a:t>
            </a:r>
            <a:r>
              <a:rPr lang="en-US" sz="4000" spc="69" dirty="0" err="1">
                <a:solidFill>
                  <a:srgbClr val="192936"/>
                </a:solidFill>
                <a:latin typeface="Calibri" panose="020F0502020204030204" pitchFamily="34" charset="0"/>
                <a:cs typeface="Calibri" panose="020F0502020204030204" pitchFamily="34" charset="0"/>
              </a:rPr>
              <a:t>usul</a:t>
            </a:r>
            <a:r>
              <a:rPr lang="en-US" sz="4000" spc="69" dirty="0">
                <a:solidFill>
                  <a:srgbClr val="192936"/>
                </a:solidFill>
                <a:latin typeface="Calibri" panose="020F0502020204030204" pitchFamily="34" charset="0"/>
                <a:cs typeface="Calibri" panose="020F0502020204030204" pitchFamily="34" charset="0"/>
              </a:rPr>
              <a:t> yang </a:t>
            </a:r>
            <a:r>
              <a:rPr lang="en-US" sz="4000" spc="69" dirty="0" err="1">
                <a:solidFill>
                  <a:srgbClr val="192936"/>
                </a:solidFill>
                <a:latin typeface="Calibri" panose="020F0502020204030204" pitchFamily="34" charset="0"/>
                <a:cs typeface="Calibri" panose="020F0502020204030204" pitchFamily="34" charset="0"/>
              </a:rPr>
              <a:t>berkait</a:t>
            </a:r>
            <a:r>
              <a:rPr lang="en-US" sz="4000" spc="69" dirty="0">
                <a:solidFill>
                  <a:srgbClr val="192936"/>
                </a:solidFill>
                <a:latin typeface="Calibri" panose="020F0502020204030204" pitchFamily="34" charset="0"/>
                <a:cs typeface="Calibri" panose="020F0502020204030204" pitchFamily="34" charset="0"/>
              </a:rPr>
              <a:t> </a:t>
            </a:r>
            <a:r>
              <a:rPr lang="en-US" sz="4000" spc="69" dirty="0" err="1">
                <a:solidFill>
                  <a:srgbClr val="192936"/>
                </a:solidFill>
                <a:latin typeface="Calibri" panose="020F0502020204030204" pitchFamily="34" charset="0"/>
                <a:cs typeface="Calibri" panose="020F0502020204030204" pitchFamily="34" charset="0"/>
              </a:rPr>
              <a:t>dengan</a:t>
            </a:r>
            <a:r>
              <a:rPr lang="en-US" sz="4000" spc="69" dirty="0">
                <a:solidFill>
                  <a:srgbClr val="192936"/>
                </a:solidFill>
                <a:latin typeface="Calibri" panose="020F0502020204030204" pitchFamily="34" charset="0"/>
                <a:cs typeface="Calibri" panose="020F0502020204030204" pitchFamily="34" charset="0"/>
              </a:rPr>
              <a:t> </a:t>
            </a:r>
            <a:r>
              <a:rPr lang="en-US" sz="4000" spc="69" dirty="0" err="1">
                <a:solidFill>
                  <a:srgbClr val="192936"/>
                </a:solidFill>
                <a:latin typeface="Calibri" panose="020F0502020204030204" pitchFamily="34" charset="0"/>
                <a:cs typeface="Calibri" panose="020F0502020204030204" pitchFamily="34" charset="0"/>
              </a:rPr>
              <a:t>inovasi</a:t>
            </a:r>
            <a:r>
              <a:rPr lang="en-US" sz="4000" spc="69" dirty="0">
                <a:solidFill>
                  <a:srgbClr val="192936"/>
                </a:solidFill>
                <a:latin typeface="Calibri" panose="020F0502020204030204" pitchFamily="34" charset="0"/>
                <a:cs typeface="Calibri" panose="020F0502020204030204" pitchFamily="34" charset="0"/>
              </a:rPr>
              <a:t> </a:t>
            </a:r>
            <a:r>
              <a:rPr lang="en-US" sz="4000" spc="69" dirty="0" err="1">
                <a:solidFill>
                  <a:srgbClr val="192936"/>
                </a:solidFill>
                <a:latin typeface="Calibri" panose="020F0502020204030204" pitchFamily="34" charset="0"/>
                <a:cs typeface="Calibri" panose="020F0502020204030204" pitchFamily="34" charset="0"/>
              </a:rPr>
              <a:t>tersebut</a:t>
            </a:r>
            <a:endParaRPr lang="en-US" sz="4000" spc="69" dirty="0">
              <a:solidFill>
                <a:srgbClr val="192936"/>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A1624FB1-E76B-4FDD-ACB1-568BCAE057F6}"/>
              </a:ext>
            </a:extLst>
          </p:cNvPr>
          <p:cNvSpPr txBox="1"/>
          <p:nvPr/>
        </p:nvSpPr>
        <p:spPr>
          <a:xfrm>
            <a:off x="12573000" y="8989113"/>
            <a:ext cx="5612434" cy="584775"/>
          </a:xfrm>
          <a:prstGeom prst="rect">
            <a:avLst/>
          </a:prstGeom>
          <a:noFill/>
        </p:spPr>
        <p:txBody>
          <a:bodyPr wrap="none" rtlCol="0">
            <a:spAutoFit/>
          </a:bodyPr>
          <a:lstStyle/>
          <a:p>
            <a:r>
              <a:rPr lang="en-US" sz="1400" dirty="0"/>
              <a:t>(</a:t>
            </a:r>
            <a:r>
              <a:rPr lang="en-US" sz="1400" dirty="0" err="1"/>
              <a:t>Sumber</a:t>
            </a:r>
            <a:r>
              <a:rPr lang="en-US" sz="1400" dirty="0"/>
              <a:t> : </a:t>
            </a:r>
            <a:r>
              <a:rPr lang="en-US" sz="1400" dirty="0">
                <a:solidFill>
                  <a:schemeClr val="dk1"/>
                </a:solidFill>
                <a:latin typeface="Source Sans Pro"/>
                <a:ea typeface="Source Sans Pro"/>
                <a:cs typeface="Source Sans Pro"/>
                <a:sym typeface="Source Sans Pro"/>
              </a:rPr>
              <a:t>Innovation Management (2015).</a:t>
            </a:r>
            <a:r>
              <a:rPr lang="en-US" sz="1400" dirty="0" err="1">
                <a:solidFill>
                  <a:schemeClr val="dk1"/>
                </a:solidFill>
                <a:latin typeface="Source Sans Pro"/>
                <a:ea typeface="Source Sans Pro"/>
                <a:cs typeface="Source Sans Pro"/>
                <a:sym typeface="Source Sans Pro"/>
              </a:rPr>
              <a:t>UNiKL</a:t>
            </a:r>
            <a:r>
              <a:rPr lang="en-US" sz="1400" dirty="0">
                <a:solidFill>
                  <a:schemeClr val="dk1"/>
                </a:solidFill>
                <a:latin typeface="Source Sans Pro"/>
                <a:ea typeface="Source Sans Pro"/>
                <a:cs typeface="Source Sans Pro"/>
                <a:sym typeface="Source Sans Pro"/>
              </a:rPr>
              <a:t>. Oxford </a:t>
            </a:r>
            <a:r>
              <a:rPr lang="en-US" sz="1400" dirty="0" err="1">
                <a:solidFill>
                  <a:schemeClr val="dk1"/>
                </a:solidFill>
                <a:latin typeface="Source Sans Pro"/>
                <a:ea typeface="Source Sans Pro"/>
                <a:cs typeface="Source Sans Pro"/>
                <a:sym typeface="Source Sans Pro"/>
              </a:rPr>
              <a:t>Fajar</a:t>
            </a:r>
            <a:r>
              <a:rPr lang="en-US" sz="1400" dirty="0">
                <a:solidFill>
                  <a:schemeClr val="dk1"/>
                </a:solidFill>
                <a:latin typeface="Source Sans Pro"/>
                <a:ea typeface="Source Sans Pro"/>
                <a:cs typeface="Source Sans Pro"/>
                <a:sym typeface="Source Sans Pro"/>
              </a:rPr>
              <a:t>. Malaysia.)</a:t>
            </a:r>
            <a:endParaRPr lang="en-US" sz="1400" dirty="0">
              <a:solidFill>
                <a:schemeClr val="dk1"/>
              </a:solidFill>
            </a:endParaRPr>
          </a:p>
          <a:p>
            <a:endParaRPr lang="en-US" dirty="0"/>
          </a:p>
        </p:txBody>
      </p:sp>
      <p:pic>
        <p:nvPicPr>
          <p:cNvPr id="22" name="Picture 21">
            <a:extLst>
              <a:ext uri="{FF2B5EF4-FFF2-40B4-BE49-F238E27FC236}">
                <a16:creationId xmlns:a16="http://schemas.microsoft.com/office/drawing/2014/main" id="{98C50130-9BC5-4CFB-8D90-4E6BEB0C1B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34345" y="7150742"/>
            <a:ext cx="3709515" cy="2046763"/>
          </a:xfrm>
          <a:prstGeom prst="rect">
            <a:avLst/>
          </a:prstGeom>
        </p:spPr>
      </p:pic>
    </p:spTree>
    <p:extLst>
      <p:ext uri="{BB962C8B-B14F-4D97-AF65-F5344CB8AC3E}">
        <p14:creationId xmlns:p14="http://schemas.microsoft.com/office/powerpoint/2010/main" val="115659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007092">
            <a:off x="11092585" y="-6480598"/>
            <a:ext cx="6997963" cy="21703559"/>
            <a:chOff x="0" y="0"/>
            <a:chExt cx="1843085" cy="5716164"/>
          </a:xfrm>
        </p:grpSpPr>
        <p:sp>
          <p:nvSpPr>
            <p:cNvPr id="3" name="Freeform 3"/>
            <p:cNvSpPr/>
            <p:nvPr/>
          </p:nvSpPr>
          <p:spPr>
            <a:xfrm>
              <a:off x="0" y="0"/>
              <a:ext cx="1843085" cy="5716164"/>
            </a:xfrm>
            <a:custGeom>
              <a:avLst/>
              <a:gdLst/>
              <a:ahLst/>
              <a:cxnLst/>
              <a:rect l="l" t="t" r="r" b="b"/>
              <a:pathLst>
                <a:path w="1843085" h="5716164">
                  <a:moveTo>
                    <a:pt x="0" y="0"/>
                  </a:moveTo>
                  <a:lnTo>
                    <a:pt x="1843085" y="0"/>
                  </a:lnTo>
                  <a:lnTo>
                    <a:pt x="1843085" y="5716164"/>
                  </a:lnTo>
                  <a:lnTo>
                    <a:pt x="0" y="5716164"/>
                  </a:lnTo>
                  <a:close/>
                </a:path>
              </a:pathLst>
            </a:custGeom>
            <a:solidFill>
              <a:srgbClr val="005555"/>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7418429">
            <a:off x="4112427" y="1129901"/>
            <a:ext cx="10063146" cy="633878"/>
            <a:chOff x="0" y="0"/>
            <a:chExt cx="4721923" cy="297434"/>
          </a:xfrm>
        </p:grpSpPr>
        <p:sp>
          <p:nvSpPr>
            <p:cNvPr id="6" name="Freeform 6"/>
            <p:cNvSpPr/>
            <p:nvPr/>
          </p:nvSpPr>
          <p:spPr>
            <a:xfrm>
              <a:off x="0" y="0"/>
              <a:ext cx="4721923" cy="297434"/>
            </a:xfrm>
            <a:custGeom>
              <a:avLst/>
              <a:gdLst/>
              <a:ahLst/>
              <a:cxnLst/>
              <a:rect l="l" t="t" r="r" b="b"/>
              <a:pathLst>
                <a:path w="4721923" h="297434">
                  <a:moveTo>
                    <a:pt x="203200" y="0"/>
                  </a:moveTo>
                  <a:lnTo>
                    <a:pt x="4721923" y="0"/>
                  </a:lnTo>
                  <a:lnTo>
                    <a:pt x="4518723" y="297434"/>
                  </a:lnTo>
                  <a:lnTo>
                    <a:pt x="0" y="297434"/>
                  </a:lnTo>
                  <a:lnTo>
                    <a:pt x="203200" y="0"/>
                  </a:lnTo>
                  <a:close/>
                </a:path>
              </a:pathLst>
            </a:custGeom>
            <a:solidFill>
              <a:srgbClr val="F8B400">
                <a:alpha val="53725"/>
              </a:srgbClr>
            </a:solidFill>
          </p:spPr>
        </p:sp>
        <p:sp>
          <p:nvSpPr>
            <p:cNvPr id="7" name="TextBox 7"/>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7418429">
            <a:off x="15781579" y="4370609"/>
            <a:ext cx="4840450" cy="633878"/>
            <a:chOff x="0" y="0"/>
            <a:chExt cx="2271281" cy="297434"/>
          </a:xfrm>
        </p:grpSpPr>
        <p:sp>
          <p:nvSpPr>
            <p:cNvPr id="9" name="Freeform 9"/>
            <p:cNvSpPr/>
            <p:nvPr/>
          </p:nvSpPr>
          <p:spPr>
            <a:xfrm>
              <a:off x="0" y="0"/>
              <a:ext cx="2271281" cy="297434"/>
            </a:xfrm>
            <a:custGeom>
              <a:avLst/>
              <a:gdLst/>
              <a:ahLst/>
              <a:cxnLst/>
              <a:rect l="l" t="t" r="r" b="b"/>
              <a:pathLst>
                <a:path w="2271281" h="297434">
                  <a:moveTo>
                    <a:pt x="203200" y="0"/>
                  </a:moveTo>
                  <a:lnTo>
                    <a:pt x="2271281" y="0"/>
                  </a:lnTo>
                  <a:lnTo>
                    <a:pt x="2068081" y="297434"/>
                  </a:lnTo>
                  <a:lnTo>
                    <a:pt x="0" y="297434"/>
                  </a:lnTo>
                  <a:lnTo>
                    <a:pt x="203200" y="0"/>
                  </a:lnTo>
                  <a:close/>
                </a:path>
              </a:pathLst>
            </a:custGeom>
            <a:solidFill>
              <a:srgbClr val="F8B400">
                <a:alpha val="64706"/>
              </a:srgbClr>
            </a:solidFill>
          </p:spPr>
        </p:sp>
        <p:sp>
          <p:nvSpPr>
            <p:cNvPr id="10" name="TextBox 10"/>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9193811" y="537332"/>
            <a:ext cx="8445794" cy="9212336"/>
          </a:xfrm>
          <a:custGeom>
            <a:avLst/>
            <a:gdLst/>
            <a:ahLst/>
            <a:cxnLst/>
            <a:rect l="l" t="t" r="r" b="b"/>
            <a:pathLst>
              <a:path w="8445794" h="9212336">
                <a:moveTo>
                  <a:pt x="0" y="0"/>
                </a:moveTo>
                <a:lnTo>
                  <a:pt x="8445795" y="0"/>
                </a:lnTo>
                <a:lnTo>
                  <a:pt x="8445795" y="9212336"/>
                </a:lnTo>
                <a:lnTo>
                  <a:pt x="0" y="9212336"/>
                </a:lnTo>
                <a:lnTo>
                  <a:pt x="0" y="0"/>
                </a:lnTo>
                <a:close/>
              </a:path>
            </a:pathLst>
          </a:custGeom>
          <a:blipFill>
            <a:blip r:embed="rId2"/>
            <a:stretch>
              <a:fillRect l="-32321" r="-32321"/>
            </a:stretch>
          </a:blipFill>
        </p:spPr>
      </p:sp>
      <p:grpSp>
        <p:nvGrpSpPr>
          <p:cNvPr id="12" name="Group 12"/>
          <p:cNvGrpSpPr/>
          <p:nvPr/>
        </p:nvGrpSpPr>
        <p:grpSpPr>
          <a:xfrm rot="-2007092">
            <a:off x="17698226" y="-8677317"/>
            <a:ext cx="3881376" cy="21703559"/>
            <a:chOff x="0" y="0"/>
            <a:chExt cx="1022255" cy="5716164"/>
          </a:xfrm>
        </p:grpSpPr>
        <p:sp>
          <p:nvSpPr>
            <p:cNvPr id="13" name="Freeform 13"/>
            <p:cNvSpPr/>
            <p:nvPr/>
          </p:nvSpPr>
          <p:spPr>
            <a:xfrm>
              <a:off x="0" y="0"/>
              <a:ext cx="1022255" cy="5716164"/>
            </a:xfrm>
            <a:custGeom>
              <a:avLst/>
              <a:gdLst/>
              <a:ahLst/>
              <a:cxnLst/>
              <a:rect l="l" t="t" r="r" b="b"/>
              <a:pathLst>
                <a:path w="1022255" h="5716164">
                  <a:moveTo>
                    <a:pt x="0" y="0"/>
                  </a:moveTo>
                  <a:lnTo>
                    <a:pt x="1022255" y="0"/>
                  </a:lnTo>
                  <a:lnTo>
                    <a:pt x="1022255" y="5716164"/>
                  </a:lnTo>
                  <a:lnTo>
                    <a:pt x="0" y="5716164"/>
                  </a:lnTo>
                  <a:close/>
                </a:path>
              </a:pathLst>
            </a:custGeom>
            <a:solidFill>
              <a:srgbClr val="F8B400"/>
            </a:solidFill>
          </p:spPr>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3345403">
            <a:off x="11036778" y="9073935"/>
            <a:ext cx="7324845" cy="4712396"/>
            <a:chOff x="0" y="0"/>
            <a:chExt cx="2287099" cy="1471392"/>
          </a:xfrm>
        </p:grpSpPr>
        <p:sp>
          <p:nvSpPr>
            <p:cNvPr id="16" name="Freeform 16"/>
            <p:cNvSpPr/>
            <p:nvPr/>
          </p:nvSpPr>
          <p:spPr>
            <a:xfrm>
              <a:off x="0" y="0"/>
              <a:ext cx="2287099" cy="1471392"/>
            </a:xfrm>
            <a:custGeom>
              <a:avLst/>
              <a:gdLst/>
              <a:ahLst/>
              <a:cxnLst/>
              <a:rect l="l" t="t" r="r" b="b"/>
              <a:pathLst>
                <a:path w="2287099" h="1471392">
                  <a:moveTo>
                    <a:pt x="203200" y="0"/>
                  </a:moveTo>
                  <a:lnTo>
                    <a:pt x="2287099" y="0"/>
                  </a:lnTo>
                  <a:lnTo>
                    <a:pt x="2083899" y="1471392"/>
                  </a:lnTo>
                  <a:lnTo>
                    <a:pt x="0" y="1471392"/>
                  </a:lnTo>
                  <a:lnTo>
                    <a:pt x="203200" y="0"/>
                  </a:lnTo>
                  <a:close/>
                </a:path>
              </a:pathLst>
            </a:custGeom>
            <a:solidFill>
              <a:srgbClr val="F8B400"/>
            </a:solidFill>
          </p:spPr>
        </p:sp>
        <p:sp>
          <p:nvSpPr>
            <p:cNvPr id="17" name="TextBox 17"/>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7418429">
            <a:off x="5416944" y="681012"/>
            <a:ext cx="5971716" cy="895720"/>
            <a:chOff x="0" y="0"/>
            <a:chExt cx="1982978" cy="297434"/>
          </a:xfrm>
        </p:grpSpPr>
        <p:sp>
          <p:nvSpPr>
            <p:cNvPr id="19" name="Freeform 19"/>
            <p:cNvSpPr/>
            <p:nvPr/>
          </p:nvSpPr>
          <p:spPr>
            <a:xfrm>
              <a:off x="0" y="0"/>
              <a:ext cx="1982978" cy="297434"/>
            </a:xfrm>
            <a:custGeom>
              <a:avLst/>
              <a:gdLst/>
              <a:ahLst/>
              <a:cxnLst/>
              <a:rect l="l" t="t" r="r" b="b"/>
              <a:pathLst>
                <a:path w="1982978" h="297434">
                  <a:moveTo>
                    <a:pt x="203200" y="0"/>
                  </a:moveTo>
                  <a:lnTo>
                    <a:pt x="1982978" y="0"/>
                  </a:lnTo>
                  <a:lnTo>
                    <a:pt x="1779778" y="297434"/>
                  </a:lnTo>
                  <a:lnTo>
                    <a:pt x="0" y="297434"/>
                  </a:lnTo>
                  <a:lnTo>
                    <a:pt x="203200" y="0"/>
                  </a:lnTo>
                  <a:close/>
                </a:path>
              </a:pathLst>
            </a:custGeom>
            <a:solidFill>
              <a:srgbClr val="F8B400"/>
            </a:solidFill>
          </p:spPr>
        </p:sp>
        <p:sp>
          <p:nvSpPr>
            <p:cNvPr id="20" name="TextBox 20"/>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2807233" y="1167063"/>
            <a:ext cx="1639553" cy="1267490"/>
          </a:xfrm>
          <a:custGeom>
            <a:avLst/>
            <a:gdLst/>
            <a:ahLst/>
            <a:cxnLst/>
            <a:rect l="l" t="t" r="r" b="b"/>
            <a:pathLst>
              <a:path w="1639553" h="1267490">
                <a:moveTo>
                  <a:pt x="0" y="0"/>
                </a:moveTo>
                <a:lnTo>
                  <a:pt x="1639553" y="0"/>
                </a:lnTo>
                <a:lnTo>
                  <a:pt x="1639553" y="1267490"/>
                </a:lnTo>
                <a:lnTo>
                  <a:pt x="0" y="1267490"/>
                </a:lnTo>
                <a:lnTo>
                  <a:pt x="0" y="0"/>
                </a:lnTo>
                <a:close/>
              </a:path>
            </a:pathLst>
          </a:custGeom>
          <a:blipFill>
            <a:blip r:embed="rId3"/>
            <a:stretch>
              <a:fillRect/>
            </a:stretch>
          </a:blipFill>
        </p:spPr>
      </p:sp>
      <p:sp>
        <p:nvSpPr>
          <p:cNvPr id="22" name="TextBox 22"/>
          <p:cNvSpPr txBox="1"/>
          <p:nvPr/>
        </p:nvSpPr>
        <p:spPr>
          <a:xfrm>
            <a:off x="1028700" y="8641063"/>
            <a:ext cx="4220992" cy="443807"/>
          </a:xfrm>
          <a:prstGeom prst="rect">
            <a:avLst/>
          </a:prstGeom>
        </p:spPr>
        <p:txBody>
          <a:bodyPr lIns="0" tIns="0" rIns="0" bIns="0" rtlCol="0" anchor="t">
            <a:spAutoFit/>
          </a:bodyPr>
          <a:lstStyle/>
          <a:p>
            <a:pPr>
              <a:lnSpc>
                <a:spcPts val="3388"/>
              </a:lnSpc>
            </a:pPr>
            <a:r>
              <a:rPr lang="en-US" sz="2972" dirty="0">
                <a:solidFill>
                  <a:srgbClr val="000000"/>
                </a:solidFill>
                <a:latin typeface="Poppins Semi-Bold"/>
              </a:rPr>
              <a:t>INTAN BUKIT KIARA </a:t>
            </a:r>
          </a:p>
        </p:txBody>
      </p:sp>
      <p:sp>
        <p:nvSpPr>
          <p:cNvPr id="24" name="TextBox 24"/>
          <p:cNvSpPr txBox="1"/>
          <p:nvPr/>
        </p:nvSpPr>
        <p:spPr>
          <a:xfrm>
            <a:off x="1028700" y="3124666"/>
            <a:ext cx="7764882" cy="1720496"/>
          </a:xfrm>
          <a:prstGeom prst="rect">
            <a:avLst/>
          </a:prstGeom>
        </p:spPr>
        <p:txBody>
          <a:bodyPr lIns="0" tIns="0" rIns="0" bIns="0" rtlCol="0" anchor="t">
            <a:spAutoFit/>
          </a:bodyPr>
          <a:lstStyle/>
          <a:p>
            <a:pPr algn="ctr">
              <a:lnSpc>
                <a:spcPts val="6294"/>
              </a:lnSpc>
            </a:pPr>
            <a:r>
              <a:rPr lang="en-US" sz="5722">
                <a:solidFill>
                  <a:srgbClr val="000000"/>
                </a:solidFill>
                <a:latin typeface="Calibri (MS) Bold"/>
              </a:rPr>
              <a:t>MALAYSIA MADANI:</a:t>
            </a:r>
          </a:p>
          <a:p>
            <a:pPr algn="ctr">
              <a:lnSpc>
                <a:spcPts val="6294"/>
              </a:lnSpc>
            </a:pPr>
            <a:r>
              <a:rPr lang="en-US" sz="5722">
                <a:solidFill>
                  <a:srgbClr val="000000"/>
                </a:solidFill>
                <a:latin typeface="Calibri (MS) Bold"/>
              </a:rPr>
              <a:t>NILAI TERAS DAYA CIPTA</a:t>
            </a:r>
          </a:p>
        </p:txBody>
      </p:sp>
      <p:pic>
        <p:nvPicPr>
          <p:cNvPr id="26" name="Picture 25">
            <a:extLst>
              <a:ext uri="{FF2B5EF4-FFF2-40B4-BE49-F238E27FC236}">
                <a16:creationId xmlns:a16="http://schemas.microsoft.com/office/drawing/2014/main" id="{D3A5631B-BCB4-4158-AF7A-6EE14C4F4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7170" y="772529"/>
            <a:ext cx="3709515" cy="2046763"/>
          </a:xfrm>
          <a:prstGeom prst="rect">
            <a:avLst/>
          </a:prstGeom>
        </p:spPr>
      </p:pic>
    </p:spTree>
    <p:extLst>
      <p:ext uri="{BB962C8B-B14F-4D97-AF65-F5344CB8AC3E}">
        <p14:creationId xmlns:p14="http://schemas.microsoft.com/office/powerpoint/2010/main" val="2595659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5">
              <a:extLst>
                <a:ext uri="{96DAC541-7B7A-43D3-8B79-37D633B846F1}">
                  <asvg:svgBlip xmlns:asvg="http://schemas.microsoft.com/office/drawing/2016/SVG/main" r:embed="rId6"/>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graphicFrame>
        <p:nvGraphicFramePr>
          <p:cNvPr id="16" name="Diagram 15">
            <a:extLst>
              <a:ext uri="{FF2B5EF4-FFF2-40B4-BE49-F238E27FC236}">
                <a16:creationId xmlns:a16="http://schemas.microsoft.com/office/drawing/2014/main" id="{5EE80CB7-FBBD-4F77-9031-961D7D3F9700}"/>
              </a:ext>
            </a:extLst>
          </p:cNvPr>
          <p:cNvGraphicFramePr/>
          <p:nvPr>
            <p:extLst>
              <p:ext uri="{D42A27DB-BD31-4B8C-83A1-F6EECF244321}">
                <p14:modId xmlns:p14="http://schemas.microsoft.com/office/powerpoint/2010/main" val="1022109799"/>
              </p:ext>
            </p:extLst>
          </p:nvPr>
        </p:nvGraphicFramePr>
        <p:xfrm>
          <a:off x="2919970" y="2435423"/>
          <a:ext cx="13533368" cy="54176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TextBox 16">
            <a:extLst>
              <a:ext uri="{FF2B5EF4-FFF2-40B4-BE49-F238E27FC236}">
                <a16:creationId xmlns:a16="http://schemas.microsoft.com/office/drawing/2014/main" id="{0805CC9D-D545-4F26-A5EE-956D36EA724D}"/>
              </a:ext>
            </a:extLst>
          </p:cNvPr>
          <p:cNvSpPr txBox="1"/>
          <p:nvPr/>
        </p:nvSpPr>
        <p:spPr>
          <a:xfrm>
            <a:off x="4137697" y="568102"/>
            <a:ext cx="4672586" cy="830997"/>
          </a:xfrm>
          <a:prstGeom prst="rect">
            <a:avLst/>
          </a:prstGeom>
          <a:solidFill>
            <a:schemeClr val="bg1">
              <a:lumMod val="75000"/>
            </a:schemeClr>
          </a:solidFill>
          <a:ln w="28575">
            <a:solidFill>
              <a:schemeClr val="tx1">
                <a:lumMod val="95000"/>
                <a:lumOff val="5000"/>
              </a:schemeClr>
            </a:solidFill>
          </a:ln>
        </p:spPr>
        <p:txBody>
          <a:bodyPr wrap="square" rtlCol="0">
            <a:spAutoFit/>
          </a:bodyPr>
          <a:lstStyle/>
          <a:p>
            <a:pPr algn="ctr"/>
            <a:r>
              <a:rPr lang="en-US" sz="4800" b="1" dirty="0"/>
              <a:t>6 JENIS INOVASI</a:t>
            </a:r>
          </a:p>
        </p:txBody>
      </p:sp>
      <p:sp>
        <p:nvSpPr>
          <p:cNvPr id="18" name="TextBox 17">
            <a:extLst>
              <a:ext uri="{FF2B5EF4-FFF2-40B4-BE49-F238E27FC236}">
                <a16:creationId xmlns:a16="http://schemas.microsoft.com/office/drawing/2014/main" id="{414AE746-38BA-4B84-BE02-513C7CAE6231}"/>
              </a:ext>
            </a:extLst>
          </p:cNvPr>
          <p:cNvSpPr txBox="1"/>
          <p:nvPr/>
        </p:nvSpPr>
        <p:spPr>
          <a:xfrm>
            <a:off x="12573000" y="8989113"/>
            <a:ext cx="5612434" cy="584775"/>
          </a:xfrm>
          <a:prstGeom prst="rect">
            <a:avLst/>
          </a:prstGeom>
          <a:noFill/>
        </p:spPr>
        <p:txBody>
          <a:bodyPr wrap="none" rtlCol="0">
            <a:spAutoFit/>
          </a:bodyPr>
          <a:lstStyle/>
          <a:p>
            <a:r>
              <a:rPr lang="en-US" sz="1400" dirty="0"/>
              <a:t>(</a:t>
            </a:r>
            <a:r>
              <a:rPr lang="en-US" sz="1400" dirty="0" err="1"/>
              <a:t>Sumber</a:t>
            </a:r>
            <a:r>
              <a:rPr lang="en-US" sz="1400" dirty="0"/>
              <a:t> : </a:t>
            </a:r>
            <a:r>
              <a:rPr lang="en-US" sz="1400" dirty="0">
                <a:solidFill>
                  <a:schemeClr val="dk1"/>
                </a:solidFill>
                <a:latin typeface="Source Sans Pro"/>
                <a:ea typeface="Source Sans Pro"/>
                <a:cs typeface="Source Sans Pro"/>
                <a:sym typeface="Source Sans Pro"/>
              </a:rPr>
              <a:t>Innovation Management (2015).</a:t>
            </a:r>
            <a:r>
              <a:rPr lang="en-US" sz="1400" dirty="0" err="1">
                <a:solidFill>
                  <a:schemeClr val="dk1"/>
                </a:solidFill>
                <a:latin typeface="Source Sans Pro"/>
                <a:ea typeface="Source Sans Pro"/>
                <a:cs typeface="Source Sans Pro"/>
                <a:sym typeface="Source Sans Pro"/>
              </a:rPr>
              <a:t>UNiKL</a:t>
            </a:r>
            <a:r>
              <a:rPr lang="en-US" sz="1400" dirty="0">
                <a:solidFill>
                  <a:schemeClr val="dk1"/>
                </a:solidFill>
                <a:latin typeface="Source Sans Pro"/>
                <a:ea typeface="Source Sans Pro"/>
                <a:cs typeface="Source Sans Pro"/>
                <a:sym typeface="Source Sans Pro"/>
              </a:rPr>
              <a:t>. Oxford </a:t>
            </a:r>
            <a:r>
              <a:rPr lang="en-US" sz="1400" dirty="0" err="1">
                <a:solidFill>
                  <a:schemeClr val="dk1"/>
                </a:solidFill>
                <a:latin typeface="Source Sans Pro"/>
                <a:ea typeface="Source Sans Pro"/>
                <a:cs typeface="Source Sans Pro"/>
                <a:sym typeface="Source Sans Pro"/>
              </a:rPr>
              <a:t>Fajar</a:t>
            </a:r>
            <a:r>
              <a:rPr lang="en-US" sz="1400" dirty="0">
                <a:solidFill>
                  <a:schemeClr val="dk1"/>
                </a:solidFill>
                <a:latin typeface="Source Sans Pro"/>
                <a:ea typeface="Source Sans Pro"/>
                <a:cs typeface="Source Sans Pro"/>
                <a:sym typeface="Source Sans Pro"/>
              </a:rPr>
              <a:t>. Malaysia.)</a:t>
            </a:r>
            <a:endParaRPr lang="en-US" sz="1400" dirty="0">
              <a:solidFill>
                <a:schemeClr val="dk1"/>
              </a:solidFill>
            </a:endParaRPr>
          </a:p>
          <a:p>
            <a:endParaRPr lang="en-US" dirty="0"/>
          </a:p>
        </p:txBody>
      </p:sp>
      <p:pic>
        <p:nvPicPr>
          <p:cNvPr id="19" name="Picture 18">
            <a:extLst>
              <a:ext uri="{FF2B5EF4-FFF2-40B4-BE49-F238E27FC236}">
                <a16:creationId xmlns:a16="http://schemas.microsoft.com/office/drawing/2014/main" id="{A7E04678-FC8D-4C5D-AFEE-787BF53838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723917" y="7525501"/>
            <a:ext cx="3709515" cy="2046763"/>
          </a:xfrm>
          <a:prstGeom prst="rect">
            <a:avLst/>
          </a:prstGeom>
        </p:spPr>
      </p:pic>
    </p:spTree>
    <p:extLst>
      <p:ext uri="{BB962C8B-B14F-4D97-AF65-F5344CB8AC3E}">
        <p14:creationId xmlns:p14="http://schemas.microsoft.com/office/powerpoint/2010/main" val="102375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5">
              <a:extLst>
                <a:ext uri="{96DAC541-7B7A-43D3-8B79-37D633B846F1}">
                  <asvg:svgBlip xmlns:asvg="http://schemas.microsoft.com/office/drawing/2016/SVG/main" r:embed="rId6"/>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graphicFrame>
        <p:nvGraphicFramePr>
          <p:cNvPr id="16" name="Diagram 15">
            <a:extLst>
              <a:ext uri="{FF2B5EF4-FFF2-40B4-BE49-F238E27FC236}">
                <a16:creationId xmlns:a16="http://schemas.microsoft.com/office/drawing/2014/main" id="{5EE80CB7-FBBD-4F77-9031-961D7D3F9700}"/>
              </a:ext>
            </a:extLst>
          </p:cNvPr>
          <p:cNvGraphicFramePr/>
          <p:nvPr>
            <p:extLst>
              <p:ext uri="{D42A27DB-BD31-4B8C-83A1-F6EECF244321}">
                <p14:modId xmlns:p14="http://schemas.microsoft.com/office/powerpoint/2010/main" val="123674114"/>
              </p:ext>
            </p:extLst>
          </p:nvPr>
        </p:nvGraphicFramePr>
        <p:xfrm>
          <a:off x="2919970" y="2435423"/>
          <a:ext cx="13533368" cy="54176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TextBox 17">
            <a:extLst>
              <a:ext uri="{FF2B5EF4-FFF2-40B4-BE49-F238E27FC236}">
                <a16:creationId xmlns:a16="http://schemas.microsoft.com/office/drawing/2014/main" id="{A8F55A7B-0B3D-4084-9A1B-92440AAF9214}"/>
              </a:ext>
            </a:extLst>
          </p:cNvPr>
          <p:cNvSpPr txBox="1"/>
          <p:nvPr/>
        </p:nvSpPr>
        <p:spPr>
          <a:xfrm>
            <a:off x="12573000" y="8989113"/>
            <a:ext cx="5612434" cy="584775"/>
          </a:xfrm>
          <a:prstGeom prst="rect">
            <a:avLst/>
          </a:prstGeom>
          <a:noFill/>
        </p:spPr>
        <p:txBody>
          <a:bodyPr wrap="none" rtlCol="0">
            <a:spAutoFit/>
          </a:bodyPr>
          <a:lstStyle/>
          <a:p>
            <a:r>
              <a:rPr lang="en-US" sz="1400" dirty="0"/>
              <a:t>(</a:t>
            </a:r>
            <a:r>
              <a:rPr lang="en-US" sz="1400" dirty="0" err="1"/>
              <a:t>Sumber</a:t>
            </a:r>
            <a:r>
              <a:rPr lang="en-US" sz="1400" dirty="0"/>
              <a:t> : </a:t>
            </a:r>
            <a:r>
              <a:rPr lang="en-US" sz="1400" dirty="0">
                <a:solidFill>
                  <a:schemeClr val="dk1"/>
                </a:solidFill>
                <a:latin typeface="Source Sans Pro"/>
                <a:ea typeface="Source Sans Pro"/>
                <a:cs typeface="Source Sans Pro"/>
                <a:sym typeface="Source Sans Pro"/>
              </a:rPr>
              <a:t>Innovation Management (2015).</a:t>
            </a:r>
            <a:r>
              <a:rPr lang="en-US" sz="1400" dirty="0" err="1">
                <a:solidFill>
                  <a:schemeClr val="dk1"/>
                </a:solidFill>
                <a:latin typeface="Source Sans Pro"/>
                <a:ea typeface="Source Sans Pro"/>
                <a:cs typeface="Source Sans Pro"/>
                <a:sym typeface="Source Sans Pro"/>
              </a:rPr>
              <a:t>UNiKL</a:t>
            </a:r>
            <a:r>
              <a:rPr lang="en-US" sz="1400" dirty="0">
                <a:solidFill>
                  <a:schemeClr val="dk1"/>
                </a:solidFill>
                <a:latin typeface="Source Sans Pro"/>
                <a:ea typeface="Source Sans Pro"/>
                <a:cs typeface="Source Sans Pro"/>
                <a:sym typeface="Source Sans Pro"/>
              </a:rPr>
              <a:t>. Oxford </a:t>
            </a:r>
            <a:r>
              <a:rPr lang="en-US" sz="1400" dirty="0" err="1">
                <a:solidFill>
                  <a:schemeClr val="dk1"/>
                </a:solidFill>
                <a:latin typeface="Source Sans Pro"/>
                <a:ea typeface="Source Sans Pro"/>
                <a:cs typeface="Source Sans Pro"/>
                <a:sym typeface="Source Sans Pro"/>
              </a:rPr>
              <a:t>Fajar</a:t>
            </a:r>
            <a:r>
              <a:rPr lang="en-US" sz="1400" dirty="0">
                <a:solidFill>
                  <a:schemeClr val="dk1"/>
                </a:solidFill>
                <a:latin typeface="Source Sans Pro"/>
                <a:ea typeface="Source Sans Pro"/>
                <a:cs typeface="Source Sans Pro"/>
                <a:sym typeface="Source Sans Pro"/>
              </a:rPr>
              <a:t>. Malaysia.)</a:t>
            </a:r>
            <a:endParaRPr lang="en-US" sz="1400" dirty="0">
              <a:solidFill>
                <a:schemeClr val="dk1"/>
              </a:solidFill>
            </a:endParaRPr>
          </a:p>
          <a:p>
            <a:endParaRPr lang="en-US" dirty="0"/>
          </a:p>
        </p:txBody>
      </p:sp>
      <p:sp>
        <p:nvSpPr>
          <p:cNvPr id="19" name="TextBox 18">
            <a:extLst>
              <a:ext uri="{FF2B5EF4-FFF2-40B4-BE49-F238E27FC236}">
                <a16:creationId xmlns:a16="http://schemas.microsoft.com/office/drawing/2014/main" id="{D2AEF43A-5046-4696-B52D-5C12F5685143}"/>
              </a:ext>
            </a:extLst>
          </p:cNvPr>
          <p:cNvSpPr txBox="1"/>
          <p:nvPr/>
        </p:nvSpPr>
        <p:spPr>
          <a:xfrm>
            <a:off x="4137697" y="568102"/>
            <a:ext cx="4672586" cy="830997"/>
          </a:xfrm>
          <a:prstGeom prst="rect">
            <a:avLst/>
          </a:prstGeom>
          <a:solidFill>
            <a:schemeClr val="bg1">
              <a:lumMod val="75000"/>
            </a:schemeClr>
          </a:solidFill>
          <a:ln w="28575">
            <a:solidFill>
              <a:schemeClr val="tx1">
                <a:lumMod val="95000"/>
                <a:lumOff val="5000"/>
              </a:schemeClr>
            </a:solidFill>
          </a:ln>
        </p:spPr>
        <p:txBody>
          <a:bodyPr wrap="square" rtlCol="0">
            <a:spAutoFit/>
          </a:bodyPr>
          <a:lstStyle/>
          <a:p>
            <a:pPr algn="ctr"/>
            <a:r>
              <a:rPr lang="en-US" sz="4800" b="1" dirty="0"/>
              <a:t>6 JENIS INOVASI</a:t>
            </a:r>
          </a:p>
        </p:txBody>
      </p:sp>
      <p:pic>
        <p:nvPicPr>
          <p:cNvPr id="21" name="Picture 20">
            <a:extLst>
              <a:ext uri="{FF2B5EF4-FFF2-40B4-BE49-F238E27FC236}">
                <a16:creationId xmlns:a16="http://schemas.microsoft.com/office/drawing/2014/main" id="{5CDBB207-F9EC-4C96-BCFF-4F8E7862A7D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723917" y="7525501"/>
            <a:ext cx="3709515" cy="2046763"/>
          </a:xfrm>
          <a:prstGeom prst="rect">
            <a:avLst/>
          </a:prstGeom>
        </p:spPr>
      </p:pic>
    </p:spTree>
    <p:extLst>
      <p:ext uri="{BB962C8B-B14F-4D97-AF65-F5344CB8AC3E}">
        <p14:creationId xmlns:p14="http://schemas.microsoft.com/office/powerpoint/2010/main" val="1166939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087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9EF9DD-9585-4610-8213-E466143DED70}"/>
              </a:ext>
            </a:extLst>
          </p:cNvPr>
          <p:cNvPicPr>
            <a:picLocks noChangeAspect="1"/>
          </p:cNvPicPr>
          <p:nvPr/>
        </p:nvPicPr>
        <p:blipFill rotWithShape="1">
          <a:blip r:embed="rId3"/>
          <a:srcRect t="12222" b="11482"/>
          <a:stretch/>
        </p:blipFill>
        <p:spPr>
          <a:xfrm>
            <a:off x="0" y="1257300"/>
            <a:ext cx="18288000" cy="7848600"/>
          </a:xfrm>
          <a:prstGeom prst="rect">
            <a:avLst/>
          </a:prstGeom>
        </p:spPr>
      </p:pic>
    </p:spTree>
    <p:extLst>
      <p:ext uri="{BB962C8B-B14F-4D97-AF65-F5344CB8AC3E}">
        <p14:creationId xmlns:p14="http://schemas.microsoft.com/office/powerpoint/2010/main" val="1664674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F2C3C4-FA83-4EEF-B8A4-6DA1DD049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 y="-15798"/>
            <a:ext cx="10287000" cy="10287000"/>
          </a:xfrm>
          <a:prstGeom prst="rect">
            <a:avLst/>
          </a:prstGeom>
        </p:spPr>
      </p:pic>
      <p:pic>
        <p:nvPicPr>
          <p:cNvPr id="7" name="Picture 6">
            <a:extLst>
              <a:ext uri="{FF2B5EF4-FFF2-40B4-BE49-F238E27FC236}">
                <a16:creationId xmlns:a16="http://schemas.microsoft.com/office/drawing/2014/main" id="{49B8C286-613C-4ABE-9F12-A7D371ABB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4800" y="358698"/>
            <a:ext cx="6354113" cy="9928302"/>
          </a:xfrm>
          <a:prstGeom prst="rect">
            <a:avLst/>
          </a:prstGeom>
        </p:spPr>
      </p:pic>
    </p:spTree>
    <p:extLst>
      <p:ext uri="{BB962C8B-B14F-4D97-AF65-F5344CB8AC3E}">
        <p14:creationId xmlns:p14="http://schemas.microsoft.com/office/powerpoint/2010/main" val="627515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67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C95B39-D39A-4283-8961-2C4724347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6300"/>
            <a:ext cx="18288000" cy="8534400"/>
          </a:xfrm>
          <a:prstGeom prst="rect">
            <a:avLst/>
          </a:prstGeom>
        </p:spPr>
      </p:pic>
    </p:spTree>
    <p:extLst>
      <p:ext uri="{BB962C8B-B14F-4D97-AF65-F5344CB8AC3E}">
        <p14:creationId xmlns:p14="http://schemas.microsoft.com/office/powerpoint/2010/main" val="949042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5">
              <a:extLst>
                <a:ext uri="{96DAC541-7B7A-43D3-8B79-37D633B846F1}">
                  <asvg:svgBlip xmlns:asvg="http://schemas.microsoft.com/office/drawing/2016/SVG/main" r:embed="rId6"/>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sp>
        <p:nvSpPr>
          <p:cNvPr id="17" name="TextBox 16">
            <a:extLst>
              <a:ext uri="{FF2B5EF4-FFF2-40B4-BE49-F238E27FC236}">
                <a16:creationId xmlns:a16="http://schemas.microsoft.com/office/drawing/2014/main" id="{0805CC9D-D545-4F26-A5EE-956D36EA724D}"/>
              </a:ext>
            </a:extLst>
          </p:cNvPr>
          <p:cNvSpPr txBox="1"/>
          <p:nvPr/>
        </p:nvSpPr>
        <p:spPr>
          <a:xfrm>
            <a:off x="3994846" y="566370"/>
            <a:ext cx="5497873" cy="830997"/>
          </a:xfrm>
          <a:prstGeom prst="rect">
            <a:avLst/>
          </a:prstGeom>
          <a:solidFill>
            <a:schemeClr val="bg1">
              <a:lumMod val="75000"/>
            </a:schemeClr>
          </a:solidFill>
          <a:ln w="28575">
            <a:solidFill>
              <a:schemeClr val="tx1"/>
            </a:solidFill>
          </a:ln>
        </p:spPr>
        <p:txBody>
          <a:bodyPr wrap="square" rtlCol="0">
            <a:spAutoFit/>
          </a:bodyPr>
          <a:lstStyle/>
          <a:p>
            <a:pPr algn="ctr"/>
            <a:r>
              <a:rPr lang="en-US" sz="4800" b="1" dirty="0"/>
              <a:t>7 BIDANG INOVASI</a:t>
            </a:r>
          </a:p>
        </p:txBody>
      </p:sp>
      <p:graphicFrame>
        <p:nvGraphicFramePr>
          <p:cNvPr id="18" name="Diagram 17">
            <a:extLst>
              <a:ext uri="{FF2B5EF4-FFF2-40B4-BE49-F238E27FC236}">
                <a16:creationId xmlns:a16="http://schemas.microsoft.com/office/drawing/2014/main" id="{8CE87E96-6C5A-4850-B8F8-2BAEA0F2C368}"/>
              </a:ext>
            </a:extLst>
          </p:cNvPr>
          <p:cNvGraphicFramePr/>
          <p:nvPr>
            <p:extLst>
              <p:ext uri="{D42A27DB-BD31-4B8C-83A1-F6EECF244321}">
                <p14:modId xmlns:p14="http://schemas.microsoft.com/office/powerpoint/2010/main" val="4205773909"/>
              </p:ext>
            </p:extLst>
          </p:nvPr>
        </p:nvGraphicFramePr>
        <p:xfrm>
          <a:off x="849214" y="2278077"/>
          <a:ext cx="16143385" cy="55552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15">
            <a:extLst>
              <a:ext uri="{FF2B5EF4-FFF2-40B4-BE49-F238E27FC236}">
                <a16:creationId xmlns:a16="http://schemas.microsoft.com/office/drawing/2014/main" id="{00B3A870-8BD1-4B76-B993-3BED86A4680C}"/>
              </a:ext>
            </a:extLst>
          </p:cNvPr>
          <p:cNvSpPr txBox="1"/>
          <p:nvPr/>
        </p:nvSpPr>
        <p:spPr>
          <a:xfrm>
            <a:off x="14630400" y="9104378"/>
            <a:ext cx="2665730" cy="369332"/>
          </a:xfrm>
          <a:prstGeom prst="rect">
            <a:avLst/>
          </a:prstGeom>
          <a:noFill/>
        </p:spPr>
        <p:txBody>
          <a:bodyPr wrap="none" rtlCol="0">
            <a:spAutoFit/>
          </a:bodyPr>
          <a:lstStyle/>
          <a:p>
            <a:r>
              <a:rPr lang="en-US" dirty="0" err="1"/>
              <a:t>Sumber</a:t>
            </a:r>
            <a:r>
              <a:rPr lang="en-US" dirty="0"/>
              <a:t> : Pelan </a:t>
            </a:r>
            <a:r>
              <a:rPr lang="en-US" dirty="0" err="1"/>
              <a:t>Inovasi</a:t>
            </a:r>
            <a:r>
              <a:rPr lang="en-US" dirty="0"/>
              <a:t> JPA</a:t>
            </a:r>
          </a:p>
        </p:txBody>
      </p:sp>
      <p:pic>
        <p:nvPicPr>
          <p:cNvPr id="20" name="Picture 19">
            <a:extLst>
              <a:ext uri="{FF2B5EF4-FFF2-40B4-BE49-F238E27FC236}">
                <a16:creationId xmlns:a16="http://schemas.microsoft.com/office/drawing/2014/main" id="{18C80979-FA26-4B98-B976-04277A42F9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723917" y="7525501"/>
            <a:ext cx="3709515" cy="2046763"/>
          </a:xfrm>
          <a:prstGeom prst="rect">
            <a:avLst/>
          </a:prstGeom>
        </p:spPr>
      </p:pic>
    </p:spTree>
    <p:extLst>
      <p:ext uri="{BB962C8B-B14F-4D97-AF65-F5344CB8AC3E}">
        <p14:creationId xmlns:p14="http://schemas.microsoft.com/office/powerpoint/2010/main" val="4267108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5">
              <a:extLst>
                <a:ext uri="{96DAC541-7B7A-43D3-8B79-37D633B846F1}">
                  <asvg:svgBlip xmlns:asvg="http://schemas.microsoft.com/office/drawing/2016/SVG/main" r:embed="rId6"/>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graphicFrame>
        <p:nvGraphicFramePr>
          <p:cNvPr id="18" name="Diagram 17">
            <a:extLst>
              <a:ext uri="{FF2B5EF4-FFF2-40B4-BE49-F238E27FC236}">
                <a16:creationId xmlns:a16="http://schemas.microsoft.com/office/drawing/2014/main" id="{8CE87E96-6C5A-4850-B8F8-2BAEA0F2C368}"/>
              </a:ext>
            </a:extLst>
          </p:cNvPr>
          <p:cNvGraphicFramePr/>
          <p:nvPr>
            <p:extLst>
              <p:ext uri="{D42A27DB-BD31-4B8C-83A1-F6EECF244321}">
                <p14:modId xmlns:p14="http://schemas.microsoft.com/office/powerpoint/2010/main" val="2174461420"/>
              </p:ext>
            </p:extLst>
          </p:nvPr>
        </p:nvGraphicFramePr>
        <p:xfrm>
          <a:off x="849214" y="2278077"/>
          <a:ext cx="16143385" cy="55552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TextBox 18">
            <a:extLst>
              <a:ext uri="{FF2B5EF4-FFF2-40B4-BE49-F238E27FC236}">
                <a16:creationId xmlns:a16="http://schemas.microsoft.com/office/drawing/2014/main" id="{9DBF2ED8-5C4A-4662-B40D-1F52C70393E9}"/>
              </a:ext>
            </a:extLst>
          </p:cNvPr>
          <p:cNvSpPr txBox="1"/>
          <p:nvPr/>
        </p:nvSpPr>
        <p:spPr>
          <a:xfrm>
            <a:off x="12573000" y="8989113"/>
            <a:ext cx="5612434" cy="584775"/>
          </a:xfrm>
          <a:prstGeom prst="rect">
            <a:avLst/>
          </a:prstGeom>
          <a:noFill/>
        </p:spPr>
        <p:txBody>
          <a:bodyPr wrap="none" rtlCol="0">
            <a:spAutoFit/>
          </a:bodyPr>
          <a:lstStyle/>
          <a:p>
            <a:r>
              <a:rPr lang="en-US" sz="1400" dirty="0"/>
              <a:t>(</a:t>
            </a:r>
            <a:r>
              <a:rPr lang="en-US" sz="1400" dirty="0" err="1"/>
              <a:t>Sumber</a:t>
            </a:r>
            <a:r>
              <a:rPr lang="en-US" sz="1400" dirty="0"/>
              <a:t> : </a:t>
            </a:r>
            <a:r>
              <a:rPr lang="en-US" sz="1400" dirty="0">
                <a:solidFill>
                  <a:schemeClr val="dk1"/>
                </a:solidFill>
                <a:latin typeface="Source Sans Pro"/>
                <a:ea typeface="Source Sans Pro"/>
                <a:cs typeface="Source Sans Pro"/>
                <a:sym typeface="Source Sans Pro"/>
              </a:rPr>
              <a:t>Innovation Management (2015).</a:t>
            </a:r>
            <a:r>
              <a:rPr lang="en-US" sz="1400" dirty="0" err="1">
                <a:solidFill>
                  <a:schemeClr val="dk1"/>
                </a:solidFill>
                <a:latin typeface="Source Sans Pro"/>
                <a:ea typeface="Source Sans Pro"/>
                <a:cs typeface="Source Sans Pro"/>
                <a:sym typeface="Source Sans Pro"/>
              </a:rPr>
              <a:t>UNiKL</a:t>
            </a:r>
            <a:r>
              <a:rPr lang="en-US" sz="1400" dirty="0">
                <a:solidFill>
                  <a:schemeClr val="dk1"/>
                </a:solidFill>
                <a:latin typeface="Source Sans Pro"/>
                <a:ea typeface="Source Sans Pro"/>
                <a:cs typeface="Source Sans Pro"/>
                <a:sym typeface="Source Sans Pro"/>
              </a:rPr>
              <a:t>. Oxford </a:t>
            </a:r>
            <a:r>
              <a:rPr lang="en-US" sz="1400" dirty="0" err="1">
                <a:solidFill>
                  <a:schemeClr val="dk1"/>
                </a:solidFill>
                <a:latin typeface="Source Sans Pro"/>
                <a:ea typeface="Source Sans Pro"/>
                <a:cs typeface="Source Sans Pro"/>
                <a:sym typeface="Source Sans Pro"/>
              </a:rPr>
              <a:t>Fajar</a:t>
            </a:r>
            <a:r>
              <a:rPr lang="en-US" sz="1400" dirty="0">
                <a:solidFill>
                  <a:schemeClr val="dk1"/>
                </a:solidFill>
                <a:latin typeface="Source Sans Pro"/>
                <a:ea typeface="Source Sans Pro"/>
                <a:cs typeface="Source Sans Pro"/>
                <a:sym typeface="Source Sans Pro"/>
              </a:rPr>
              <a:t>. Malaysia.)</a:t>
            </a:r>
            <a:endParaRPr lang="en-US" sz="1400" dirty="0">
              <a:solidFill>
                <a:schemeClr val="dk1"/>
              </a:solidFill>
            </a:endParaRPr>
          </a:p>
          <a:p>
            <a:endParaRPr lang="en-US" dirty="0"/>
          </a:p>
        </p:txBody>
      </p:sp>
      <p:sp>
        <p:nvSpPr>
          <p:cNvPr id="20" name="TextBox 19">
            <a:extLst>
              <a:ext uri="{FF2B5EF4-FFF2-40B4-BE49-F238E27FC236}">
                <a16:creationId xmlns:a16="http://schemas.microsoft.com/office/drawing/2014/main" id="{636DA781-2CC5-4A69-B3EB-06FC5DBDE161}"/>
              </a:ext>
            </a:extLst>
          </p:cNvPr>
          <p:cNvSpPr txBox="1"/>
          <p:nvPr/>
        </p:nvSpPr>
        <p:spPr>
          <a:xfrm>
            <a:off x="3994846" y="566370"/>
            <a:ext cx="5497873" cy="830997"/>
          </a:xfrm>
          <a:prstGeom prst="rect">
            <a:avLst/>
          </a:prstGeom>
          <a:solidFill>
            <a:schemeClr val="bg1">
              <a:lumMod val="75000"/>
            </a:schemeClr>
          </a:solidFill>
          <a:ln w="28575">
            <a:solidFill>
              <a:schemeClr val="tx1"/>
            </a:solidFill>
          </a:ln>
        </p:spPr>
        <p:txBody>
          <a:bodyPr wrap="square" rtlCol="0">
            <a:spAutoFit/>
          </a:bodyPr>
          <a:lstStyle/>
          <a:p>
            <a:pPr algn="ctr"/>
            <a:r>
              <a:rPr lang="en-US" sz="4800" b="1" dirty="0"/>
              <a:t>7 BIDANG INOVASI</a:t>
            </a:r>
          </a:p>
        </p:txBody>
      </p:sp>
      <p:pic>
        <p:nvPicPr>
          <p:cNvPr id="22" name="Picture 21">
            <a:extLst>
              <a:ext uri="{FF2B5EF4-FFF2-40B4-BE49-F238E27FC236}">
                <a16:creationId xmlns:a16="http://schemas.microsoft.com/office/drawing/2014/main" id="{D0D62378-5A0A-4FD1-99D9-CA5C790210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723917" y="7525501"/>
            <a:ext cx="3709515" cy="2046763"/>
          </a:xfrm>
          <a:prstGeom prst="rect">
            <a:avLst/>
          </a:prstGeom>
        </p:spPr>
      </p:pic>
    </p:spTree>
    <p:extLst>
      <p:ext uri="{BB962C8B-B14F-4D97-AF65-F5344CB8AC3E}">
        <p14:creationId xmlns:p14="http://schemas.microsoft.com/office/powerpoint/2010/main" val="3322196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5">
              <a:extLst>
                <a:ext uri="{96DAC541-7B7A-43D3-8B79-37D633B846F1}">
                  <asvg:svgBlip xmlns:asvg="http://schemas.microsoft.com/office/drawing/2016/SVG/main" r:embed="rId6"/>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graphicFrame>
        <p:nvGraphicFramePr>
          <p:cNvPr id="18" name="Diagram 17">
            <a:extLst>
              <a:ext uri="{FF2B5EF4-FFF2-40B4-BE49-F238E27FC236}">
                <a16:creationId xmlns:a16="http://schemas.microsoft.com/office/drawing/2014/main" id="{8CE87E96-6C5A-4850-B8F8-2BAEA0F2C368}"/>
              </a:ext>
            </a:extLst>
          </p:cNvPr>
          <p:cNvGraphicFramePr/>
          <p:nvPr>
            <p:extLst>
              <p:ext uri="{D42A27DB-BD31-4B8C-83A1-F6EECF244321}">
                <p14:modId xmlns:p14="http://schemas.microsoft.com/office/powerpoint/2010/main" val="488164243"/>
              </p:ext>
            </p:extLst>
          </p:nvPr>
        </p:nvGraphicFramePr>
        <p:xfrm>
          <a:off x="849214" y="2278077"/>
          <a:ext cx="16143385" cy="55552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TextBox 18">
            <a:extLst>
              <a:ext uri="{FF2B5EF4-FFF2-40B4-BE49-F238E27FC236}">
                <a16:creationId xmlns:a16="http://schemas.microsoft.com/office/drawing/2014/main" id="{98A28E44-EEA4-4284-ACD0-B3F3BCF7AB2B}"/>
              </a:ext>
            </a:extLst>
          </p:cNvPr>
          <p:cNvSpPr txBox="1"/>
          <p:nvPr/>
        </p:nvSpPr>
        <p:spPr>
          <a:xfrm>
            <a:off x="12573000" y="8989113"/>
            <a:ext cx="5612434" cy="584775"/>
          </a:xfrm>
          <a:prstGeom prst="rect">
            <a:avLst/>
          </a:prstGeom>
          <a:noFill/>
        </p:spPr>
        <p:txBody>
          <a:bodyPr wrap="none" rtlCol="0">
            <a:spAutoFit/>
          </a:bodyPr>
          <a:lstStyle/>
          <a:p>
            <a:r>
              <a:rPr lang="en-US" sz="1400" dirty="0"/>
              <a:t>(</a:t>
            </a:r>
            <a:r>
              <a:rPr lang="en-US" sz="1400" dirty="0" err="1"/>
              <a:t>Sumber</a:t>
            </a:r>
            <a:r>
              <a:rPr lang="en-US" sz="1400" dirty="0"/>
              <a:t> : </a:t>
            </a:r>
            <a:r>
              <a:rPr lang="en-US" sz="1400" dirty="0">
                <a:solidFill>
                  <a:schemeClr val="dk1"/>
                </a:solidFill>
                <a:latin typeface="Source Sans Pro"/>
                <a:ea typeface="Source Sans Pro"/>
                <a:cs typeface="Source Sans Pro"/>
                <a:sym typeface="Source Sans Pro"/>
              </a:rPr>
              <a:t>Innovation Management (2015).</a:t>
            </a:r>
            <a:r>
              <a:rPr lang="en-US" sz="1400" dirty="0" err="1">
                <a:solidFill>
                  <a:schemeClr val="dk1"/>
                </a:solidFill>
                <a:latin typeface="Source Sans Pro"/>
                <a:ea typeface="Source Sans Pro"/>
                <a:cs typeface="Source Sans Pro"/>
                <a:sym typeface="Source Sans Pro"/>
              </a:rPr>
              <a:t>UNiKL</a:t>
            </a:r>
            <a:r>
              <a:rPr lang="en-US" sz="1400" dirty="0">
                <a:solidFill>
                  <a:schemeClr val="dk1"/>
                </a:solidFill>
                <a:latin typeface="Source Sans Pro"/>
                <a:ea typeface="Source Sans Pro"/>
                <a:cs typeface="Source Sans Pro"/>
                <a:sym typeface="Source Sans Pro"/>
              </a:rPr>
              <a:t>. Oxford </a:t>
            </a:r>
            <a:r>
              <a:rPr lang="en-US" sz="1400" dirty="0" err="1">
                <a:solidFill>
                  <a:schemeClr val="dk1"/>
                </a:solidFill>
                <a:latin typeface="Source Sans Pro"/>
                <a:ea typeface="Source Sans Pro"/>
                <a:cs typeface="Source Sans Pro"/>
                <a:sym typeface="Source Sans Pro"/>
              </a:rPr>
              <a:t>Fajar</a:t>
            </a:r>
            <a:r>
              <a:rPr lang="en-US" sz="1400" dirty="0">
                <a:solidFill>
                  <a:schemeClr val="dk1"/>
                </a:solidFill>
                <a:latin typeface="Source Sans Pro"/>
                <a:ea typeface="Source Sans Pro"/>
                <a:cs typeface="Source Sans Pro"/>
                <a:sym typeface="Source Sans Pro"/>
              </a:rPr>
              <a:t>. Malaysia.)</a:t>
            </a:r>
            <a:endParaRPr lang="en-US" sz="1400" dirty="0">
              <a:solidFill>
                <a:schemeClr val="dk1"/>
              </a:solidFill>
            </a:endParaRPr>
          </a:p>
          <a:p>
            <a:endParaRPr lang="en-US" dirty="0"/>
          </a:p>
        </p:txBody>
      </p:sp>
      <p:sp>
        <p:nvSpPr>
          <p:cNvPr id="20" name="TextBox 19">
            <a:extLst>
              <a:ext uri="{FF2B5EF4-FFF2-40B4-BE49-F238E27FC236}">
                <a16:creationId xmlns:a16="http://schemas.microsoft.com/office/drawing/2014/main" id="{6F56A34E-15FC-4386-BDB1-8139D73B3F2F}"/>
              </a:ext>
            </a:extLst>
          </p:cNvPr>
          <p:cNvSpPr txBox="1"/>
          <p:nvPr/>
        </p:nvSpPr>
        <p:spPr>
          <a:xfrm>
            <a:off x="3994846" y="566370"/>
            <a:ext cx="5497873" cy="830997"/>
          </a:xfrm>
          <a:prstGeom prst="rect">
            <a:avLst/>
          </a:prstGeom>
          <a:solidFill>
            <a:schemeClr val="bg1">
              <a:lumMod val="75000"/>
            </a:schemeClr>
          </a:solidFill>
          <a:ln w="28575">
            <a:solidFill>
              <a:schemeClr val="tx1"/>
            </a:solidFill>
          </a:ln>
        </p:spPr>
        <p:txBody>
          <a:bodyPr wrap="square" rtlCol="0">
            <a:spAutoFit/>
          </a:bodyPr>
          <a:lstStyle/>
          <a:p>
            <a:pPr algn="ctr"/>
            <a:r>
              <a:rPr lang="en-US" sz="4800" b="1" dirty="0"/>
              <a:t>7 BIDANG INOVASI</a:t>
            </a:r>
          </a:p>
        </p:txBody>
      </p:sp>
      <p:pic>
        <p:nvPicPr>
          <p:cNvPr id="22" name="Picture 21">
            <a:extLst>
              <a:ext uri="{FF2B5EF4-FFF2-40B4-BE49-F238E27FC236}">
                <a16:creationId xmlns:a16="http://schemas.microsoft.com/office/drawing/2014/main" id="{8EFF10DC-7B00-4031-B542-D23C39FC6EE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723917" y="7525501"/>
            <a:ext cx="3709515" cy="2046763"/>
          </a:xfrm>
          <a:prstGeom prst="rect">
            <a:avLst/>
          </a:prstGeom>
        </p:spPr>
      </p:pic>
    </p:spTree>
    <p:extLst>
      <p:ext uri="{BB962C8B-B14F-4D97-AF65-F5344CB8AC3E}">
        <p14:creationId xmlns:p14="http://schemas.microsoft.com/office/powerpoint/2010/main" val="1479957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2"/>
          <p:cNvGrpSpPr/>
          <p:nvPr/>
        </p:nvGrpSpPr>
        <p:grpSpPr>
          <a:xfrm>
            <a:off x="-836748" y="-317503"/>
            <a:ext cx="22406886" cy="834714"/>
            <a:chOff x="0" y="0"/>
            <a:chExt cx="5901402" cy="219842"/>
          </a:xfrm>
        </p:grpSpPr>
        <p:sp>
          <p:nvSpPr>
            <p:cNvPr id="3" name="Freeform 3"/>
            <p:cNvSpPr/>
            <p:nvPr/>
          </p:nvSpPr>
          <p:spPr>
            <a:xfrm>
              <a:off x="0" y="0"/>
              <a:ext cx="5901402" cy="219842"/>
            </a:xfrm>
            <a:custGeom>
              <a:avLst/>
              <a:gdLst/>
              <a:ahLst/>
              <a:cxnLst/>
              <a:rect l="l" t="t" r="r" b="b"/>
              <a:pathLst>
                <a:path w="5901402" h="219842">
                  <a:moveTo>
                    <a:pt x="0" y="0"/>
                  </a:moveTo>
                  <a:lnTo>
                    <a:pt x="5901402" y="0"/>
                  </a:lnTo>
                  <a:lnTo>
                    <a:pt x="5901402" y="219842"/>
                  </a:lnTo>
                  <a:lnTo>
                    <a:pt x="0" y="219842"/>
                  </a:lnTo>
                  <a:close/>
                </a:path>
              </a:pathLst>
            </a:custGeom>
            <a:solidFill>
              <a:srgbClr val="F8B4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4195093" y="9321007"/>
            <a:ext cx="6128414" cy="2288499"/>
          </a:xfrm>
          <a:custGeom>
            <a:avLst/>
            <a:gdLst/>
            <a:ahLst/>
            <a:cxnLst/>
            <a:rect l="l" t="t" r="r" b="b"/>
            <a:pathLst>
              <a:path w="6128414" h="2288499">
                <a:moveTo>
                  <a:pt x="6128414" y="0"/>
                </a:moveTo>
                <a:lnTo>
                  <a:pt x="0" y="0"/>
                </a:lnTo>
                <a:lnTo>
                  <a:pt x="0" y="2288499"/>
                </a:lnTo>
                <a:lnTo>
                  <a:pt x="6128414" y="2288499"/>
                </a:lnTo>
                <a:lnTo>
                  <a:pt x="6128414" y="0"/>
                </a:lnTo>
                <a:close/>
              </a:path>
            </a:pathLst>
          </a:custGeom>
          <a:blipFill>
            <a:blip r:embed="rId2">
              <a:extLst>
                <a:ext uri="{96DAC541-7B7A-43D3-8B79-37D633B846F1}">
                  <asvg:svgBlip xmlns:asvg="http://schemas.microsoft.com/office/drawing/2016/SVG/main" r:embed="rId3"/>
                </a:ext>
              </a:extLst>
            </a:blip>
            <a:stretch>
              <a:fillRect r="-103224"/>
            </a:stretch>
          </a:blipFill>
        </p:spPr>
      </p:sp>
      <p:grpSp>
        <p:nvGrpSpPr>
          <p:cNvPr id="6" name="Group 6"/>
          <p:cNvGrpSpPr>
            <a:grpSpLocks noChangeAspect="1"/>
          </p:cNvGrpSpPr>
          <p:nvPr/>
        </p:nvGrpSpPr>
        <p:grpSpPr>
          <a:xfrm>
            <a:off x="1028700" y="1670052"/>
            <a:ext cx="5121064" cy="7588248"/>
            <a:chOff x="0" y="0"/>
            <a:chExt cx="3727450" cy="5523230"/>
          </a:xfrm>
        </p:grpSpPr>
        <p:sp>
          <p:nvSpPr>
            <p:cNvPr id="7" name="Freeform 7"/>
            <p:cNvSpPr/>
            <p:nvPr/>
          </p:nvSpPr>
          <p:spPr>
            <a:xfrm>
              <a:off x="63500" y="63500"/>
              <a:ext cx="3600450" cy="5396230"/>
            </a:xfrm>
            <a:custGeom>
              <a:avLst/>
              <a:gdLst/>
              <a:ahLst/>
              <a:cxnLst/>
              <a:rect l="l" t="t" r="r" b="b"/>
              <a:pathLst>
                <a:path w="3600450" h="5396230">
                  <a:moveTo>
                    <a:pt x="0" y="0"/>
                  </a:moveTo>
                  <a:lnTo>
                    <a:pt x="3600450" y="0"/>
                  </a:lnTo>
                  <a:lnTo>
                    <a:pt x="3600450" y="5396230"/>
                  </a:lnTo>
                  <a:lnTo>
                    <a:pt x="0" y="5396230"/>
                  </a:lnTo>
                  <a:close/>
                </a:path>
              </a:pathLst>
            </a:custGeom>
            <a:blipFill>
              <a:blip r:embed="rId4"/>
              <a:stretch>
                <a:fillRect l="-10503" r="-114452"/>
              </a:stretch>
            </a:blipFill>
          </p:spPr>
        </p:sp>
        <p:sp>
          <p:nvSpPr>
            <p:cNvPr id="8" name="Freeform 8"/>
            <p:cNvSpPr/>
            <p:nvPr/>
          </p:nvSpPr>
          <p:spPr>
            <a:xfrm>
              <a:off x="0" y="0"/>
              <a:ext cx="3727450" cy="5523230"/>
            </a:xfrm>
            <a:custGeom>
              <a:avLst/>
              <a:gdLst/>
              <a:ahLst/>
              <a:cxnLst/>
              <a:rect l="l" t="t" r="r" b="b"/>
              <a:pathLst>
                <a:path w="3727450" h="552323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9B680"/>
            </a:solidFill>
          </p:spPr>
        </p:sp>
      </p:grpSp>
      <p:sp>
        <p:nvSpPr>
          <p:cNvPr id="9" name="AutoShape 9"/>
          <p:cNvSpPr/>
          <p:nvPr/>
        </p:nvSpPr>
        <p:spPr>
          <a:xfrm>
            <a:off x="800274" y="297741"/>
            <a:ext cx="375086" cy="438940"/>
          </a:xfrm>
          <a:prstGeom prst="line">
            <a:avLst/>
          </a:prstGeom>
          <a:ln w="66675" cap="flat">
            <a:solidFill>
              <a:srgbClr val="F9B680"/>
            </a:solidFill>
            <a:prstDash val="solid"/>
            <a:headEnd type="none" w="sm" len="sm"/>
            <a:tailEnd type="none" w="sm" len="sm"/>
          </a:ln>
        </p:spPr>
      </p:sp>
      <p:sp>
        <p:nvSpPr>
          <p:cNvPr id="10" name="AutoShape 10"/>
          <p:cNvSpPr/>
          <p:nvPr/>
        </p:nvSpPr>
        <p:spPr>
          <a:xfrm>
            <a:off x="1141493" y="297741"/>
            <a:ext cx="375086" cy="438940"/>
          </a:xfrm>
          <a:prstGeom prst="line">
            <a:avLst/>
          </a:prstGeom>
          <a:ln w="66675" cap="flat">
            <a:solidFill>
              <a:srgbClr val="F9B680"/>
            </a:solidFill>
            <a:prstDash val="solid"/>
            <a:headEnd type="none" w="sm" len="sm"/>
            <a:tailEnd type="none" w="sm" len="sm"/>
          </a:ln>
        </p:spPr>
      </p:sp>
      <p:sp>
        <p:nvSpPr>
          <p:cNvPr id="11" name="AutoShape 11"/>
          <p:cNvSpPr/>
          <p:nvPr/>
        </p:nvSpPr>
        <p:spPr>
          <a:xfrm>
            <a:off x="1482711" y="297741"/>
            <a:ext cx="375086" cy="438940"/>
          </a:xfrm>
          <a:prstGeom prst="line">
            <a:avLst/>
          </a:prstGeom>
          <a:ln w="66675" cap="flat">
            <a:solidFill>
              <a:srgbClr val="F9B680"/>
            </a:solidFill>
            <a:prstDash val="solid"/>
            <a:headEnd type="none" w="sm" len="sm"/>
            <a:tailEnd type="none" w="sm" len="sm"/>
          </a:ln>
        </p:spPr>
      </p:sp>
      <p:sp>
        <p:nvSpPr>
          <p:cNvPr id="12" name="AutoShape 12"/>
          <p:cNvSpPr/>
          <p:nvPr/>
        </p:nvSpPr>
        <p:spPr>
          <a:xfrm>
            <a:off x="1823929" y="297741"/>
            <a:ext cx="375086" cy="438940"/>
          </a:xfrm>
          <a:prstGeom prst="line">
            <a:avLst/>
          </a:prstGeom>
          <a:ln w="66675" cap="flat">
            <a:solidFill>
              <a:srgbClr val="F9B680"/>
            </a:solidFill>
            <a:prstDash val="solid"/>
            <a:headEnd type="none" w="sm" len="sm"/>
            <a:tailEnd type="none" w="sm" len="sm"/>
          </a:ln>
        </p:spPr>
      </p:sp>
      <p:sp>
        <p:nvSpPr>
          <p:cNvPr id="13" name="AutoShape 13"/>
          <p:cNvSpPr/>
          <p:nvPr/>
        </p:nvSpPr>
        <p:spPr>
          <a:xfrm>
            <a:off x="2165147" y="297741"/>
            <a:ext cx="375086" cy="438940"/>
          </a:xfrm>
          <a:prstGeom prst="line">
            <a:avLst/>
          </a:prstGeom>
          <a:ln w="66675" cap="flat">
            <a:solidFill>
              <a:srgbClr val="F9B680"/>
            </a:solidFill>
            <a:prstDash val="solid"/>
            <a:headEnd type="none" w="sm" len="sm"/>
            <a:tailEnd type="none" w="sm" len="sm"/>
          </a:ln>
        </p:spPr>
      </p:sp>
      <p:sp>
        <p:nvSpPr>
          <p:cNvPr id="14" name="AutoShape 14"/>
          <p:cNvSpPr/>
          <p:nvPr/>
        </p:nvSpPr>
        <p:spPr>
          <a:xfrm>
            <a:off x="2506365" y="297741"/>
            <a:ext cx="375086" cy="438940"/>
          </a:xfrm>
          <a:prstGeom prst="line">
            <a:avLst/>
          </a:prstGeom>
          <a:ln w="66675" cap="flat">
            <a:solidFill>
              <a:srgbClr val="F9B680"/>
            </a:solidFill>
            <a:prstDash val="solid"/>
            <a:headEnd type="none" w="sm" len="sm"/>
            <a:tailEnd type="none" w="sm" len="sm"/>
          </a:ln>
        </p:spPr>
      </p:sp>
      <p:sp>
        <p:nvSpPr>
          <p:cNvPr id="15" name="AutoShape 15"/>
          <p:cNvSpPr/>
          <p:nvPr/>
        </p:nvSpPr>
        <p:spPr>
          <a:xfrm>
            <a:off x="2847584" y="297741"/>
            <a:ext cx="375086" cy="438940"/>
          </a:xfrm>
          <a:prstGeom prst="line">
            <a:avLst/>
          </a:prstGeom>
          <a:ln w="66675" cap="flat">
            <a:solidFill>
              <a:srgbClr val="F9B680"/>
            </a:solidFill>
            <a:prstDash val="solid"/>
            <a:headEnd type="none" w="sm" len="sm"/>
            <a:tailEnd type="none" w="sm" len="sm"/>
          </a:ln>
        </p:spPr>
      </p:sp>
      <p:sp>
        <p:nvSpPr>
          <p:cNvPr id="16" name="AutoShape 16"/>
          <p:cNvSpPr/>
          <p:nvPr/>
        </p:nvSpPr>
        <p:spPr>
          <a:xfrm>
            <a:off x="3188802" y="297741"/>
            <a:ext cx="375086" cy="438940"/>
          </a:xfrm>
          <a:prstGeom prst="line">
            <a:avLst/>
          </a:prstGeom>
          <a:ln w="66675" cap="flat">
            <a:solidFill>
              <a:srgbClr val="F9B680"/>
            </a:solidFill>
            <a:prstDash val="solid"/>
            <a:headEnd type="none" w="sm" len="sm"/>
            <a:tailEnd type="none" w="sm" len="sm"/>
          </a:ln>
        </p:spPr>
      </p:sp>
      <p:grpSp>
        <p:nvGrpSpPr>
          <p:cNvPr id="17" name="Group 17"/>
          <p:cNvGrpSpPr/>
          <p:nvPr/>
        </p:nvGrpSpPr>
        <p:grpSpPr>
          <a:xfrm>
            <a:off x="7316740" y="3889363"/>
            <a:ext cx="1398571" cy="1396130"/>
            <a:chOff x="0" y="0"/>
            <a:chExt cx="368348" cy="367705"/>
          </a:xfrm>
        </p:grpSpPr>
        <p:sp>
          <p:nvSpPr>
            <p:cNvPr id="18" name="Freeform 18"/>
            <p:cNvSpPr/>
            <p:nvPr/>
          </p:nvSpPr>
          <p:spPr>
            <a:xfrm>
              <a:off x="0" y="0"/>
              <a:ext cx="368348" cy="367705"/>
            </a:xfrm>
            <a:custGeom>
              <a:avLst/>
              <a:gdLst/>
              <a:ahLst/>
              <a:cxnLst/>
              <a:rect l="l" t="t" r="r" b="b"/>
              <a:pathLst>
                <a:path w="368348" h="367705">
                  <a:moveTo>
                    <a:pt x="0" y="0"/>
                  </a:moveTo>
                  <a:lnTo>
                    <a:pt x="368348" y="0"/>
                  </a:lnTo>
                  <a:lnTo>
                    <a:pt x="368348" y="367705"/>
                  </a:lnTo>
                  <a:lnTo>
                    <a:pt x="0" y="367705"/>
                  </a:lnTo>
                  <a:close/>
                </a:path>
              </a:pathLst>
            </a:custGeom>
            <a:solidFill>
              <a:srgbClr val="F9B680"/>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2999"/>
                </a:lnSpc>
              </a:pPr>
              <a:endParaRPr/>
            </a:p>
          </p:txBody>
        </p:sp>
      </p:grpSp>
      <p:grpSp>
        <p:nvGrpSpPr>
          <p:cNvPr id="20" name="Group 20"/>
          <p:cNvGrpSpPr/>
          <p:nvPr/>
        </p:nvGrpSpPr>
        <p:grpSpPr>
          <a:xfrm>
            <a:off x="7316740" y="5730428"/>
            <a:ext cx="1398571" cy="1396130"/>
            <a:chOff x="0" y="0"/>
            <a:chExt cx="368348" cy="367705"/>
          </a:xfrm>
        </p:grpSpPr>
        <p:sp>
          <p:nvSpPr>
            <p:cNvPr id="21" name="Freeform 21"/>
            <p:cNvSpPr/>
            <p:nvPr/>
          </p:nvSpPr>
          <p:spPr>
            <a:xfrm>
              <a:off x="0" y="0"/>
              <a:ext cx="368348" cy="367705"/>
            </a:xfrm>
            <a:custGeom>
              <a:avLst/>
              <a:gdLst/>
              <a:ahLst/>
              <a:cxnLst/>
              <a:rect l="l" t="t" r="r" b="b"/>
              <a:pathLst>
                <a:path w="368348" h="367705">
                  <a:moveTo>
                    <a:pt x="0" y="0"/>
                  </a:moveTo>
                  <a:lnTo>
                    <a:pt x="368348" y="0"/>
                  </a:lnTo>
                  <a:lnTo>
                    <a:pt x="368348" y="367705"/>
                  </a:lnTo>
                  <a:lnTo>
                    <a:pt x="0" y="367705"/>
                  </a:lnTo>
                  <a:close/>
                </a:path>
              </a:pathLst>
            </a:custGeom>
            <a:solidFill>
              <a:srgbClr val="F9B680"/>
            </a:solidFill>
          </p:spPr>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2999"/>
                </a:lnSpc>
              </a:pPr>
              <a:endParaRPr/>
            </a:p>
          </p:txBody>
        </p:sp>
      </p:grpSp>
      <p:grpSp>
        <p:nvGrpSpPr>
          <p:cNvPr id="23" name="Group 23"/>
          <p:cNvGrpSpPr/>
          <p:nvPr/>
        </p:nvGrpSpPr>
        <p:grpSpPr>
          <a:xfrm>
            <a:off x="7316740" y="7574233"/>
            <a:ext cx="1398571" cy="1396130"/>
            <a:chOff x="0" y="0"/>
            <a:chExt cx="368348" cy="367705"/>
          </a:xfrm>
        </p:grpSpPr>
        <p:sp>
          <p:nvSpPr>
            <p:cNvPr id="24" name="Freeform 24"/>
            <p:cNvSpPr/>
            <p:nvPr/>
          </p:nvSpPr>
          <p:spPr>
            <a:xfrm>
              <a:off x="0" y="0"/>
              <a:ext cx="368348" cy="367705"/>
            </a:xfrm>
            <a:custGeom>
              <a:avLst/>
              <a:gdLst/>
              <a:ahLst/>
              <a:cxnLst/>
              <a:rect l="l" t="t" r="r" b="b"/>
              <a:pathLst>
                <a:path w="368348" h="367705">
                  <a:moveTo>
                    <a:pt x="0" y="0"/>
                  </a:moveTo>
                  <a:lnTo>
                    <a:pt x="368348" y="0"/>
                  </a:lnTo>
                  <a:lnTo>
                    <a:pt x="368348" y="367705"/>
                  </a:lnTo>
                  <a:lnTo>
                    <a:pt x="0" y="367705"/>
                  </a:lnTo>
                  <a:close/>
                </a:path>
              </a:pathLst>
            </a:custGeom>
            <a:solidFill>
              <a:srgbClr val="F9B680"/>
            </a:solidFill>
          </p:spPr>
        </p:sp>
        <p:sp>
          <p:nvSpPr>
            <p:cNvPr id="25" name="TextBox 25"/>
            <p:cNvSpPr txBox="1"/>
            <p:nvPr/>
          </p:nvSpPr>
          <p:spPr>
            <a:xfrm>
              <a:off x="0" y="-66675"/>
              <a:ext cx="812800" cy="879475"/>
            </a:xfrm>
            <a:prstGeom prst="rect">
              <a:avLst/>
            </a:prstGeom>
          </p:spPr>
          <p:txBody>
            <a:bodyPr lIns="50800" tIns="50800" rIns="50800" bIns="50800" rtlCol="0" anchor="ctr"/>
            <a:lstStyle/>
            <a:p>
              <a:pPr algn="ctr">
                <a:lnSpc>
                  <a:spcPts val="2999"/>
                </a:lnSpc>
              </a:pPr>
              <a:endParaRPr/>
            </a:p>
          </p:txBody>
        </p:sp>
      </p:grpSp>
      <p:sp>
        <p:nvSpPr>
          <p:cNvPr id="26" name="Freeform 26"/>
          <p:cNvSpPr/>
          <p:nvPr/>
        </p:nvSpPr>
        <p:spPr>
          <a:xfrm>
            <a:off x="10744155" y="0"/>
            <a:ext cx="7543845" cy="1471050"/>
          </a:xfrm>
          <a:custGeom>
            <a:avLst/>
            <a:gdLst/>
            <a:ahLst/>
            <a:cxnLst/>
            <a:rect l="l" t="t" r="r" b="b"/>
            <a:pathLst>
              <a:path w="7543845" h="1471050">
                <a:moveTo>
                  <a:pt x="0" y="0"/>
                </a:moveTo>
                <a:lnTo>
                  <a:pt x="7543845" y="0"/>
                </a:lnTo>
                <a:lnTo>
                  <a:pt x="7543845" y="1471050"/>
                </a:lnTo>
                <a:lnTo>
                  <a:pt x="0" y="1471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7573687" y="7829959"/>
            <a:ext cx="884678" cy="884678"/>
          </a:xfrm>
          <a:custGeom>
            <a:avLst/>
            <a:gdLst/>
            <a:ahLst/>
            <a:cxnLst/>
            <a:rect l="l" t="t" r="r" b="b"/>
            <a:pathLst>
              <a:path w="884678" h="884678">
                <a:moveTo>
                  <a:pt x="0" y="0"/>
                </a:moveTo>
                <a:lnTo>
                  <a:pt x="884678" y="0"/>
                </a:lnTo>
                <a:lnTo>
                  <a:pt x="884678" y="884678"/>
                </a:lnTo>
                <a:lnTo>
                  <a:pt x="0" y="884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7573687" y="4117963"/>
            <a:ext cx="884678" cy="805057"/>
          </a:xfrm>
          <a:custGeom>
            <a:avLst/>
            <a:gdLst/>
            <a:ahLst/>
            <a:cxnLst/>
            <a:rect l="l" t="t" r="r" b="b"/>
            <a:pathLst>
              <a:path w="884678" h="805057">
                <a:moveTo>
                  <a:pt x="0" y="0"/>
                </a:moveTo>
                <a:lnTo>
                  <a:pt x="884678" y="0"/>
                </a:lnTo>
                <a:lnTo>
                  <a:pt x="884678" y="805057"/>
                </a:lnTo>
                <a:lnTo>
                  <a:pt x="0" y="8050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7554637" y="5923668"/>
            <a:ext cx="1006593" cy="1006593"/>
          </a:xfrm>
          <a:custGeom>
            <a:avLst/>
            <a:gdLst/>
            <a:ahLst/>
            <a:cxnLst/>
            <a:rect l="l" t="t" r="r" b="b"/>
            <a:pathLst>
              <a:path w="1006593" h="1006593">
                <a:moveTo>
                  <a:pt x="0" y="0"/>
                </a:moveTo>
                <a:lnTo>
                  <a:pt x="1006593" y="0"/>
                </a:lnTo>
                <a:lnTo>
                  <a:pt x="1006593" y="1006594"/>
                </a:lnTo>
                <a:lnTo>
                  <a:pt x="0" y="10065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TextBox 30"/>
          <p:cNvSpPr txBox="1"/>
          <p:nvPr/>
        </p:nvSpPr>
        <p:spPr>
          <a:xfrm>
            <a:off x="7316740" y="2149058"/>
            <a:ext cx="9743420" cy="1076325"/>
          </a:xfrm>
          <a:prstGeom prst="rect">
            <a:avLst/>
          </a:prstGeom>
        </p:spPr>
        <p:txBody>
          <a:bodyPr lIns="0" tIns="0" rIns="0" bIns="0" rtlCol="0" anchor="t">
            <a:spAutoFit/>
          </a:bodyPr>
          <a:lstStyle/>
          <a:p>
            <a:pPr>
              <a:lnSpc>
                <a:spcPts val="7440"/>
              </a:lnSpc>
            </a:pPr>
            <a:r>
              <a:rPr lang="en-US" sz="6200">
                <a:solidFill>
                  <a:srgbClr val="051D64"/>
                </a:solidFill>
                <a:latin typeface="Calibri (MS) Bold"/>
              </a:rPr>
              <a:t>OBJEKTIF</a:t>
            </a:r>
          </a:p>
        </p:txBody>
      </p:sp>
      <p:sp>
        <p:nvSpPr>
          <p:cNvPr id="31" name="TextBox 31"/>
          <p:cNvSpPr txBox="1"/>
          <p:nvPr/>
        </p:nvSpPr>
        <p:spPr>
          <a:xfrm>
            <a:off x="9172864" y="3803638"/>
            <a:ext cx="4426078" cy="542925"/>
          </a:xfrm>
          <a:prstGeom prst="rect">
            <a:avLst/>
          </a:prstGeom>
        </p:spPr>
        <p:txBody>
          <a:bodyPr lIns="0" tIns="0" rIns="0" bIns="0" rtlCol="0" anchor="t">
            <a:spAutoFit/>
          </a:bodyPr>
          <a:lstStyle/>
          <a:p>
            <a:pPr>
              <a:lnSpc>
                <a:spcPts val="3600"/>
              </a:lnSpc>
            </a:pPr>
            <a:r>
              <a:rPr lang="en-US" sz="3000">
                <a:solidFill>
                  <a:srgbClr val="051D64"/>
                </a:solidFill>
                <a:latin typeface="Cooper Hewitt Bold"/>
              </a:rPr>
              <a:t>1</a:t>
            </a:r>
          </a:p>
        </p:txBody>
      </p:sp>
      <p:sp>
        <p:nvSpPr>
          <p:cNvPr id="32" name="TextBox 32"/>
          <p:cNvSpPr txBox="1"/>
          <p:nvPr/>
        </p:nvSpPr>
        <p:spPr>
          <a:xfrm>
            <a:off x="9172864" y="5702650"/>
            <a:ext cx="4426078" cy="542925"/>
          </a:xfrm>
          <a:prstGeom prst="rect">
            <a:avLst/>
          </a:prstGeom>
        </p:spPr>
        <p:txBody>
          <a:bodyPr lIns="0" tIns="0" rIns="0" bIns="0" rtlCol="0" anchor="t">
            <a:spAutoFit/>
          </a:bodyPr>
          <a:lstStyle/>
          <a:p>
            <a:pPr>
              <a:lnSpc>
                <a:spcPts val="3600"/>
              </a:lnSpc>
            </a:pPr>
            <a:r>
              <a:rPr lang="en-US" sz="3000">
                <a:solidFill>
                  <a:srgbClr val="051D64"/>
                </a:solidFill>
                <a:latin typeface="Cooper Hewitt Bold"/>
              </a:rPr>
              <a:t>2</a:t>
            </a:r>
          </a:p>
        </p:txBody>
      </p:sp>
      <p:sp>
        <p:nvSpPr>
          <p:cNvPr id="33" name="TextBox 33"/>
          <p:cNvSpPr txBox="1"/>
          <p:nvPr/>
        </p:nvSpPr>
        <p:spPr>
          <a:xfrm>
            <a:off x="9172864" y="4232903"/>
            <a:ext cx="7687362" cy="769441"/>
          </a:xfrm>
          <a:prstGeom prst="rect">
            <a:avLst/>
          </a:prstGeom>
        </p:spPr>
        <p:txBody>
          <a:bodyPr lIns="0" tIns="0" rIns="0" bIns="0" rtlCol="0" anchor="t">
            <a:spAutoFit/>
          </a:bodyPr>
          <a:lstStyle/>
          <a:p>
            <a:pPr>
              <a:lnSpc>
                <a:spcPts val="2999"/>
              </a:lnSpc>
            </a:pPr>
            <a:r>
              <a:rPr lang="en-US" sz="2800" dirty="0" err="1">
                <a:solidFill>
                  <a:srgbClr val="03060B"/>
                </a:solidFill>
              </a:rPr>
              <a:t>Memahami</a:t>
            </a:r>
            <a:r>
              <a:rPr lang="en-US" sz="2800" dirty="0">
                <a:solidFill>
                  <a:srgbClr val="03060B"/>
                </a:solidFill>
              </a:rPr>
              <a:t> </a:t>
            </a:r>
            <a:r>
              <a:rPr lang="en-US" sz="2800" dirty="0" err="1">
                <a:solidFill>
                  <a:srgbClr val="03060B"/>
                </a:solidFill>
              </a:rPr>
              <a:t>nilai</a:t>
            </a:r>
            <a:r>
              <a:rPr lang="en-US" sz="2800" dirty="0">
                <a:solidFill>
                  <a:srgbClr val="03060B"/>
                </a:solidFill>
              </a:rPr>
              <a:t> </a:t>
            </a:r>
            <a:r>
              <a:rPr lang="en-US" sz="2800" dirty="0" err="1">
                <a:solidFill>
                  <a:srgbClr val="03060B"/>
                </a:solidFill>
              </a:rPr>
              <a:t>teras</a:t>
            </a:r>
            <a:r>
              <a:rPr lang="en-US" sz="2800" dirty="0">
                <a:solidFill>
                  <a:srgbClr val="03060B"/>
                </a:solidFill>
              </a:rPr>
              <a:t> DAYA CIPTA </a:t>
            </a:r>
            <a:r>
              <a:rPr lang="en-US" sz="2800" dirty="0" err="1">
                <a:solidFill>
                  <a:srgbClr val="03060B"/>
                </a:solidFill>
              </a:rPr>
              <a:t>dalam</a:t>
            </a:r>
            <a:r>
              <a:rPr lang="en-US" sz="2800" dirty="0">
                <a:solidFill>
                  <a:srgbClr val="03060B"/>
                </a:solidFill>
              </a:rPr>
              <a:t> </a:t>
            </a:r>
            <a:r>
              <a:rPr lang="en-US" sz="2800" dirty="0" err="1">
                <a:solidFill>
                  <a:srgbClr val="03060B"/>
                </a:solidFill>
              </a:rPr>
              <a:t>konteks</a:t>
            </a:r>
            <a:r>
              <a:rPr lang="en-US" sz="2800" dirty="0">
                <a:solidFill>
                  <a:srgbClr val="03060B"/>
                </a:solidFill>
              </a:rPr>
              <a:t> MADANI</a:t>
            </a:r>
          </a:p>
        </p:txBody>
      </p:sp>
      <p:sp>
        <p:nvSpPr>
          <p:cNvPr id="34" name="TextBox 34"/>
          <p:cNvSpPr txBox="1"/>
          <p:nvPr/>
        </p:nvSpPr>
        <p:spPr>
          <a:xfrm>
            <a:off x="9172864" y="6193465"/>
            <a:ext cx="7687362" cy="772712"/>
          </a:xfrm>
          <a:prstGeom prst="rect">
            <a:avLst/>
          </a:prstGeom>
        </p:spPr>
        <p:txBody>
          <a:bodyPr lIns="0" tIns="0" rIns="0" bIns="0" rtlCol="0" anchor="t">
            <a:spAutoFit/>
          </a:bodyPr>
          <a:lstStyle/>
          <a:p>
            <a:pPr>
              <a:lnSpc>
                <a:spcPts val="2999"/>
              </a:lnSpc>
            </a:pPr>
            <a:r>
              <a:rPr lang="en-US" sz="2800" dirty="0" err="1">
                <a:solidFill>
                  <a:srgbClr val="03060B"/>
                </a:solidFill>
              </a:rPr>
              <a:t>Mengenal</a:t>
            </a:r>
            <a:r>
              <a:rPr lang="en-US" sz="2800" dirty="0">
                <a:solidFill>
                  <a:srgbClr val="03060B"/>
                </a:solidFill>
              </a:rPr>
              <a:t> </a:t>
            </a:r>
            <a:r>
              <a:rPr lang="en-US" sz="2800" dirty="0" err="1">
                <a:solidFill>
                  <a:srgbClr val="03060B"/>
                </a:solidFill>
              </a:rPr>
              <a:t>pasti</a:t>
            </a:r>
            <a:r>
              <a:rPr lang="en-US" sz="2800" dirty="0">
                <a:solidFill>
                  <a:srgbClr val="03060B"/>
                </a:solidFill>
              </a:rPr>
              <a:t> </a:t>
            </a:r>
            <a:r>
              <a:rPr lang="en-US" sz="2800" dirty="0" err="1">
                <a:solidFill>
                  <a:srgbClr val="03060B"/>
                </a:solidFill>
              </a:rPr>
              <a:t>faktor-faktor</a:t>
            </a:r>
            <a:r>
              <a:rPr lang="en-US" sz="2800" dirty="0">
                <a:solidFill>
                  <a:srgbClr val="03060B"/>
                </a:solidFill>
              </a:rPr>
              <a:t> yang </a:t>
            </a:r>
            <a:r>
              <a:rPr lang="en-US" sz="2800" dirty="0" err="1">
                <a:solidFill>
                  <a:srgbClr val="03060B"/>
                </a:solidFill>
              </a:rPr>
              <a:t>mempengaruhi</a:t>
            </a:r>
            <a:r>
              <a:rPr lang="en-US" sz="2800" dirty="0">
                <a:solidFill>
                  <a:srgbClr val="03060B"/>
                </a:solidFill>
              </a:rPr>
              <a:t> DAYA CIPTA </a:t>
            </a:r>
            <a:r>
              <a:rPr lang="en-US" sz="2800" dirty="0" err="1">
                <a:solidFill>
                  <a:srgbClr val="03060B"/>
                </a:solidFill>
              </a:rPr>
              <a:t>individu</a:t>
            </a:r>
            <a:r>
              <a:rPr lang="en-US" sz="2800" dirty="0">
                <a:solidFill>
                  <a:srgbClr val="03060B"/>
                </a:solidFill>
              </a:rPr>
              <a:t>, </a:t>
            </a:r>
            <a:r>
              <a:rPr lang="en-US" sz="2800" dirty="0" err="1">
                <a:solidFill>
                  <a:srgbClr val="03060B"/>
                </a:solidFill>
              </a:rPr>
              <a:t>masyarakat</a:t>
            </a:r>
            <a:r>
              <a:rPr lang="en-US" sz="2800" dirty="0">
                <a:solidFill>
                  <a:srgbClr val="03060B"/>
                </a:solidFill>
              </a:rPr>
              <a:t> dan Negara</a:t>
            </a:r>
          </a:p>
        </p:txBody>
      </p:sp>
      <p:sp>
        <p:nvSpPr>
          <p:cNvPr id="35" name="TextBox 35"/>
          <p:cNvSpPr txBox="1"/>
          <p:nvPr/>
        </p:nvSpPr>
        <p:spPr>
          <a:xfrm>
            <a:off x="9172864" y="7601661"/>
            <a:ext cx="4426078" cy="542925"/>
          </a:xfrm>
          <a:prstGeom prst="rect">
            <a:avLst/>
          </a:prstGeom>
        </p:spPr>
        <p:txBody>
          <a:bodyPr lIns="0" tIns="0" rIns="0" bIns="0" rtlCol="0" anchor="t">
            <a:spAutoFit/>
          </a:bodyPr>
          <a:lstStyle/>
          <a:p>
            <a:pPr>
              <a:lnSpc>
                <a:spcPts val="3600"/>
              </a:lnSpc>
            </a:pPr>
            <a:r>
              <a:rPr lang="en-US" sz="3000">
                <a:solidFill>
                  <a:srgbClr val="051D64"/>
                </a:solidFill>
                <a:latin typeface="Cooper Hewitt Bold"/>
              </a:rPr>
              <a:t>3</a:t>
            </a:r>
          </a:p>
        </p:txBody>
      </p:sp>
      <p:sp>
        <p:nvSpPr>
          <p:cNvPr id="36" name="TextBox 36"/>
          <p:cNvSpPr txBox="1"/>
          <p:nvPr/>
        </p:nvSpPr>
        <p:spPr>
          <a:xfrm>
            <a:off x="9172864" y="8057733"/>
            <a:ext cx="7687362" cy="772712"/>
          </a:xfrm>
          <a:prstGeom prst="rect">
            <a:avLst/>
          </a:prstGeom>
        </p:spPr>
        <p:txBody>
          <a:bodyPr lIns="0" tIns="0" rIns="0" bIns="0" rtlCol="0" anchor="t">
            <a:spAutoFit/>
          </a:bodyPr>
          <a:lstStyle/>
          <a:p>
            <a:pPr>
              <a:lnSpc>
                <a:spcPts val="2999"/>
              </a:lnSpc>
            </a:pPr>
            <a:r>
              <a:rPr lang="en-US" sz="2800" dirty="0" err="1">
                <a:solidFill>
                  <a:srgbClr val="03060B"/>
                </a:solidFill>
              </a:rPr>
              <a:t>Menjelaskan</a:t>
            </a:r>
            <a:r>
              <a:rPr lang="en-US" sz="2800" dirty="0">
                <a:solidFill>
                  <a:srgbClr val="03060B"/>
                </a:solidFill>
              </a:rPr>
              <a:t> </a:t>
            </a:r>
            <a:r>
              <a:rPr lang="en-US" sz="2800" dirty="0" err="1">
                <a:solidFill>
                  <a:srgbClr val="03060B"/>
                </a:solidFill>
              </a:rPr>
              <a:t>kepentingan</a:t>
            </a:r>
            <a:r>
              <a:rPr lang="en-US" sz="2800" dirty="0">
                <a:solidFill>
                  <a:srgbClr val="03060B"/>
                </a:solidFill>
              </a:rPr>
              <a:t>  </a:t>
            </a:r>
            <a:r>
              <a:rPr lang="en-US" sz="2800" dirty="0" err="1">
                <a:solidFill>
                  <a:srgbClr val="03060B"/>
                </a:solidFill>
              </a:rPr>
              <a:t>kemahiran</a:t>
            </a:r>
            <a:r>
              <a:rPr lang="en-US" sz="2800" dirty="0">
                <a:solidFill>
                  <a:srgbClr val="03060B"/>
                </a:solidFill>
              </a:rPr>
              <a:t> DAYA CIPTA </a:t>
            </a:r>
            <a:r>
              <a:rPr lang="en-US" sz="2800" dirty="0" err="1">
                <a:solidFill>
                  <a:srgbClr val="03060B"/>
                </a:solidFill>
              </a:rPr>
              <a:t>sebagai</a:t>
            </a:r>
            <a:r>
              <a:rPr lang="en-US" sz="2800" dirty="0">
                <a:solidFill>
                  <a:srgbClr val="03060B"/>
                </a:solidFill>
              </a:rPr>
              <a:t> </a:t>
            </a:r>
            <a:r>
              <a:rPr lang="en-US" sz="2800" dirty="0" err="1">
                <a:solidFill>
                  <a:srgbClr val="03060B"/>
                </a:solidFill>
              </a:rPr>
              <a:t>masyarakat</a:t>
            </a:r>
            <a:r>
              <a:rPr lang="en-US" sz="2800" dirty="0">
                <a:solidFill>
                  <a:srgbClr val="03060B"/>
                </a:solidFill>
              </a:rPr>
              <a:t> MADANI </a:t>
            </a:r>
          </a:p>
        </p:txBody>
      </p:sp>
      <p:pic>
        <p:nvPicPr>
          <p:cNvPr id="39" name="Picture 38">
            <a:extLst>
              <a:ext uri="{FF2B5EF4-FFF2-40B4-BE49-F238E27FC236}">
                <a16:creationId xmlns:a16="http://schemas.microsoft.com/office/drawing/2014/main" id="{9B3A35AC-F734-4F36-9054-678BDBDAF4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10077" y="1014349"/>
            <a:ext cx="3709515" cy="20467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829944"/>
            <a:ext cx="16230600" cy="6695122"/>
          </a:xfrm>
          <a:custGeom>
            <a:avLst/>
            <a:gdLst/>
            <a:ahLst/>
            <a:cxnLst/>
            <a:rect l="l" t="t" r="r" b="b"/>
            <a:pathLst>
              <a:path w="16230600" h="6695122">
                <a:moveTo>
                  <a:pt x="0" y="0"/>
                </a:moveTo>
                <a:lnTo>
                  <a:pt x="16230600" y="0"/>
                </a:lnTo>
                <a:lnTo>
                  <a:pt x="16230600" y="6695122"/>
                </a:lnTo>
                <a:lnTo>
                  <a:pt x="0" y="66951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a:off x="8282940" y="5316445"/>
            <a:ext cx="1722120" cy="1722120"/>
          </a:xfrm>
          <a:custGeom>
            <a:avLst/>
            <a:gdLst/>
            <a:ahLst/>
            <a:cxnLst/>
            <a:rect l="l" t="t" r="r" b="b"/>
            <a:pathLst>
              <a:path w="1722120" h="1722120">
                <a:moveTo>
                  <a:pt x="0" y="0"/>
                </a:moveTo>
                <a:lnTo>
                  <a:pt x="1722120" y="0"/>
                </a:lnTo>
                <a:lnTo>
                  <a:pt x="1722120" y="1722120"/>
                </a:lnTo>
                <a:lnTo>
                  <a:pt x="0" y="1722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4333390" y="1009650"/>
            <a:ext cx="10143351" cy="666849"/>
          </a:xfrm>
          <a:prstGeom prst="rect">
            <a:avLst/>
          </a:prstGeom>
        </p:spPr>
        <p:txBody>
          <a:bodyPr wrap="square" lIns="0" tIns="0" rIns="0" bIns="0" rtlCol="0" anchor="t">
            <a:spAutoFit/>
          </a:bodyPr>
          <a:lstStyle/>
          <a:p>
            <a:pPr algn="ctr">
              <a:lnSpc>
                <a:spcPts val="5174"/>
              </a:lnSpc>
            </a:pPr>
            <a:r>
              <a:rPr lang="en-US" sz="4500" b="1" spc="-135" dirty="0" err="1">
                <a:solidFill>
                  <a:srgbClr val="000000"/>
                </a:solidFill>
                <a:latin typeface="+mj-lt"/>
              </a:rPr>
              <a:t>Faktor-faktor</a:t>
            </a:r>
            <a:r>
              <a:rPr lang="en-US" sz="4500" b="1" spc="-135" dirty="0">
                <a:solidFill>
                  <a:srgbClr val="000000"/>
                </a:solidFill>
                <a:latin typeface="+mj-lt"/>
              </a:rPr>
              <a:t> yang </a:t>
            </a:r>
            <a:r>
              <a:rPr lang="en-US" sz="4500" b="1" spc="-135" dirty="0" err="1">
                <a:solidFill>
                  <a:srgbClr val="000000"/>
                </a:solidFill>
                <a:latin typeface="+mj-lt"/>
              </a:rPr>
              <a:t>mempengaruhi</a:t>
            </a:r>
            <a:r>
              <a:rPr lang="en-US" sz="4500" b="1" spc="-135" dirty="0">
                <a:solidFill>
                  <a:srgbClr val="000000"/>
                </a:solidFill>
                <a:latin typeface="+mj-lt"/>
              </a:rPr>
              <a:t> </a:t>
            </a:r>
            <a:r>
              <a:rPr lang="en-US" sz="4500" b="1" spc="-135" dirty="0" err="1">
                <a:solidFill>
                  <a:srgbClr val="000000"/>
                </a:solidFill>
                <a:latin typeface="+mj-lt"/>
              </a:rPr>
              <a:t>Daya</a:t>
            </a:r>
            <a:r>
              <a:rPr lang="en-US" sz="4500" b="1" spc="-135" dirty="0">
                <a:solidFill>
                  <a:srgbClr val="000000"/>
                </a:solidFill>
                <a:latin typeface="+mj-lt"/>
              </a:rPr>
              <a:t> </a:t>
            </a:r>
            <a:r>
              <a:rPr lang="en-US" sz="4500" b="1" spc="-135" dirty="0" err="1">
                <a:solidFill>
                  <a:srgbClr val="000000"/>
                </a:solidFill>
                <a:latin typeface="+mj-lt"/>
              </a:rPr>
              <a:t>Cipta</a:t>
            </a:r>
            <a:endParaRPr lang="en-US" sz="4500" b="1" spc="-135" dirty="0">
              <a:solidFill>
                <a:srgbClr val="000000"/>
              </a:solidFill>
              <a:latin typeface="+mj-lt"/>
            </a:endParaRPr>
          </a:p>
        </p:txBody>
      </p:sp>
      <p:sp>
        <p:nvSpPr>
          <p:cNvPr id="5" name="TextBox 5"/>
          <p:cNvSpPr txBox="1"/>
          <p:nvPr/>
        </p:nvSpPr>
        <p:spPr>
          <a:xfrm>
            <a:off x="1989979" y="3185587"/>
            <a:ext cx="2837974" cy="364074"/>
          </a:xfrm>
          <a:prstGeom prst="rect">
            <a:avLst/>
          </a:prstGeom>
        </p:spPr>
        <p:txBody>
          <a:bodyPr lIns="0" tIns="0" rIns="0" bIns="0" rtlCol="0" anchor="t">
            <a:spAutoFit/>
          </a:bodyPr>
          <a:lstStyle/>
          <a:p>
            <a:pPr>
              <a:lnSpc>
                <a:spcPts val="2815"/>
              </a:lnSpc>
            </a:pPr>
            <a:r>
              <a:rPr lang="en-US" sz="2800" spc="-73" dirty="0">
                <a:solidFill>
                  <a:srgbClr val="FFFFFF"/>
                </a:solidFill>
              </a:rPr>
              <a:t>Pendidikan</a:t>
            </a:r>
          </a:p>
        </p:txBody>
      </p:sp>
      <p:sp>
        <p:nvSpPr>
          <p:cNvPr id="6" name="TextBox 6"/>
          <p:cNvSpPr txBox="1"/>
          <p:nvPr/>
        </p:nvSpPr>
        <p:spPr>
          <a:xfrm>
            <a:off x="12734179" y="3253433"/>
            <a:ext cx="3824252" cy="345029"/>
          </a:xfrm>
          <a:prstGeom prst="rect">
            <a:avLst/>
          </a:prstGeom>
        </p:spPr>
        <p:txBody>
          <a:bodyPr lIns="0" tIns="0" rIns="0" bIns="0" rtlCol="0" anchor="t">
            <a:spAutoFit/>
          </a:bodyPr>
          <a:lstStyle/>
          <a:p>
            <a:pPr>
              <a:lnSpc>
                <a:spcPts val="2567"/>
              </a:lnSpc>
            </a:pPr>
            <a:r>
              <a:rPr lang="en-US" sz="2800" spc="-66">
                <a:solidFill>
                  <a:srgbClr val="000000"/>
                </a:solidFill>
              </a:rPr>
              <a:t>Sokongan</a:t>
            </a:r>
          </a:p>
        </p:txBody>
      </p:sp>
      <p:sp>
        <p:nvSpPr>
          <p:cNvPr id="7" name="TextBox 7"/>
          <p:cNvSpPr txBox="1"/>
          <p:nvPr/>
        </p:nvSpPr>
        <p:spPr>
          <a:xfrm>
            <a:off x="13252339" y="5972246"/>
            <a:ext cx="3856116" cy="332399"/>
          </a:xfrm>
          <a:prstGeom prst="rect">
            <a:avLst/>
          </a:prstGeom>
        </p:spPr>
        <p:txBody>
          <a:bodyPr lIns="0" tIns="0" rIns="0" bIns="0" rtlCol="0" anchor="t">
            <a:spAutoFit/>
          </a:bodyPr>
          <a:lstStyle/>
          <a:p>
            <a:pPr>
              <a:lnSpc>
                <a:spcPts val="2470"/>
              </a:lnSpc>
            </a:pPr>
            <a:r>
              <a:rPr lang="en-US" sz="2800" spc="-64">
                <a:solidFill>
                  <a:srgbClr val="000000"/>
                </a:solidFill>
              </a:rPr>
              <a:t>Akses kepada sumber</a:t>
            </a:r>
          </a:p>
        </p:txBody>
      </p:sp>
      <p:sp>
        <p:nvSpPr>
          <p:cNvPr id="8" name="TextBox 8"/>
          <p:cNvSpPr txBox="1"/>
          <p:nvPr/>
        </p:nvSpPr>
        <p:spPr>
          <a:xfrm>
            <a:off x="12883766" y="8426082"/>
            <a:ext cx="3144479" cy="364074"/>
          </a:xfrm>
          <a:prstGeom prst="rect">
            <a:avLst/>
          </a:prstGeom>
        </p:spPr>
        <p:txBody>
          <a:bodyPr lIns="0" tIns="0" rIns="0" bIns="0" rtlCol="0" anchor="t">
            <a:spAutoFit/>
          </a:bodyPr>
          <a:lstStyle/>
          <a:p>
            <a:pPr>
              <a:lnSpc>
                <a:spcPts val="2817"/>
              </a:lnSpc>
            </a:pPr>
            <a:r>
              <a:rPr lang="en-US" sz="2800" spc="-73">
                <a:solidFill>
                  <a:srgbClr val="000000"/>
                </a:solidFill>
              </a:rPr>
              <a:t>Perundangan</a:t>
            </a:r>
          </a:p>
        </p:txBody>
      </p:sp>
      <p:sp>
        <p:nvSpPr>
          <p:cNvPr id="9" name="TextBox 9"/>
          <p:cNvSpPr txBox="1"/>
          <p:nvPr/>
        </p:nvSpPr>
        <p:spPr>
          <a:xfrm>
            <a:off x="1989979" y="8504347"/>
            <a:ext cx="2837974" cy="364074"/>
          </a:xfrm>
          <a:prstGeom prst="rect">
            <a:avLst/>
          </a:prstGeom>
        </p:spPr>
        <p:txBody>
          <a:bodyPr lIns="0" tIns="0" rIns="0" bIns="0" rtlCol="0" anchor="t">
            <a:spAutoFit/>
          </a:bodyPr>
          <a:lstStyle/>
          <a:p>
            <a:pPr>
              <a:lnSpc>
                <a:spcPts val="2815"/>
              </a:lnSpc>
            </a:pPr>
            <a:r>
              <a:rPr lang="en-US" sz="2800" spc="-73">
                <a:solidFill>
                  <a:srgbClr val="FFFFFF"/>
                </a:solidFill>
              </a:rPr>
              <a:t>Motivasi</a:t>
            </a:r>
          </a:p>
        </p:txBody>
      </p:sp>
      <p:sp>
        <p:nvSpPr>
          <p:cNvPr id="10" name="TextBox 10"/>
          <p:cNvSpPr txBox="1"/>
          <p:nvPr/>
        </p:nvSpPr>
        <p:spPr>
          <a:xfrm>
            <a:off x="1495417" y="5933560"/>
            <a:ext cx="2837974" cy="364074"/>
          </a:xfrm>
          <a:prstGeom prst="rect">
            <a:avLst/>
          </a:prstGeom>
        </p:spPr>
        <p:txBody>
          <a:bodyPr lIns="0" tIns="0" rIns="0" bIns="0" rtlCol="0" anchor="t">
            <a:spAutoFit/>
          </a:bodyPr>
          <a:lstStyle/>
          <a:p>
            <a:pPr>
              <a:lnSpc>
                <a:spcPts val="2815"/>
              </a:lnSpc>
            </a:pPr>
            <a:r>
              <a:rPr lang="en-US" sz="2800" spc="-73">
                <a:solidFill>
                  <a:srgbClr val="FFFFFF"/>
                </a:solidFill>
              </a:rPr>
              <a:t>Persekitaran</a:t>
            </a:r>
          </a:p>
        </p:txBody>
      </p:sp>
      <p:grpSp>
        <p:nvGrpSpPr>
          <p:cNvPr id="11" name="Group 11"/>
          <p:cNvGrpSpPr/>
          <p:nvPr/>
        </p:nvGrpSpPr>
        <p:grpSpPr>
          <a:xfrm rot="2739209">
            <a:off x="-1521188" y="-4935385"/>
            <a:ext cx="3160129" cy="9170393"/>
            <a:chOff x="0" y="0"/>
            <a:chExt cx="1436881" cy="4169691"/>
          </a:xfrm>
        </p:grpSpPr>
        <p:sp>
          <p:nvSpPr>
            <p:cNvPr id="12" name="Freeform 12"/>
            <p:cNvSpPr/>
            <p:nvPr/>
          </p:nvSpPr>
          <p:spPr>
            <a:xfrm>
              <a:off x="0" y="0"/>
              <a:ext cx="1436881" cy="4169691"/>
            </a:xfrm>
            <a:custGeom>
              <a:avLst/>
              <a:gdLst/>
              <a:ahLst/>
              <a:cxnLst/>
              <a:rect l="l" t="t" r="r" b="b"/>
              <a:pathLst>
                <a:path w="1436881" h="4169691">
                  <a:moveTo>
                    <a:pt x="0" y="0"/>
                  </a:moveTo>
                  <a:lnTo>
                    <a:pt x="1436881" y="0"/>
                  </a:lnTo>
                  <a:lnTo>
                    <a:pt x="1436881" y="4169691"/>
                  </a:lnTo>
                  <a:lnTo>
                    <a:pt x="0" y="4169691"/>
                  </a:lnTo>
                  <a:close/>
                </a:path>
              </a:pathLst>
            </a:custGeom>
            <a:solidFill>
              <a:srgbClr val="005555"/>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1826"/>
                </a:lnSpc>
              </a:pPr>
              <a:endParaRPr/>
            </a:p>
          </p:txBody>
        </p:sp>
      </p:grpSp>
      <p:grpSp>
        <p:nvGrpSpPr>
          <p:cNvPr id="14" name="Group 14"/>
          <p:cNvGrpSpPr/>
          <p:nvPr/>
        </p:nvGrpSpPr>
        <p:grpSpPr>
          <a:xfrm rot="-2700000">
            <a:off x="49341" y="-535630"/>
            <a:ext cx="4313541" cy="370883"/>
            <a:chOff x="0" y="0"/>
            <a:chExt cx="2312075" cy="198795"/>
          </a:xfrm>
        </p:grpSpPr>
        <p:sp>
          <p:nvSpPr>
            <p:cNvPr id="15" name="Freeform 15"/>
            <p:cNvSpPr/>
            <p:nvPr/>
          </p:nvSpPr>
          <p:spPr>
            <a:xfrm>
              <a:off x="0" y="0"/>
              <a:ext cx="2312075" cy="198795"/>
            </a:xfrm>
            <a:custGeom>
              <a:avLst/>
              <a:gdLst/>
              <a:ahLst/>
              <a:cxnLst/>
              <a:rect l="l" t="t" r="r" b="b"/>
              <a:pathLst>
                <a:path w="2312075" h="198795">
                  <a:moveTo>
                    <a:pt x="2108875" y="0"/>
                  </a:moveTo>
                  <a:lnTo>
                    <a:pt x="0" y="0"/>
                  </a:lnTo>
                  <a:lnTo>
                    <a:pt x="203200" y="198795"/>
                  </a:lnTo>
                  <a:lnTo>
                    <a:pt x="2312075" y="198795"/>
                  </a:lnTo>
                  <a:lnTo>
                    <a:pt x="2108875" y="0"/>
                  </a:lnTo>
                  <a:close/>
                </a:path>
              </a:pathLst>
            </a:custGeom>
            <a:solidFill>
              <a:srgbClr val="F8B400"/>
            </a:solidFill>
          </p:spPr>
        </p:sp>
        <p:sp>
          <p:nvSpPr>
            <p:cNvPr id="16" name="TextBox 16"/>
            <p:cNvSpPr txBox="1"/>
            <p:nvPr/>
          </p:nvSpPr>
          <p:spPr>
            <a:xfrm>
              <a:off x="101600" y="-9525"/>
              <a:ext cx="609600" cy="619125"/>
            </a:xfrm>
            <a:prstGeom prst="rect">
              <a:avLst/>
            </a:prstGeom>
          </p:spPr>
          <p:txBody>
            <a:bodyPr lIns="50800" tIns="50800" rIns="50800" bIns="50800" rtlCol="0" anchor="ctr"/>
            <a:lstStyle/>
            <a:p>
              <a:pPr algn="ctr">
                <a:lnSpc>
                  <a:spcPts val="1826"/>
                </a:lnSpc>
              </a:pPr>
              <a:endParaRPr/>
            </a:p>
          </p:txBody>
        </p:sp>
      </p:grpSp>
      <p:grpSp>
        <p:nvGrpSpPr>
          <p:cNvPr id="17" name="Group 17"/>
          <p:cNvGrpSpPr/>
          <p:nvPr/>
        </p:nvGrpSpPr>
        <p:grpSpPr>
          <a:xfrm rot="-2615069">
            <a:off x="17435551" y="-2622424"/>
            <a:ext cx="1704897" cy="6463755"/>
            <a:chOff x="0" y="0"/>
            <a:chExt cx="1099809" cy="4169691"/>
          </a:xfrm>
        </p:grpSpPr>
        <p:sp>
          <p:nvSpPr>
            <p:cNvPr id="18" name="Freeform 18"/>
            <p:cNvSpPr/>
            <p:nvPr/>
          </p:nvSpPr>
          <p:spPr>
            <a:xfrm>
              <a:off x="0" y="0"/>
              <a:ext cx="1099809" cy="4169691"/>
            </a:xfrm>
            <a:custGeom>
              <a:avLst/>
              <a:gdLst/>
              <a:ahLst/>
              <a:cxnLst/>
              <a:rect l="l" t="t" r="r" b="b"/>
              <a:pathLst>
                <a:path w="1099809" h="4169691">
                  <a:moveTo>
                    <a:pt x="0" y="0"/>
                  </a:moveTo>
                  <a:lnTo>
                    <a:pt x="1099809" y="0"/>
                  </a:lnTo>
                  <a:lnTo>
                    <a:pt x="1099809" y="4169691"/>
                  </a:lnTo>
                  <a:lnTo>
                    <a:pt x="0" y="4169691"/>
                  </a:lnTo>
                  <a:close/>
                </a:path>
              </a:pathLst>
            </a:custGeom>
            <a:solidFill>
              <a:srgbClr val="005555"/>
            </a:solidFill>
          </p:spPr>
        </p:sp>
        <p:sp>
          <p:nvSpPr>
            <p:cNvPr id="19" name="TextBox 19"/>
            <p:cNvSpPr txBox="1"/>
            <p:nvPr/>
          </p:nvSpPr>
          <p:spPr>
            <a:xfrm>
              <a:off x="0" y="-9525"/>
              <a:ext cx="812800" cy="822325"/>
            </a:xfrm>
            <a:prstGeom prst="rect">
              <a:avLst/>
            </a:prstGeom>
          </p:spPr>
          <p:txBody>
            <a:bodyPr lIns="50800" tIns="50800" rIns="50800" bIns="50800" rtlCol="0" anchor="ctr"/>
            <a:lstStyle/>
            <a:p>
              <a:pPr algn="ctr">
                <a:lnSpc>
                  <a:spcPts val="1826"/>
                </a:lnSpc>
              </a:pPr>
              <a:endParaRPr/>
            </a:p>
          </p:txBody>
        </p:sp>
      </p:grpSp>
      <p:grpSp>
        <p:nvGrpSpPr>
          <p:cNvPr id="20" name="Group 20"/>
          <p:cNvGrpSpPr/>
          <p:nvPr/>
        </p:nvGrpSpPr>
        <p:grpSpPr>
          <a:xfrm rot="-8005615">
            <a:off x="15149707" y="-100846"/>
            <a:ext cx="3014974" cy="358547"/>
            <a:chOff x="0" y="0"/>
            <a:chExt cx="1781999" cy="211919"/>
          </a:xfrm>
        </p:grpSpPr>
        <p:sp>
          <p:nvSpPr>
            <p:cNvPr id="21" name="Freeform 21"/>
            <p:cNvSpPr/>
            <p:nvPr/>
          </p:nvSpPr>
          <p:spPr>
            <a:xfrm>
              <a:off x="0" y="0"/>
              <a:ext cx="1781999" cy="211919"/>
            </a:xfrm>
            <a:custGeom>
              <a:avLst/>
              <a:gdLst/>
              <a:ahLst/>
              <a:cxnLst/>
              <a:rect l="l" t="t" r="r" b="b"/>
              <a:pathLst>
                <a:path w="1781999" h="211919">
                  <a:moveTo>
                    <a:pt x="203200" y="0"/>
                  </a:moveTo>
                  <a:lnTo>
                    <a:pt x="1781999" y="0"/>
                  </a:lnTo>
                  <a:lnTo>
                    <a:pt x="1578799" y="211919"/>
                  </a:lnTo>
                  <a:lnTo>
                    <a:pt x="0" y="211919"/>
                  </a:lnTo>
                  <a:lnTo>
                    <a:pt x="203200" y="0"/>
                  </a:lnTo>
                  <a:close/>
                </a:path>
              </a:pathLst>
            </a:custGeom>
            <a:solidFill>
              <a:srgbClr val="F8B400"/>
            </a:solidFill>
          </p:spPr>
        </p:sp>
        <p:sp>
          <p:nvSpPr>
            <p:cNvPr id="22" name="TextBox 22"/>
            <p:cNvSpPr txBox="1"/>
            <p:nvPr/>
          </p:nvSpPr>
          <p:spPr>
            <a:xfrm>
              <a:off x="101600" y="-9525"/>
              <a:ext cx="609600" cy="619125"/>
            </a:xfrm>
            <a:prstGeom prst="rect">
              <a:avLst/>
            </a:prstGeom>
          </p:spPr>
          <p:txBody>
            <a:bodyPr lIns="50800" tIns="50800" rIns="50800" bIns="50800" rtlCol="0" anchor="ctr"/>
            <a:lstStyle/>
            <a:p>
              <a:pPr algn="ctr">
                <a:lnSpc>
                  <a:spcPts val="1826"/>
                </a:lnSpc>
              </a:pPr>
              <a:endParaRPr/>
            </a:p>
          </p:txBody>
        </p:sp>
      </p:grpSp>
      <p:pic>
        <p:nvPicPr>
          <p:cNvPr id="23" name="Picture 22">
            <a:extLst>
              <a:ext uri="{FF2B5EF4-FFF2-40B4-BE49-F238E27FC236}">
                <a16:creationId xmlns:a16="http://schemas.microsoft.com/office/drawing/2014/main" id="{DB69EB99-701B-42CE-AE7A-EC638E7ED6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14580" y="-332263"/>
            <a:ext cx="3709515" cy="20467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8">
            <a:extLst>
              <a:ext uri="{FF2B5EF4-FFF2-40B4-BE49-F238E27FC236}">
                <a16:creationId xmlns:a16="http://schemas.microsoft.com/office/drawing/2014/main" id="{D689CF62-5EB4-8802-535D-A71F692D68FD}"/>
              </a:ext>
            </a:extLst>
          </p:cNvPr>
          <p:cNvGrpSpPr/>
          <p:nvPr/>
        </p:nvGrpSpPr>
        <p:grpSpPr>
          <a:xfrm>
            <a:off x="779554" y="3473869"/>
            <a:ext cx="5188604" cy="5152169"/>
            <a:chOff x="1813" y="0"/>
            <a:chExt cx="763101" cy="736600"/>
          </a:xfrm>
        </p:grpSpPr>
        <p:sp>
          <p:nvSpPr>
            <p:cNvPr id="40" name="Freeform 9">
              <a:extLst>
                <a:ext uri="{FF2B5EF4-FFF2-40B4-BE49-F238E27FC236}">
                  <a16:creationId xmlns:a16="http://schemas.microsoft.com/office/drawing/2014/main" id="{0AE28AA8-04C3-CCB6-FE0D-331C23767E58}"/>
                </a:ext>
              </a:extLst>
            </p:cNvPr>
            <p:cNvSpPr/>
            <p:nvPr/>
          </p:nvSpPr>
          <p:spPr>
            <a:xfrm>
              <a:off x="1813" y="0"/>
              <a:ext cx="763101" cy="7366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55"/>
            </a:solidFill>
            <a:ln w="190500">
              <a:solidFill>
                <a:srgbClr val="F8B400"/>
              </a:solidFill>
            </a:ln>
          </p:spPr>
        </p:sp>
        <p:sp>
          <p:nvSpPr>
            <p:cNvPr id="41" name="TextBox 10">
              <a:extLst>
                <a:ext uri="{FF2B5EF4-FFF2-40B4-BE49-F238E27FC236}">
                  <a16:creationId xmlns:a16="http://schemas.microsoft.com/office/drawing/2014/main" id="{8309E0E0-43BC-F3F6-5373-856FFF247A55}"/>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313581" y="3191503"/>
            <a:ext cx="11190888" cy="5692955"/>
            <a:chOff x="0" y="0"/>
            <a:chExt cx="812800" cy="406400"/>
          </a:xfrm>
        </p:grpSpPr>
        <p:sp>
          <p:nvSpPr>
            <p:cNvPr id="6" name="Freeform 6"/>
            <p:cNvSpPr/>
            <p:nvPr/>
          </p:nvSpPr>
          <p:spPr>
            <a:xfrm>
              <a:off x="203200" y="-326"/>
              <a:ext cx="406400" cy="407051"/>
            </a:xfrm>
            <a:custGeom>
              <a:avLst/>
              <a:gdLst/>
              <a:ahLst/>
              <a:cxnLst/>
              <a:rect l="l" t="t" r="r" b="b"/>
              <a:pathLst>
                <a:path w="406400" h="407051">
                  <a:moveTo>
                    <a:pt x="406400" y="326"/>
                  </a:moveTo>
                  <a:cubicBezTo>
                    <a:pt x="333587" y="0"/>
                    <a:pt x="266166" y="38659"/>
                    <a:pt x="229665" y="101663"/>
                  </a:cubicBezTo>
                  <a:cubicBezTo>
                    <a:pt x="193164" y="164667"/>
                    <a:pt x="193164" y="242385"/>
                    <a:pt x="229665" y="305389"/>
                  </a:cubicBezTo>
                  <a:cubicBezTo>
                    <a:pt x="266166" y="368393"/>
                    <a:pt x="333587" y="407052"/>
                    <a:pt x="40640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5555"/>
            </a:solidFill>
            <a:ln w="190500">
              <a:solidFill>
                <a:srgbClr val="F8B400"/>
              </a:solidFill>
            </a:ln>
          </p:spPr>
        </p:sp>
        <p:sp>
          <p:nvSpPr>
            <p:cNvPr id="7" name="TextBox 7"/>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468205" y="3491271"/>
            <a:ext cx="5188604" cy="5152169"/>
            <a:chOff x="1813" y="0"/>
            <a:chExt cx="763101" cy="736600"/>
          </a:xfrm>
        </p:grpSpPr>
        <p:sp>
          <p:nvSpPr>
            <p:cNvPr id="9" name="Freeform 9"/>
            <p:cNvSpPr/>
            <p:nvPr/>
          </p:nvSpPr>
          <p:spPr>
            <a:xfrm>
              <a:off x="1813" y="0"/>
              <a:ext cx="763101" cy="7366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55"/>
            </a:solidFill>
            <a:ln w="190500">
              <a:solidFill>
                <a:srgbClr val="F8B400"/>
              </a:solidFill>
            </a:ln>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561166" y="1009650"/>
            <a:ext cx="10068295" cy="666849"/>
          </a:xfrm>
          <a:prstGeom prst="rect">
            <a:avLst/>
          </a:prstGeom>
        </p:spPr>
        <p:txBody>
          <a:bodyPr lIns="0" tIns="0" rIns="0" bIns="0" rtlCol="0" anchor="t">
            <a:spAutoFit/>
          </a:bodyPr>
          <a:lstStyle/>
          <a:p>
            <a:pPr algn="ctr">
              <a:lnSpc>
                <a:spcPts val="5174"/>
              </a:lnSpc>
            </a:pPr>
            <a:r>
              <a:rPr lang="en-US" sz="4800" b="1" spc="-135" dirty="0" err="1">
                <a:solidFill>
                  <a:srgbClr val="000000"/>
                </a:solidFill>
                <a:latin typeface="+mj-lt"/>
              </a:rPr>
              <a:t>Kaedah</a:t>
            </a:r>
            <a:r>
              <a:rPr lang="en-US" sz="4800" b="1" spc="-135" dirty="0">
                <a:solidFill>
                  <a:srgbClr val="000000"/>
                </a:solidFill>
                <a:latin typeface="+mj-lt"/>
              </a:rPr>
              <a:t> </a:t>
            </a:r>
            <a:r>
              <a:rPr lang="en-US" sz="4800" b="1" spc="-135" dirty="0" err="1">
                <a:solidFill>
                  <a:srgbClr val="000000"/>
                </a:solidFill>
                <a:latin typeface="+mj-lt"/>
              </a:rPr>
              <a:t>Meningkatkan</a:t>
            </a:r>
            <a:r>
              <a:rPr lang="en-US" sz="4800" b="1" spc="-135" dirty="0">
                <a:solidFill>
                  <a:srgbClr val="000000"/>
                </a:solidFill>
                <a:latin typeface="+mj-lt"/>
              </a:rPr>
              <a:t> </a:t>
            </a:r>
            <a:r>
              <a:rPr lang="en-US" sz="4800" b="1" spc="-135" dirty="0" err="1">
                <a:solidFill>
                  <a:srgbClr val="000000"/>
                </a:solidFill>
                <a:latin typeface="+mj-lt"/>
              </a:rPr>
              <a:t>Daya</a:t>
            </a:r>
            <a:r>
              <a:rPr lang="en-US" sz="4800" b="1" spc="-135" dirty="0">
                <a:solidFill>
                  <a:srgbClr val="000000"/>
                </a:solidFill>
                <a:latin typeface="+mj-lt"/>
              </a:rPr>
              <a:t> </a:t>
            </a:r>
            <a:r>
              <a:rPr lang="en-US" sz="4800" b="1" spc="-135" dirty="0" err="1">
                <a:solidFill>
                  <a:srgbClr val="000000"/>
                </a:solidFill>
                <a:latin typeface="+mj-lt"/>
              </a:rPr>
              <a:t>Cipta</a:t>
            </a:r>
            <a:endParaRPr lang="en-US" sz="4800" b="1" spc="-135" dirty="0">
              <a:solidFill>
                <a:srgbClr val="000000"/>
              </a:solidFill>
              <a:latin typeface="+mj-lt"/>
            </a:endParaRPr>
          </a:p>
        </p:txBody>
      </p:sp>
      <p:grpSp>
        <p:nvGrpSpPr>
          <p:cNvPr id="12" name="Group 12"/>
          <p:cNvGrpSpPr/>
          <p:nvPr/>
        </p:nvGrpSpPr>
        <p:grpSpPr>
          <a:xfrm rot="2739209">
            <a:off x="-476461" y="-3223122"/>
            <a:ext cx="3160129" cy="9170393"/>
            <a:chOff x="0" y="0"/>
            <a:chExt cx="1436881" cy="4169691"/>
          </a:xfrm>
        </p:grpSpPr>
        <p:sp>
          <p:nvSpPr>
            <p:cNvPr id="13" name="Freeform 13"/>
            <p:cNvSpPr/>
            <p:nvPr/>
          </p:nvSpPr>
          <p:spPr>
            <a:xfrm>
              <a:off x="0" y="0"/>
              <a:ext cx="1436881" cy="4169691"/>
            </a:xfrm>
            <a:custGeom>
              <a:avLst/>
              <a:gdLst/>
              <a:ahLst/>
              <a:cxnLst/>
              <a:rect l="l" t="t" r="r" b="b"/>
              <a:pathLst>
                <a:path w="1436881" h="4169691">
                  <a:moveTo>
                    <a:pt x="0" y="0"/>
                  </a:moveTo>
                  <a:lnTo>
                    <a:pt x="1436881" y="0"/>
                  </a:lnTo>
                  <a:lnTo>
                    <a:pt x="1436881" y="4169691"/>
                  </a:lnTo>
                  <a:lnTo>
                    <a:pt x="0" y="4169691"/>
                  </a:lnTo>
                  <a:close/>
                </a:path>
              </a:pathLst>
            </a:custGeom>
            <a:solidFill>
              <a:srgbClr val="005555"/>
            </a:solidFill>
          </p:spPr>
        </p:sp>
        <p:sp>
          <p:nvSpPr>
            <p:cNvPr id="14" name="TextBox 14"/>
            <p:cNvSpPr txBox="1"/>
            <p:nvPr/>
          </p:nvSpPr>
          <p:spPr>
            <a:xfrm>
              <a:off x="0" y="-9525"/>
              <a:ext cx="812800" cy="822325"/>
            </a:xfrm>
            <a:prstGeom prst="rect">
              <a:avLst/>
            </a:prstGeom>
          </p:spPr>
          <p:txBody>
            <a:bodyPr lIns="50800" tIns="50800" rIns="50800" bIns="50800" rtlCol="0" anchor="ctr"/>
            <a:lstStyle/>
            <a:p>
              <a:pPr algn="ctr">
                <a:lnSpc>
                  <a:spcPts val="1826"/>
                </a:lnSpc>
              </a:pPr>
              <a:endParaRPr/>
            </a:p>
          </p:txBody>
        </p:sp>
      </p:grpSp>
      <p:grpSp>
        <p:nvGrpSpPr>
          <p:cNvPr id="15" name="Group 15"/>
          <p:cNvGrpSpPr/>
          <p:nvPr/>
        </p:nvGrpSpPr>
        <p:grpSpPr>
          <a:xfrm rot="-2700000">
            <a:off x="1083701" y="1333249"/>
            <a:ext cx="4313541" cy="370883"/>
            <a:chOff x="0" y="0"/>
            <a:chExt cx="2312075" cy="198795"/>
          </a:xfrm>
        </p:grpSpPr>
        <p:sp>
          <p:nvSpPr>
            <p:cNvPr id="16" name="Freeform 16"/>
            <p:cNvSpPr/>
            <p:nvPr/>
          </p:nvSpPr>
          <p:spPr>
            <a:xfrm>
              <a:off x="0" y="0"/>
              <a:ext cx="2312075" cy="198795"/>
            </a:xfrm>
            <a:custGeom>
              <a:avLst/>
              <a:gdLst/>
              <a:ahLst/>
              <a:cxnLst/>
              <a:rect l="l" t="t" r="r" b="b"/>
              <a:pathLst>
                <a:path w="2312075" h="198795">
                  <a:moveTo>
                    <a:pt x="2108875" y="0"/>
                  </a:moveTo>
                  <a:lnTo>
                    <a:pt x="0" y="0"/>
                  </a:lnTo>
                  <a:lnTo>
                    <a:pt x="203200" y="198795"/>
                  </a:lnTo>
                  <a:lnTo>
                    <a:pt x="2312075" y="198795"/>
                  </a:lnTo>
                  <a:lnTo>
                    <a:pt x="2108875" y="0"/>
                  </a:lnTo>
                  <a:close/>
                </a:path>
              </a:pathLst>
            </a:custGeom>
            <a:solidFill>
              <a:srgbClr val="F8B400"/>
            </a:solidFill>
          </p:spPr>
        </p:sp>
        <p:sp>
          <p:nvSpPr>
            <p:cNvPr id="17" name="TextBox 17"/>
            <p:cNvSpPr txBox="1"/>
            <p:nvPr/>
          </p:nvSpPr>
          <p:spPr>
            <a:xfrm>
              <a:off x="101600" y="-9525"/>
              <a:ext cx="609600" cy="619125"/>
            </a:xfrm>
            <a:prstGeom prst="rect">
              <a:avLst/>
            </a:prstGeom>
          </p:spPr>
          <p:txBody>
            <a:bodyPr lIns="50800" tIns="50800" rIns="50800" bIns="50800" rtlCol="0" anchor="ctr"/>
            <a:lstStyle/>
            <a:p>
              <a:pPr algn="ctr">
                <a:lnSpc>
                  <a:spcPts val="1826"/>
                </a:lnSpc>
              </a:pPr>
              <a:endParaRPr/>
            </a:p>
          </p:txBody>
        </p:sp>
      </p:grpSp>
      <p:grpSp>
        <p:nvGrpSpPr>
          <p:cNvPr id="18" name="Group 18"/>
          <p:cNvGrpSpPr/>
          <p:nvPr/>
        </p:nvGrpSpPr>
        <p:grpSpPr>
          <a:xfrm rot="-2615069">
            <a:off x="16406851" y="-1517378"/>
            <a:ext cx="1704897" cy="6463755"/>
            <a:chOff x="0" y="0"/>
            <a:chExt cx="1099809" cy="4169691"/>
          </a:xfrm>
        </p:grpSpPr>
        <p:sp>
          <p:nvSpPr>
            <p:cNvPr id="19" name="Freeform 19"/>
            <p:cNvSpPr/>
            <p:nvPr/>
          </p:nvSpPr>
          <p:spPr>
            <a:xfrm>
              <a:off x="0" y="0"/>
              <a:ext cx="1099809" cy="4169691"/>
            </a:xfrm>
            <a:custGeom>
              <a:avLst/>
              <a:gdLst/>
              <a:ahLst/>
              <a:cxnLst/>
              <a:rect l="l" t="t" r="r" b="b"/>
              <a:pathLst>
                <a:path w="1099809" h="4169691">
                  <a:moveTo>
                    <a:pt x="0" y="0"/>
                  </a:moveTo>
                  <a:lnTo>
                    <a:pt x="1099809" y="0"/>
                  </a:lnTo>
                  <a:lnTo>
                    <a:pt x="1099809" y="4169691"/>
                  </a:lnTo>
                  <a:lnTo>
                    <a:pt x="0" y="4169691"/>
                  </a:lnTo>
                  <a:close/>
                </a:path>
              </a:pathLst>
            </a:custGeom>
            <a:solidFill>
              <a:srgbClr val="005555"/>
            </a:solidFill>
          </p:spPr>
        </p:sp>
        <p:sp>
          <p:nvSpPr>
            <p:cNvPr id="20" name="TextBox 20"/>
            <p:cNvSpPr txBox="1"/>
            <p:nvPr/>
          </p:nvSpPr>
          <p:spPr>
            <a:xfrm>
              <a:off x="0" y="-9525"/>
              <a:ext cx="812800" cy="822325"/>
            </a:xfrm>
            <a:prstGeom prst="rect">
              <a:avLst/>
            </a:prstGeom>
          </p:spPr>
          <p:txBody>
            <a:bodyPr lIns="50800" tIns="50800" rIns="50800" bIns="50800" rtlCol="0" anchor="ctr"/>
            <a:lstStyle/>
            <a:p>
              <a:pPr algn="ctr">
                <a:lnSpc>
                  <a:spcPts val="1826"/>
                </a:lnSpc>
              </a:pPr>
              <a:endParaRPr/>
            </a:p>
          </p:txBody>
        </p:sp>
      </p:grpSp>
      <p:grpSp>
        <p:nvGrpSpPr>
          <p:cNvPr id="21" name="Group 21"/>
          <p:cNvGrpSpPr/>
          <p:nvPr/>
        </p:nvGrpSpPr>
        <p:grpSpPr>
          <a:xfrm rot="-8005615">
            <a:off x="14614963" y="1598586"/>
            <a:ext cx="3014974" cy="358547"/>
            <a:chOff x="0" y="0"/>
            <a:chExt cx="1781999" cy="211919"/>
          </a:xfrm>
        </p:grpSpPr>
        <p:sp>
          <p:nvSpPr>
            <p:cNvPr id="22" name="Freeform 22"/>
            <p:cNvSpPr/>
            <p:nvPr/>
          </p:nvSpPr>
          <p:spPr>
            <a:xfrm>
              <a:off x="0" y="0"/>
              <a:ext cx="1781999" cy="211919"/>
            </a:xfrm>
            <a:custGeom>
              <a:avLst/>
              <a:gdLst/>
              <a:ahLst/>
              <a:cxnLst/>
              <a:rect l="l" t="t" r="r" b="b"/>
              <a:pathLst>
                <a:path w="1781999" h="211919">
                  <a:moveTo>
                    <a:pt x="203200" y="0"/>
                  </a:moveTo>
                  <a:lnTo>
                    <a:pt x="1781999" y="0"/>
                  </a:lnTo>
                  <a:lnTo>
                    <a:pt x="1578799" y="211919"/>
                  </a:lnTo>
                  <a:lnTo>
                    <a:pt x="0" y="211919"/>
                  </a:lnTo>
                  <a:lnTo>
                    <a:pt x="203200" y="0"/>
                  </a:lnTo>
                  <a:close/>
                </a:path>
              </a:pathLst>
            </a:custGeom>
            <a:solidFill>
              <a:srgbClr val="F8B400"/>
            </a:solidFill>
          </p:spPr>
        </p:sp>
        <p:sp>
          <p:nvSpPr>
            <p:cNvPr id="23" name="TextBox 23"/>
            <p:cNvSpPr txBox="1"/>
            <p:nvPr/>
          </p:nvSpPr>
          <p:spPr>
            <a:xfrm>
              <a:off x="101600" y="-9525"/>
              <a:ext cx="609600" cy="619125"/>
            </a:xfrm>
            <a:prstGeom prst="rect">
              <a:avLst/>
            </a:prstGeom>
          </p:spPr>
          <p:txBody>
            <a:bodyPr lIns="50800" tIns="50800" rIns="50800" bIns="50800" rtlCol="0" anchor="ctr"/>
            <a:lstStyle/>
            <a:p>
              <a:pPr algn="ctr">
                <a:lnSpc>
                  <a:spcPts val="1826"/>
                </a:lnSpc>
              </a:pPr>
              <a:endParaRPr/>
            </a:p>
          </p:txBody>
        </p:sp>
      </p:grpSp>
      <p:sp>
        <p:nvSpPr>
          <p:cNvPr id="24" name="TextBox 24"/>
          <p:cNvSpPr txBox="1"/>
          <p:nvPr/>
        </p:nvSpPr>
        <p:spPr>
          <a:xfrm>
            <a:off x="991640" y="4106323"/>
            <a:ext cx="4497664" cy="414665"/>
          </a:xfrm>
          <a:prstGeom prst="rect">
            <a:avLst/>
          </a:prstGeom>
        </p:spPr>
        <p:txBody>
          <a:bodyPr lIns="0" tIns="0" rIns="0" bIns="0" rtlCol="0" anchor="t">
            <a:spAutoFit/>
          </a:bodyPr>
          <a:lstStyle/>
          <a:p>
            <a:pPr algn="ctr">
              <a:lnSpc>
                <a:spcPts val="3062"/>
              </a:lnSpc>
            </a:pPr>
            <a:r>
              <a:rPr lang="en-US" sz="2663" spc="-79" dirty="0">
                <a:solidFill>
                  <a:srgbClr val="FFFFFF"/>
                </a:solidFill>
                <a:latin typeface="Poppins Bold"/>
              </a:rPr>
              <a:t>INDIVIDU</a:t>
            </a:r>
          </a:p>
        </p:txBody>
      </p:sp>
      <p:sp>
        <p:nvSpPr>
          <p:cNvPr id="26" name="TextBox 26"/>
          <p:cNvSpPr txBox="1"/>
          <p:nvPr/>
        </p:nvSpPr>
        <p:spPr>
          <a:xfrm>
            <a:off x="7456317" y="4001077"/>
            <a:ext cx="3143939" cy="414665"/>
          </a:xfrm>
          <a:prstGeom prst="rect">
            <a:avLst/>
          </a:prstGeom>
        </p:spPr>
        <p:txBody>
          <a:bodyPr lIns="0" tIns="0" rIns="0" bIns="0" rtlCol="0" anchor="t">
            <a:spAutoFit/>
          </a:bodyPr>
          <a:lstStyle/>
          <a:p>
            <a:pPr algn="ctr">
              <a:lnSpc>
                <a:spcPts val="3062"/>
              </a:lnSpc>
            </a:pPr>
            <a:r>
              <a:rPr lang="en-US" sz="2663" spc="-79" dirty="0">
                <a:solidFill>
                  <a:srgbClr val="FFFFFF"/>
                </a:solidFill>
                <a:latin typeface="Poppins Bold"/>
              </a:rPr>
              <a:t>TEKNIK</a:t>
            </a:r>
          </a:p>
        </p:txBody>
      </p:sp>
      <p:sp>
        <p:nvSpPr>
          <p:cNvPr id="27" name="TextBox 27"/>
          <p:cNvSpPr txBox="1"/>
          <p:nvPr/>
        </p:nvSpPr>
        <p:spPr>
          <a:xfrm>
            <a:off x="1552145" y="4754306"/>
            <a:ext cx="4285386" cy="2940292"/>
          </a:xfrm>
          <a:prstGeom prst="rect">
            <a:avLst/>
          </a:prstGeom>
        </p:spPr>
        <p:txBody>
          <a:bodyPr wrap="square" lIns="0" tIns="0" rIns="0" bIns="0" rtlCol="0" anchor="t">
            <a:spAutoFit/>
          </a:bodyPr>
          <a:lstStyle/>
          <a:p>
            <a:pPr algn="just">
              <a:lnSpc>
                <a:spcPts val="2856"/>
              </a:lnSpc>
            </a:pPr>
            <a:r>
              <a:rPr lang="ms-MY" sz="2400" dirty="0">
                <a:solidFill>
                  <a:srgbClr val="FFFFFF"/>
                </a:solidFill>
                <a:latin typeface="Arial" panose="020B0604020202020204" pitchFamily="34" charset="0"/>
                <a:cs typeface="Arial" panose="020B0604020202020204" pitchFamily="34" charset="0"/>
              </a:rPr>
              <a:t>-Latih berfikir di luar kotak</a:t>
            </a:r>
          </a:p>
          <a:p>
            <a:pPr algn="just">
              <a:lnSpc>
                <a:spcPts val="2856"/>
              </a:lnSpc>
            </a:pPr>
            <a:r>
              <a:rPr lang="ms-MY" sz="2400" dirty="0">
                <a:solidFill>
                  <a:srgbClr val="FFFFFF"/>
                </a:solidFill>
                <a:latin typeface="Arial" panose="020B0604020202020204" pitchFamily="34" charset="0"/>
                <a:cs typeface="Arial" panose="020B0604020202020204" pitchFamily="34" charset="0"/>
              </a:rPr>
              <a:t>-Latih kreativiti</a:t>
            </a:r>
          </a:p>
          <a:p>
            <a:pPr algn="just">
              <a:lnSpc>
                <a:spcPts val="2856"/>
              </a:lnSpc>
            </a:pPr>
            <a:r>
              <a:rPr lang="ms-MY" sz="2400" dirty="0">
                <a:solidFill>
                  <a:srgbClr val="FFFFFF"/>
                </a:solidFill>
                <a:latin typeface="Arial" panose="020B0604020202020204" pitchFamily="34" charset="0"/>
                <a:cs typeface="Arial" panose="020B0604020202020204" pitchFamily="34" charset="0"/>
              </a:rPr>
              <a:t>-Cabar diri sendiri</a:t>
            </a:r>
          </a:p>
          <a:p>
            <a:pPr algn="just">
              <a:lnSpc>
                <a:spcPts val="2856"/>
              </a:lnSpc>
            </a:pPr>
            <a:r>
              <a:rPr lang="ms-MY" sz="2400" dirty="0">
                <a:solidFill>
                  <a:srgbClr val="FFFFFF"/>
                </a:solidFill>
                <a:latin typeface="Arial" panose="020B0604020202020204" pitchFamily="34" charset="0"/>
                <a:cs typeface="Arial" panose="020B0604020202020204" pitchFamily="34" charset="0"/>
              </a:rPr>
              <a:t>-Berkolaborasi</a:t>
            </a:r>
          </a:p>
          <a:p>
            <a:pPr algn="just">
              <a:lnSpc>
                <a:spcPts val="2856"/>
              </a:lnSpc>
            </a:pPr>
            <a:r>
              <a:rPr lang="ms-MY" sz="2400" dirty="0">
                <a:solidFill>
                  <a:srgbClr val="FFFFFF"/>
                </a:solidFill>
                <a:latin typeface="Arial" panose="020B0604020202020204" pitchFamily="34" charset="0"/>
                <a:cs typeface="Arial" panose="020B0604020202020204" pitchFamily="34" charset="0"/>
              </a:rPr>
              <a:t>-Cipta persekitaran yang menyokong kreativiti</a:t>
            </a:r>
          </a:p>
          <a:p>
            <a:pPr algn="just">
              <a:lnSpc>
                <a:spcPts val="2856"/>
              </a:lnSpc>
            </a:pPr>
            <a:r>
              <a:rPr lang="ms-MY" sz="2400" dirty="0">
                <a:solidFill>
                  <a:srgbClr val="FFFFFF"/>
                </a:solidFill>
                <a:latin typeface="Arial" panose="020B0604020202020204" pitchFamily="34" charset="0"/>
                <a:cs typeface="Arial" panose="020B0604020202020204" pitchFamily="34" charset="0"/>
              </a:rPr>
              <a:t>-Sentiasa meningkatkan ilmu</a:t>
            </a:r>
          </a:p>
          <a:p>
            <a:pPr algn="just">
              <a:lnSpc>
                <a:spcPts val="2765"/>
              </a:lnSpc>
            </a:pPr>
            <a:endParaRPr lang="en-US" sz="2000" dirty="0">
              <a:solidFill>
                <a:srgbClr val="FFFFFF"/>
              </a:solidFill>
              <a:latin typeface="Calibri (MS)"/>
            </a:endParaRPr>
          </a:p>
        </p:txBody>
      </p:sp>
      <p:sp>
        <p:nvSpPr>
          <p:cNvPr id="29" name="TextBox 29"/>
          <p:cNvSpPr txBox="1"/>
          <p:nvPr/>
        </p:nvSpPr>
        <p:spPr>
          <a:xfrm>
            <a:off x="7496696" y="4548457"/>
            <a:ext cx="3854385" cy="4065600"/>
          </a:xfrm>
          <a:prstGeom prst="rect">
            <a:avLst/>
          </a:prstGeom>
        </p:spPr>
        <p:txBody>
          <a:bodyPr wrap="square" lIns="0" tIns="0" rIns="0" bIns="0" rtlCol="0" anchor="t">
            <a:spAutoFit/>
          </a:bodyPr>
          <a:lstStyle/>
          <a:p>
            <a:pPr algn="just">
              <a:lnSpc>
                <a:spcPts val="2856"/>
              </a:lnSpc>
            </a:pPr>
            <a:r>
              <a:rPr lang="en-US" sz="2400" dirty="0">
                <a:solidFill>
                  <a:srgbClr val="FFFFFF"/>
                </a:solidFill>
                <a:latin typeface="Arial" panose="020B0604020202020204" pitchFamily="34" charset="0"/>
                <a:cs typeface="Arial" panose="020B0604020202020204" pitchFamily="34" charset="0"/>
              </a:rPr>
              <a:t>-Teknik </a:t>
            </a:r>
            <a:r>
              <a:rPr lang="en-US" sz="2400" dirty="0" err="1">
                <a:solidFill>
                  <a:srgbClr val="FFFFFF"/>
                </a:solidFill>
                <a:latin typeface="Arial" panose="020B0604020202020204" pitchFamily="34" charset="0"/>
                <a:cs typeface="Arial" panose="020B0604020202020204" pitchFamily="34" charset="0"/>
              </a:rPr>
              <a:t>Senarai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Sifat</a:t>
            </a:r>
            <a:endParaRPr lang="en-US" sz="2400" dirty="0">
              <a:solidFill>
                <a:srgbClr val="FFFFFF"/>
              </a:solidFill>
              <a:latin typeface="Arial" panose="020B0604020202020204" pitchFamily="34" charset="0"/>
              <a:cs typeface="Arial" panose="020B0604020202020204" pitchFamily="34" charset="0"/>
            </a:endParaRPr>
          </a:p>
          <a:p>
            <a:pPr marL="342900" indent="-342900" algn="just">
              <a:lnSpc>
                <a:spcPts val="2856"/>
              </a:lnSpc>
              <a:buFontTx/>
              <a:buChar char="-"/>
            </a:pPr>
            <a:r>
              <a:rPr lang="en-US" sz="2400" dirty="0">
                <a:solidFill>
                  <a:srgbClr val="FFFFFF"/>
                </a:solidFill>
                <a:latin typeface="Arial" panose="020B0604020202020204" pitchFamily="34" charset="0"/>
                <a:cs typeface="Arial" panose="020B0604020202020204" pitchFamily="34" charset="0"/>
              </a:rPr>
              <a:t>Teknik Tarikh </a:t>
            </a:r>
            <a:r>
              <a:rPr lang="en-US" sz="2400" dirty="0" err="1">
                <a:solidFill>
                  <a:srgbClr val="FFFFFF"/>
                </a:solidFill>
                <a:latin typeface="Arial" panose="020B0604020202020204" pitchFamily="34" charset="0"/>
                <a:cs typeface="Arial" panose="020B0604020202020204" pitchFamily="34" charset="0"/>
              </a:rPr>
              <a:t>Luput</a:t>
            </a:r>
            <a:endParaRPr lang="en-US" sz="2400" dirty="0">
              <a:solidFill>
                <a:srgbClr val="FFFFFF"/>
              </a:solidFill>
              <a:latin typeface="Arial" panose="020B0604020202020204" pitchFamily="34" charset="0"/>
              <a:cs typeface="Arial" panose="020B0604020202020204" pitchFamily="34" charset="0"/>
            </a:endParaRPr>
          </a:p>
          <a:p>
            <a:pPr marL="342900" indent="-342900" algn="just">
              <a:lnSpc>
                <a:spcPts val="2856"/>
              </a:lnSpc>
              <a:buFontTx/>
              <a:buChar char="-"/>
            </a:pPr>
            <a:r>
              <a:rPr lang="en-US" sz="2400" dirty="0">
                <a:solidFill>
                  <a:srgbClr val="FFFFFF"/>
                </a:solidFill>
                <a:latin typeface="Arial" panose="020B0604020202020204" pitchFamily="34" charset="0"/>
                <a:cs typeface="Arial" panose="020B0604020202020204" pitchFamily="34" charset="0"/>
              </a:rPr>
              <a:t>Teknik </a:t>
            </a:r>
            <a:r>
              <a:rPr lang="en-US" sz="2400" dirty="0" err="1">
                <a:solidFill>
                  <a:srgbClr val="FFFFFF"/>
                </a:solidFill>
                <a:latin typeface="Arial" panose="020B0604020202020204" pitchFamily="34" charset="0"/>
                <a:cs typeface="Arial" panose="020B0604020202020204" pitchFamily="34" charset="0"/>
              </a:rPr>
              <a:t>Asosiasi</a:t>
            </a:r>
            <a:endParaRPr lang="en-US" sz="2400" dirty="0">
              <a:solidFill>
                <a:srgbClr val="FFFFFF"/>
              </a:solidFill>
              <a:latin typeface="Arial" panose="020B0604020202020204" pitchFamily="34" charset="0"/>
              <a:cs typeface="Arial" panose="020B0604020202020204" pitchFamily="34" charset="0"/>
            </a:endParaRPr>
          </a:p>
          <a:p>
            <a:pPr marL="342900" indent="-342900" algn="just">
              <a:lnSpc>
                <a:spcPts val="2856"/>
              </a:lnSpc>
              <a:buFontTx/>
              <a:buChar char="-"/>
            </a:pPr>
            <a:r>
              <a:rPr lang="en-US" sz="2400" dirty="0">
                <a:solidFill>
                  <a:srgbClr val="FFFFFF"/>
                </a:solidFill>
                <a:latin typeface="Arial" panose="020B0604020202020204" pitchFamily="34" charset="0"/>
                <a:cs typeface="Arial" panose="020B0604020202020204" pitchFamily="34" charset="0"/>
              </a:rPr>
              <a:t>Teknik </a:t>
            </a:r>
            <a:r>
              <a:rPr lang="en-US" sz="2400" dirty="0" err="1">
                <a:solidFill>
                  <a:srgbClr val="FFFFFF"/>
                </a:solidFill>
                <a:latin typeface="Arial" panose="020B0604020202020204" pitchFamily="34" charset="0"/>
                <a:cs typeface="Arial" panose="020B0604020202020204" pitchFamily="34" charset="0"/>
              </a:rPr>
              <a:t>Sensori</a:t>
            </a:r>
            <a:endParaRPr lang="en-US" sz="2400" dirty="0">
              <a:solidFill>
                <a:srgbClr val="FFFFFF"/>
              </a:solidFill>
              <a:latin typeface="Arial" panose="020B0604020202020204" pitchFamily="34" charset="0"/>
              <a:cs typeface="Arial" panose="020B0604020202020204" pitchFamily="34" charset="0"/>
            </a:endParaRPr>
          </a:p>
          <a:p>
            <a:pPr marL="342900" indent="-342900" algn="just">
              <a:lnSpc>
                <a:spcPts val="2856"/>
              </a:lnSpc>
              <a:buFontTx/>
              <a:buChar char="-"/>
            </a:pPr>
            <a:r>
              <a:rPr lang="en-US" sz="2400" dirty="0">
                <a:solidFill>
                  <a:srgbClr val="FFFFFF"/>
                </a:solidFill>
                <a:latin typeface="Arial" panose="020B0604020202020204" pitchFamily="34" charset="0"/>
                <a:cs typeface="Arial" panose="020B0604020202020204" pitchFamily="34" charset="0"/>
              </a:rPr>
              <a:t>Teknik </a:t>
            </a:r>
            <a:r>
              <a:rPr lang="en-US" sz="2400" dirty="0" err="1">
                <a:solidFill>
                  <a:srgbClr val="FFFFFF"/>
                </a:solidFill>
                <a:latin typeface="Arial" panose="020B0604020202020204" pitchFamily="34" charset="0"/>
                <a:cs typeface="Arial" panose="020B0604020202020204" pitchFamily="34" charset="0"/>
              </a:rPr>
              <a:t>Ke</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Matahari</a:t>
            </a:r>
            <a:endParaRPr lang="en-US" sz="2400" dirty="0">
              <a:solidFill>
                <a:srgbClr val="FFFFFF"/>
              </a:solidFill>
              <a:latin typeface="Arial" panose="020B0604020202020204" pitchFamily="34" charset="0"/>
              <a:cs typeface="Arial" panose="020B0604020202020204" pitchFamily="34" charset="0"/>
            </a:endParaRPr>
          </a:p>
          <a:p>
            <a:pPr marL="342900" indent="-342900" algn="just">
              <a:lnSpc>
                <a:spcPts val="2856"/>
              </a:lnSpc>
              <a:buFontTx/>
              <a:buChar char="-"/>
            </a:pPr>
            <a:r>
              <a:rPr lang="en-US" sz="2400" dirty="0">
                <a:solidFill>
                  <a:srgbClr val="FFFFFF"/>
                </a:solidFill>
                <a:latin typeface="Arial" panose="020B0604020202020204" pitchFamily="34" charset="0"/>
                <a:cs typeface="Arial" panose="020B0604020202020204" pitchFamily="34" charset="0"/>
              </a:rPr>
              <a:t>Teknik Orang </a:t>
            </a:r>
            <a:r>
              <a:rPr lang="en-US" sz="2400" dirty="0" err="1">
                <a:solidFill>
                  <a:srgbClr val="FFFFFF"/>
                </a:solidFill>
                <a:latin typeface="Arial" panose="020B0604020202020204" pitchFamily="34" charset="0"/>
                <a:cs typeface="Arial" panose="020B0604020202020204" pitchFamily="34" charset="0"/>
              </a:rPr>
              <a:t>Baru</a:t>
            </a:r>
            <a:endParaRPr lang="en-US" sz="2400" dirty="0">
              <a:solidFill>
                <a:srgbClr val="FFFFFF"/>
              </a:solidFill>
              <a:latin typeface="Arial" panose="020B0604020202020204" pitchFamily="34" charset="0"/>
              <a:cs typeface="Arial" panose="020B0604020202020204" pitchFamily="34" charset="0"/>
            </a:endParaRPr>
          </a:p>
          <a:p>
            <a:pPr marL="342900" indent="-342900" algn="just">
              <a:lnSpc>
                <a:spcPts val="2856"/>
              </a:lnSpc>
              <a:buFontTx/>
              <a:buChar char="-"/>
            </a:pPr>
            <a:r>
              <a:rPr lang="en-US" sz="2400" dirty="0">
                <a:solidFill>
                  <a:srgbClr val="FFFFFF"/>
                </a:solidFill>
                <a:latin typeface="Arial" panose="020B0604020202020204" pitchFamily="34" charset="0"/>
                <a:cs typeface="Arial" panose="020B0604020202020204" pitchFamily="34" charset="0"/>
              </a:rPr>
              <a:t>Teknik </a:t>
            </a:r>
            <a:r>
              <a:rPr lang="en-US" sz="2400" dirty="0" err="1">
                <a:solidFill>
                  <a:srgbClr val="FFFFFF"/>
                </a:solidFill>
                <a:latin typeface="Arial" panose="020B0604020202020204" pitchFamily="34" charset="0"/>
                <a:cs typeface="Arial" panose="020B0604020202020204" pitchFamily="34" charset="0"/>
              </a:rPr>
              <a:t>Kutip</a:t>
            </a:r>
            <a:r>
              <a:rPr lang="en-US" sz="2400" dirty="0">
                <a:solidFill>
                  <a:srgbClr val="FFFFFF"/>
                </a:solidFill>
                <a:latin typeface="Arial" panose="020B0604020202020204" pitchFamily="34" charset="0"/>
                <a:cs typeface="Arial" panose="020B0604020202020204" pitchFamily="34" charset="0"/>
              </a:rPr>
              <a:t> dan </a:t>
            </a:r>
            <a:r>
              <a:rPr lang="en-US" sz="2400" dirty="0" err="1">
                <a:solidFill>
                  <a:srgbClr val="FFFFFF"/>
                </a:solidFill>
                <a:latin typeface="Arial" panose="020B0604020202020204" pitchFamily="34" charset="0"/>
                <a:cs typeface="Arial" panose="020B0604020202020204" pitchFamily="34" charset="0"/>
              </a:rPr>
              <a:t>Tampal</a:t>
            </a:r>
            <a:endParaRPr lang="en-US" sz="2400" dirty="0">
              <a:solidFill>
                <a:srgbClr val="FFFFFF"/>
              </a:solidFill>
              <a:latin typeface="Arial" panose="020B0604020202020204" pitchFamily="34" charset="0"/>
              <a:cs typeface="Arial" panose="020B0604020202020204" pitchFamily="34" charset="0"/>
            </a:endParaRPr>
          </a:p>
          <a:p>
            <a:pPr marL="342900" indent="-342900" algn="just">
              <a:lnSpc>
                <a:spcPts val="2856"/>
              </a:lnSpc>
              <a:buFontTx/>
              <a:buChar char="-"/>
            </a:pPr>
            <a:r>
              <a:rPr lang="en-US" sz="2400" dirty="0">
                <a:solidFill>
                  <a:srgbClr val="FFFFFF"/>
                </a:solidFill>
                <a:latin typeface="Arial" panose="020B0604020202020204" pitchFamily="34" charset="0"/>
                <a:cs typeface="Arial" panose="020B0604020202020204" pitchFamily="34" charset="0"/>
              </a:rPr>
              <a:t>Peta </a:t>
            </a:r>
            <a:r>
              <a:rPr lang="en-US" sz="2400" dirty="0" err="1">
                <a:solidFill>
                  <a:srgbClr val="FFFFFF"/>
                </a:solidFill>
                <a:latin typeface="Arial" panose="020B0604020202020204" pitchFamily="34" charset="0"/>
                <a:cs typeface="Arial" panose="020B0604020202020204" pitchFamily="34" charset="0"/>
              </a:rPr>
              <a:t>Minda</a:t>
            </a:r>
            <a:endParaRPr lang="en-US" sz="2400" dirty="0">
              <a:solidFill>
                <a:srgbClr val="FFFFFF"/>
              </a:solidFill>
              <a:latin typeface="Arial" panose="020B0604020202020204" pitchFamily="34" charset="0"/>
              <a:cs typeface="Arial" panose="020B0604020202020204" pitchFamily="34" charset="0"/>
            </a:endParaRPr>
          </a:p>
          <a:p>
            <a:pPr marL="342900" indent="-342900" algn="just">
              <a:lnSpc>
                <a:spcPts val="2856"/>
              </a:lnSpc>
              <a:buFontTx/>
              <a:buChar char="-"/>
            </a:pPr>
            <a:r>
              <a:rPr lang="en-US" sz="2400" dirty="0">
                <a:solidFill>
                  <a:srgbClr val="FFFFFF"/>
                </a:solidFill>
                <a:latin typeface="Arial" panose="020B0604020202020204" pitchFamily="34" charset="0"/>
                <a:cs typeface="Arial" panose="020B0604020202020204" pitchFamily="34" charset="0"/>
              </a:rPr>
              <a:t>Teknik </a:t>
            </a:r>
            <a:r>
              <a:rPr lang="en-US" sz="2400" dirty="0" err="1">
                <a:solidFill>
                  <a:srgbClr val="FFFFFF"/>
                </a:solidFill>
                <a:latin typeface="Arial" panose="020B0604020202020204" pitchFamily="34" charset="0"/>
                <a:cs typeface="Arial" panose="020B0604020202020204" pitchFamily="34" charset="0"/>
              </a:rPr>
              <a:t>sumbangsaran</a:t>
            </a:r>
            <a:r>
              <a:rPr lang="en-US" sz="2400" dirty="0">
                <a:solidFill>
                  <a:srgbClr val="FFFFFF"/>
                </a:solidFill>
                <a:latin typeface="Arial" panose="020B0604020202020204" pitchFamily="34" charset="0"/>
                <a:cs typeface="Arial" panose="020B0604020202020204" pitchFamily="34" charset="0"/>
              </a:rPr>
              <a:t> </a:t>
            </a:r>
          </a:p>
          <a:p>
            <a:pPr algn="just">
              <a:lnSpc>
                <a:spcPts val="2856"/>
              </a:lnSpc>
            </a:pPr>
            <a:r>
              <a:rPr lang="en-US" sz="2400" i="1" dirty="0">
                <a:solidFill>
                  <a:srgbClr val="FFFFFF"/>
                </a:solidFill>
                <a:latin typeface="Arial" panose="020B0604020202020204" pitchFamily="34" charset="0"/>
                <a:cs typeface="Arial" panose="020B0604020202020204" pitchFamily="34" charset="0"/>
              </a:rPr>
              <a:t>(brainstorming)</a:t>
            </a:r>
          </a:p>
          <a:p>
            <a:pPr algn="just">
              <a:lnSpc>
                <a:spcPts val="2856"/>
              </a:lnSpc>
            </a:pPr>
            <a:r>
              <a:rPr lang="en-US" sz="2000" dirty="0">
                <a:solidFill>
                  <a:srgbClr val="FFFFFF"/>
                </a:solidFill>
              </a:rPr>
              <a:t>--</a:t>
            </a:r>
          </a:p>
        </p:txBody>
      </p:sp>
      <p:grpSp>
        <p:nvGrpSpPr>
          <p:cNvPr id="33" name="Group 8">
            <a:extLst>
              <a:ext uri="{FF2B5EF4-FFF2-40B4-BE49-F238E27FC236}">
                <a16:creationId xmlns:a16="http://schemas.microsoft.com/office/drawing/2014/main" id="{8220F670-90CC-A77D-B294-DCD534558B64}"/>
              </a:ext>
            </a:extLst>
          </p:cNvPr>
          <p:cNvGrpSpPr/>
          <p:nvPr/>
        </p:nvGrpSpPr>
        <p:grpSpPr>
          <a:xfrm>
            <a:off x="12139136" y="3461888"/>
            <a:ext cx="5188604" cy="5152169"/>
            <a:chOff x="1813" y="0"/>
            <a:chExt cx="763101" cy="736600"/>
          </a:xfrm>
        </p:grpSpPr>
        <p:sp>
          <p:nvSpPr>
            <p:cNvPr id="34" name="Freeform 9">
              <a:extLst>
                <a:ext uri="{FF2B5EF4-FFF2-40B4-BE49-F238E27FC236}">
                  <a16:creationId xmlns:a16="http://schemas.microsoft.com/office/drawing/2014/main" id="{019B4106-5649-2596-9D9C-7997CD082A7D}"/>
                </a:ext>
              </a:extLst>
            </p:cNvPr>
            <p:cNvSpPr/>
            <p:nvPr/>
          </p:nvSpPr>
          <p:spPr>
            <a:xfrm>
              <a:off x="1813" y="0"/>
              <a:ext cx="763101" cy="7366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55"/>
            </a:solidFill>
            <a:ln w="190500">
              <a:solidFill>
                <a:srgbClr val="F8B400"/>
              </a:solidFill>
            </a:ln>
          </p:spPr>
        </p:sp>
        <p:sp>
          <p:nvSpPr>
            <p:cNvPr id="35" name="TextBox 10">
              <a:extLst>
                <a:ext uri="{FF2B5EF4-FFF2-40B4-BE49-F238E27FC236}">
                  <a16:creationId xmlns:a16="http://schemas.microsoft.com/office/drawing/2014/main" id="{456A96A6-E3F2-6B2F-C2B2-C77D4D365BCE}"/>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3054645" y="4530629"/>
            <a:ext cx="3948015" cy="3655231"/>
          </a:xfrm>
          <a:prstGeom prst="rect">
            <a:avLst/>
          </a:prstGeom>
        </p:spPr>
        <p:txBody>
          <a:bodyPr wrap="square" lIns="0" tIns="0" rIns="0" bIns="0" rtlCol="0" anchor="t">
            <a:spAutoFit/>
          </a:bodyPr>
          <a:lstStyle/>
          <a:p>
            <a:pPr algn="just">
              <a:lnSpc>
                <a:spcPts val="2856"/>
              </a:lnSpc>
            </a:pPr>
            <a:r>
              <a:rPr lang="ms-MY" sz="2000" dirty="0">
                <a:solidFill>
                  <a:srgbClr val="FFFFFF"/>
                </a:solidFill>
                <a:latin typeface="Arial" panose="020B0604020202020204" pitchFamily="34" charset="0"/>
                <a:cs typeface="Arial" panose="020B0604020202020204" pitchFamily="34" charset="0"/>
              </a:rPr>
              <a:t>•Pendidikan berfokuskan kreativiti</a:t>
            </a:r>
          </a:p>
          <a:p>
            <a:pPr algn="just">
              <a:lnSpc>
                <a:spcPts val="2856"/>
              </a:lnSpc>
            </a:pPr>
            <a:r>
              <a:rPr lang="ms-MY" sz="2000" dirty="0">
                <a:solidFill>
                  <a:srgbClr val="FFFFFF"/>
                </a:solidFill>
                <a:latin typeface="Arial" panose="020B0604020202020204" pitchFamily="34" charset="0"/>
                <a:cs typeface="Arial" panose="020B0604020202020204" pitchFamily="34" charset="0"/>
              </a:rPr>
              <a:t>•Sokongan dan insentif</a:t>
            </a:r>
          </a:p>
          <a:p>
            <a:pPr algn="just">
              <a:lnSpc>
                <a:spcPts val="2856"/>
              </a:lnSpc>
            </a:pPr>
            <a:r>
              <a:rPr lang="ms-MY" sz="2000" dirty="0">
                <a:solidFill>
                  <a:srgbClr val="FFFFFF"/>
                </a:solidFill>
                <a:latin typeface="Arial" panose="020B0604020202020204" pitchFamily="34" charset="0"/>
                <a:cs typeface="Arial" panose="020B0604020202020204" pitchFamily="34" charset="0"/>
              </a:rPr>
              <a:t>•Kerjasama antara sektor awam dan swasta</a:t>
            </a:r>
          </a:p>
          <a:p>
            <a:pPr algn="just">
              <a:lnSpc>
                <a:spcPts val="2856"/>
              </a:lnSpc>
            </a:pPr>
            <a:r>
              <a:rPr lang="ms-MY" sz="2000" dirty="0">
                <a:solidFill>
                  <a:srgbClr val="FFFFFF"/>
                </a:solidFill>
                <a:latin typeface="Arial" panose="020B0604020202020204" pitchFamily="34" charset="0"/>
                <a:cs typeface="Arial" panose="020B0604020202020204" pitchFamily="34" charset="0"/>
              </a:rPr>
              <a:t>•Peningkatan akses terhadap sumber daya dan pengetahuan</a:t>
            </a:r>
          </a:p>
          <a:p>
            <a:pPr algn="just">
              <a:lnSpc>
                <a:spcPts val="2856"/>
              </a:lnSpc>
            </a:pPr>
            <a:r>
              <a:rPr lang="ms-MY" sz="2000" dirty="0">
                <a:solidFill>
                  <a:srgbClr val="FFFFFF"/>
                </a:solidFill>
                <a:latin typeface="Arial" panose="020B0604020202020204" pitchFamily="34" charset="0"/>
                <a:cs typeface="Arial" panose="020B0604020202020204" pitchFamily="34" charset="0"/>
              </a:rPr>
              <a:t>•Sokongan penglibatan masyarakat dalam program kreativiti</a:t>
            </a:r>
          </a:p>
          <a:p>
            <a:pPr algn="just">
              <a:lnSpc>
                <a:spcPts val="2499"/>
              </a:lnSpc>
            </a:pPr>
            <a:endParaRPr lang="en-US" sz="2000" dirty="0">
              <a:solidFill>
                <a:srgbClr val="FFFFFF"/>
              </a:solidFill>
              <a:latin typeface="Calibri (MS)"/>
            </a:endParaRPr>
          </a:p>
        </p:txBody>
      </p:sp>
      <p:grpSp>
        <p:nvGrpSpPr>
          <p:cNvPr id="36" name="Group 5">
            <a:extLst>
              <a:ext uri="{FF2B5EF4-FFF2-40B4-BE49-F238E27FC236}">
                <a16:creationId xmlns:a16="http://schemas.microsoft.com/office/drawing/2014/main" id="{AFBDF817-D831-E34E-927C-91FC75C81FA1}"/>
              </a:ext>
            </a:extLst>
          </p:cNvPr>
          <p:cNvGrpSpPr/>
          <p:nvPr/>
        </p:nvGrpSpPr>
        <p:grpSpPr>
          <a:xfrm>
            <a:off x="635121" y="3194979"/>
            <a:ext cx="11190888" cy="5692955"/>
            <a:chOff x="0" y="0"/>
            <a:chExt cx="812800" cy="406400"/>
          </a:xfrm>
        </p:grpSpPr>
        <p:sp>
          <p:nvSpPr>
            <p:cNvPr id="37" name="Freeform 6">
              <a:extLst>
                <a:ext uri="{FF2B5EF4-FFF2-40B4-BE49-F238E27FC236}">
                  <a16:creationId xmlns:a16="http://schemas.microsoft.com/office/drawing/2014/main" id="{40DE9770-4B33-9C43-D981-3CD27C96D607}"/>
                </a:ext>
              </a:extLst>
            </p:cNvPr>
            <p:cNvSpPr/>
            <p:nvPr/>
          </p:nvSpPr>
          <p:spPr>
            <a:xfrm>
              <a:off x="203200" y="-326"/>
              <a:ext cx="406400" cy="407051"/>
            </a:xfrm>
            <a:custGeom>
              <a:avLst/>
              <a:gdLst/>
              <a:ahLst/>
              <a:cxnLst/>
              <a:rect l="l" t="t" r="r" b="b"/>
              <a:pathLst>
                <a:path w="406400" h="407051">
                  <a:moveTo>
                    <a:pt x="406400" y="326"/>
                  </a:moveTo>
                  <a:cubicBezTo>
                    <a:pt x="333587" y="0"/>
                    <a:pt x="266166" y="38659"/>
                    <a:pt x="229665" y="101663"/>
                  </a:cubicBezTo>
                  <a:cubicBezTo>
                    <a:pt x="193164" y="164667"/>
                    <a:pt x="193164" y="242385"/>
                    <a:pt x="229665" y="305389"/>
                  </a:cubicBezTo>
                  <a:cubicBezTo>
                    <a:pt x="266166" y="368393"/>
                    <a:pt x="333587" y="407052"/>
                    <a:pt x="40640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5555"/>
            </a:solidFill>
            <a:ln w="190500">
              <a:solidFill>
                <a:srgbClr val="F8B400"/>
              </a:solidFill>
            </a:ln>
          </p:spPr>
        </p:sp>
        <p:sp>
          <p:nvSpPr>
            <p:cNvPr id="38" name="TextBox 7">
              <a:extLst>
                <a:ext uri="{FF2B5EF4-FFF2-40B4-BE49-F238E27FC236}">
                  <a16:creationId xmlns:a16="http://schemas.microsoft.com/office/drawing/2014/main" id="{03B2FB44-4D45-0214-2C9D-70CB17B1AD2D}"/>
                </a:ext>
              </a:extLst>
            </p:cNvPr>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761636" y="3813339"/>
            <a:ext cx="4497664" cy="414665"/>
          </a:xfrm>
          <a:prstGeom prst="rect">
            <a:avLst/>
          </a:prstGeom>
        </p:spPr>
        <p:txBody>
          <a:bodyPr lIns="0" tIns="0" rIns="0" bIns="0" rtlCol="0" anchor="t">
            <a:spAutoFit/>
          </a:bodyPr>
          <a:lstStyle/>
          <a:p>
            <a:pPr algn="ctr">
              <a:lnSpc>
                <a:spcPts val="3062"/>
              </a:lnSpc>
            </a:pPr>
            <a:r>
              <a:rPr lang="en-US" sz="2663" spc="-79">
                <a:solidFill>
                  <a:srgbClr val="FFFFFF"/>
                </a:solidFill>
                <a:latin typeface="Poppins Bold"/>
              </a:rPr>
              <a:t>NEGARA</a:t>
            </a:r>
          </a:p>
        </p:txBody>
      </p:sp>
      <p:pic>
        <p:nvPicPr>
          <p:cNvPr id="43" name="Picture 42">
            <a:extLst>
              <a:ext uri="{FF2B5EF4-FFF2-40B4-BE49-F238E27FC236}">
                <a16:creationId xmlns:a16="http://schemas.microsoft.com/office/drawing/2014/main" id="{6FB7309F-BB88-415F-B394-6BCC71063C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33438" y="8483870"/>
            <a:ext cx="3709515" cy="20467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A89E3-2B66-48F2-AD55-B7DF1158B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800100"/>
            <a:ext cx="8991600" cy="8991600"/>
          </a:xfrm>
          <a:prstGeom prst="rect">
            <a:avLst/>
          </a:prstGeom>
        </p:spPr>
      </p:pic>
      <p:sp>
        <p:nvSpPr>
          <p:cNvPr id="5" name="TextBox 11">
            <a:extLst>
              <a:ext uri="{FF2B5EF4-FFF2-40B4-BE49-F238E27FC236}">
                <a16:creationId xmlns:a16="http://schemas.microsoft.com/office/drawing/2014/main" id="{45BE96F3-B354-48B1-901D-21A5C2FA5E89}"/>
              </a:ext>
            </a:extLst>
          </p:cNvPr>
          <p:cNvSpPr txBox="1"/>
          <p:nvPr/>
        </p:nvSpPr>
        <p:spPr>
          <a:xfrm>
            <a:off x="10896600" y="3238500"/>
            <a:ext cx="6791695" cy="1333698"/>
          </a:xfrm>
          <a:prstGeom prst="rect">
            <a:avLst/>
          </a:prstGeom>
        </p:spPr>
        <p:txBody>
          <a:bodyPr wrap="square" lIns="0" tIns="0" rIns="0" bIns="0" rtlCol="0" anchor="t">
            <a:spAutoFit/>
          </a:bodyPr>
          <a:lstStyle/>
          <a:p>
            <a:pPr algn="ctr">
              <a:lnSpc>
                <a:spcPts val="5174"/>
              </a:lnSpc>
            </a:pPr>
            <a:r>
              <a:rPr lang="en-US" sz="4800" b="1" spc="-135" dirty="0" err="1">
                <a:solidFill>
                  <a:srgbClr val="000000"/>
                </a:solidFill>
                <a:latin typeface="+mj-lt"/>
              </a:rPr>
              <a:t>Senaraikan</a:t>
            </a:r>
            <a:r>
              <a:rPr lang="en-US" sz="4800" b="1" spc="-135" dirty="0">
                <a:solidFill>
                  <a:srgbClr val="000000"/>
                </a:solidFill>
                <a:latin typeface="+mj-lt"/>
              </a:rPr>
              <a:t> </a:t>
            </a:r>
            <a:r>
              <a:rPr lang="en-US" sz="4800" b="1" spc="-135" dirty="0" err="1">
                <a:solidFill>
                  <a:srgbClr val="000000"/>
                </a:solidFill>
                <a:latin typeface="+mj-lt"/>
              </a:rPr>
              <a:t>fungsi</a:t>
            </a:r>
            <a:r>
              <a:rPr lang="en-US" sz="4800" b="1" spc="-135" dirty="0">
                <a:solidFill>
                  <a:srgbClr val="000000"/>
                </a:solidFill>
                <a:latin typeface="+mj-lt"/>
              </a:rPr>
              <a:t> lain </a:t>
            </a:r>
            <a:r>
              <a:rPr lang="en-US" sz="4800" b="1" spc="-135" dirty="0" err="1">
                <a:solidFill>
                  <a:srgbClr val="000000"/>
                </a:solidFill>
                <a:latin typeface="+mj-lt"/>
              </a:rPr>
              <a:t>selain</a:t>
            </a:r>
            <a:r>
              <a:rPr lang="en-US" sz="4800" b="1" spc="-135" dirty="0">
                <a:solidFill>
                  <a:srgbClr val="000000"/>
                </a:solidFill>
                <a:latin typeface="+mj-lt"/>
              </a:rPr>
              <a:t> tong </a:t>
            </a:r>
            <a:r>
              <a:rPr lang="en-US" sz="4800" b="1" spc="-135" dirty="0" err="1">
                <a:solidFill>
                  <a:srgbClr val="000000"/>
                </a:solidFill>
                <a:latin typeface="+mj-lt"/>
              </a:rPr>
              <a:t>sampah</a:t>
            </a:r>
            <a:endParaRPr lang="en-US" sz="4800" b="1" spc="-135" dirty="0">
              <a:solidFill>
                <a:srgbClr val="000000"/>
              </a:solidFill>
              <a:latin typeface="+mj-lt"/>
            </a:endParaRPr>
          </a:p>
        </p:txBody>
      </p:sp>
      <p:pic>
        <p:nvPicPr>
          <p:cNvPr id="11" name="Picture 10">
            <a:extLst>
              <a:ext uri="{FF2B5EF4-FFF2-40B4-BE49-F238E27FC236}">
                <a16:creationId xmlns:a16="http://schemas.microsoft.com/office/drawing/2014/main" id="{2F0D5F6E-BF60-4E45-945F-F72061C43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6447" y="5109117"/>
            <a:ext cx="4572000" cy="1828800"/>
          </a:xfrm>
          <a:prstGeom prst="rect">
            <a:avLst/>
          </a:prstGeom>
        </p:spPr>
      </p:pic>
    </p:spTree>
    <p:extLst>
      <p:ext uri="{BB962C8B-B14F-4D97-AF65-F5344CB8AC3E}">
        <p14:creationId xmlns:p14="http://schemas.microsoft.com/office/powerpoint/2010/main" val="2969718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7248" y="9884908"/>
            <a:ext cx="5776846" cy="1032106"/>
            <a:chOff x="0" y="0"/>
            <a:chExt cx="1140050" cy="203684"/>
          </a:xfrm>
        </p:grpSpPr>
        <p:sp>
          <p:nvSpPr>
            <p:cNvPr id="3" name="Freeform 3"/>
            <p:cNvSpPr/>
            <p:nvPr/>
          </p:nvSpPr>
          <p:spPr>
            <a:xfrm>
              <a:off x="0" y="0"/>
              <a:ext cx="1140050" cy="203684"/>
            </a:xfrm>
            <a:custGeom>
              <a:avLst/>
              <a:gdLst/>
              <a:ahLst/>
              <a:cxnLst/>
              <a:rect l="l" t="t" r="r" b="b"/>
              <a:pathLst>
                <a:path w="1140050" h="203684">
                  <a:moveTo>
                    <a:pt x="936850" y="0"/>
                  </a:moveTo>
                  <a:lnTo>
                    <a:pt x="0" y="0"/>
                  </a:lnTo>
                  <a:lnTo>
                    <a:pt x="203200" y="203684"/>
                  </a:lnTo>
                  <a:lnTo>
                    <a:pt x="1140050" y="203684"/>
                  </a:lnTo>
                  <a:lnTo>
                    <a:pt x="936850" y="0"/>
                  </a:lnTo>
                  <a:close/>
                </a:path>
              </a:pathLst>
            </a:custGeom>
            <a:solidFill>
              <a:srgbClr val="005555"/>
            </a:solidFill>
          </p:spPr>
        </p:sp>
        <p:sp>
          <p:nvSpPr>
            <p:cNvPr id="4" name="TextBox 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869832" y="9884908"/>
            <a:ext cx="5776846" cy="1032106"/>
            <a:chOff x="0" y="0"/>
            <a:chExt cx="1140050" cy="203684"/>
          </a:xfrm>
        </p:grpSpPr>
        <p:sp>
          <p:nvSpPr>
            <p:cNvPr id="6" name="Freeform 6"/>
            <p:cNvSpPr/>
            <p:nvPr/>
          </p:nvSpPr>
          <p:spPr>
            <a:xfrm>
              <a:off x="0" y="0"/>
              <a:ext cx="1140050" cy="203684"/>
            </a:xfrm>
            <a:custGeom>
              <a:avLst/>
              <a:gdLst/>
              <a:ahLst/>
              <a:cxnLst/>
              <a:rect l="l" t="t" r="r" b="b"/>
              <a:pathLst>
                <a:path w="1140050" h="203684">
                  <a:moveTo>
                    <a:pt x="936850" y="0"/>
                  </a:moveTo>
                  <a:lnTo>
                    <a:pt x="0" y="0"/>
                  </a:lnTo>
                  <a:lnTo>
                    <a:pt x="203200" y="203684"/>
                  </a:lnTo>
                  <a:lnTo>
                    <a:pt x="1140050" y="203684"/>
                  </a:lnTo>
                  <a:lnTo>
                    <a:pt x="936850" y="0"/>
                  </a:lnTo>
                  <a:close/>
                </a:path>
              </a:pathLst>
            </a:custGeom>
            <a:solidFill>
              <a:srgbClr val="F8B400"/>
            </a:solidFill>
          </p:spPr>
        </p:sp>
        <p:sp>
          <p:nvSpPr>
            <p:cNvPr id="7" name="TextBox 7"/>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1803764" y="9884908"/>
            <a:ext cx="5776846" cy="1461467"/>
            <a:chOff x="0" y="0"/>
            <a:chExt cx="812800" cy="205628"/>
          </a:xfrm>
        </p:grpSpPr>
        <p:sp>
          <p:nvSpPr>
            <p:cNvPr id="9" name="Freeform 9"/>
            <p:cNvSpPr/>
            <p:nvPr/>
          </p:nvSpPr>
          <p:spPr>
            <a:xfrm>
              <a:off x="0" y="0"/>
              <a:ext cx="812800" cy="205628"/>
            </a:xfrm>
            <a:custGeom>
              <a:avLst/>
              <a:gdLst/>
              <a:ahLst/>
              <a:cxnLst/>
              <a:rect l="l" t="t" r="r" b="b"/>
              <a:pathLst>
                <a:path w="812800" h="205628">
                  <a:moveTo>
                    <a:pt x="203200" y="0"/>
                  </a:moveTo>
                  <a:lnTo>
                    <a:pt x="812800" y="0"/>
                  </a:lnTo>
                  <a:lnTo>
                    <a:pt x="609600" y="205628"/>
                  </a:lnTo>
                  <a:lnTo>
                    <a:pt x="0" y="205628"/>
                  </a:lnTo>
                  <a:lnTo>
                    <a:pt x="203200" y="0"/>
                  </a:lnTo>
                  <a:close/>
                </a:path>
              </a:pathLst>
            </a:custGeom>
            <a:solidFill>
              <a:srgbClr val="005555"/>
            </a:solidFill>
          </p:spPr>
        </p:sp>
        <p:sp>
          <p:nvSpPr>
            <p:cNvPr id="10" name="TextBox 10"/>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954609" y="9884908"/>
            <a:ext cx="5776846" cy="1461467"/>
            <a:chOff x="0" y="0"/>
            <a:chExt cx="812800" cy="205628"/>
          </a:xfrm>
        </p:grpSpPr>
        <p:sp>
          <p:nvSpPr>
            <p:cNvPr id="12" name="Freeform 12"/>
            <p:cNvSpPr/>
            <p:nvPr/>
          </p:nvSpPr>
          <p:spPr>
            <a:xfrm>
              <a:off x="0" y="0"/>
              <a:ext cx="812800" cy="205628"/>
            </a:xfrm>
            <a:custGeom>
              <a:avLst/>
              <a:gdLst/>
              <a:ahLst/>
              <a:cxnLst/>
              <a:rect l="l" t="t" r="r" b="b"/>
              <a:pathLst>
                <a:path w="812800" h="205628">
                  <a:moveTo>
                    <a:pt x="203200" y="0"/>
                  </a:moveTo>
                  <a:lnTo>
                    <a:pt x="812800" y="0"/>
                  </a:lnTo>
                  <a:lnTo>
                    <a:pt x="609600" y="205628"/>
                  </a:lnTo>
                  <a:lnTo>
                    <a:pt x="0" y="205628"/>
                  </a:lnTo>
                  <a:lnTo>
                    <a:pt x="203200" y="0"/>
                  </a:lnTo>
                  <a:close/>
                </a:path>
              </a:pathLst>
            </a:custGeom>
            <a:solidFill>
              <a:srgbClr val="F8B400"/>
            </a:solidFill>
          </p:spPr>
        </p:sp>
        <p:sp>
          <p:nvSpPr>
            <p:cNvPr id="13" name="TextBox 13"/>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2739209">
            <a:off x="-1521188" y="-4974874"/>
            <a:ext cx="3160129" cy="9170393"/>
            <a:chOff x="0" y="0"/>
            <a:chExt cx="1436881" cy="4169691"/>
          </a:xfrm>
        </p:grpSpPr>
        <p:sp>
          <p:nvSpPr>
            <p:cNvPr id="15" name="Freeform 15"/>
            <p:cNvSpPr/>
            <p:nvPr/>
          </p:nvSpPr>
          <p:spPr>
            <a:xfrm>
              <a:off x="0" y="0"/>
              <a:ext cx="1436881" cy="4169691"/>
            </a:xfrm>
            <a:custGeom>
              <a:avLst/>
              <a:gdLst/>
              <a:ahLst/>
              <a:cxnLst/>
              <a:rect l="l" t="t" r="r" b="b"/>
              <a:pathLst>
                <a:path w="1436881" h="4169691">
                  <a:moveTo>
                    <a:pt x="0" y="0"/>
                  </a:moveTo>
                  <a:lnTo>
                    <a:pt x="1436881" y="0"/>
                  </a:lnTo>
                  <a:lnTo>
                    <a:pt x="1436881" y="4169691"/>
                  </a:lnTo>
                  <a:lnTo>
                    <a:pt x="0" y="4169691"/>
                  </a:lnTo>
                  <a:close/>
                </a:path>
              </a:pathLst>
            </a:custGeom>
            <a:solidFill>
              <a:srgbClr val="005555"/>
            </a:solidFill>
          </p:spPr>
        </p:sp>
        <p:sp>
          <p:nvSpPr>
            <p:cNvPr id="16" name="TextBox 16"/>
            <p:cNvSpPr txBox="1"/>
            <p:nvPr/>
          </p:nvSpPr>
          <p:spPr>
            <a:xfrm>
              <a:off x="0" y="-9525"/>
              <a:ext cx="812800" cy="822325"/>
            </a:xfrm>
            <a:prstGeom prst="rect">
              <a:avLst/>
            </a:prstGeom>
          </p:spPr>
          <p:txBody>
            <a:bodyPr lIns="50800" tIns="50800" rIns="50800" bIns="50800" rtlCol="0" anchor="ctr"/>
            <a:lstStyle/>
            <a:p>
              <a:pPr algn="ctr">
                <a:lnSpc>
                  <a:spcPts val="1826"/>
                </a:lnSpc>
              </a:pPr>
              <a:endParaRPr/>
            </a:p>
          </p:txBody>
        </p:sp>
      </p:grpSp>
      <p:grpSp>
        <p:nvGrpSpPr>
          <p:cNvPr id="17" name="Group 17"/>
          <p:cNvGrpSpPr/>
          <p:nvPr/>
        </p:nvGrpSpPr>
        <p:grpSpPr>
          <a:xfrm rot="-2700000">
            <a:off x="49341" y="-575119"/>
            <a:ext cx="4313541" cy="370883"/>
            <a:chOff x="0" y="0"/>
            <a:chExt cx="2312075" cy="198795"/>
          </a:xfrm>
        </p:grpSpPr>
        <p:sp>
          <p:nvSpPr>
            <p:cNvPr id="18" name="Freeform 18"/>
            <p:cNvSpPr/>
            <p:nvPr/>
          </p:nvSpPr>
          <p:spPr>
            <a:xfrm>
              <a:off x="0" y="0"/>
              <a:ext cx="2312075" cy="198795"/>
            </a:xfrm>
            <a:custGeom>
              <a:avLst/>
              <a:gdLst/>
              <a:ahLst/>
              <a:cxnLst/>
              <a:rect l="l" t="t" r="r" b="b"/>
              <a:pathLst>
                <a:path w="2312075" h="198795">
                  <a:moveTo>
                    <a:pt x="2108875" y="0"/>
                  </a:moveTo>
                  <a:lnTo>
                    <a:pt x="0" y="0"/>
                  </a:lnTo>
                  <a:lnTo>
                    <a:pt x="203200" y="198795"/>
                  </a:lnTo>
                  <a:lnTo>
                    <a:pt x="2312075" y="198795"/>
                  </a:lnTo>
                  <a:lnTo>
                    <a:pt x="2108875" y="0"/>
                  </a:lnTo>
                  <a:close/>
                </a:path>
              </a:pathLst>
            </a:custGeom>
            <a:solidFill>
              <a:srgbClr val="F8B400"/>
            </a:solidFill>
          </p:spPr>
        </p:sp>
        <p:sp>
          <p:nvSpPr>
            <p:cNvPr id="19" name="TextBox 19"/>
            <p:cNvSpPr txBox="1"/>
            <p:nvPr/>
          </p:nvSpPr>
          <p:spPr>
            <a:xfrm>
              <a:off x="101600" y="-9525"/>
              <a:ext cx="609600" cy="619125"/>
            </a:xfrm>
            <a:prstGeom prst="rect">
              <a:avLst/>
            </a:prstGeom>
          </p:spPr>
          <p:txBody>
            <a:bodyPr lIns="50800" tIns="50800" rIns="50800" bIns="50800" rtlCol="0" anchor="ctr"/>
            <a:lstStyle/>
            <a:p>
              <a:pPr algn="ctr">
                <a:lnSpc>
                  <a:spcPts val="1826"/>
                </a:lnSpc>
              </a:pPr>
              <a:endParaRPr/>
            </a:p>
          </p:txBody>
        </p:sp>
      </p:grpSp>
      <p:grpSp>
        <p:nvGrpSpPr>
          <p:cNvPr id="20" name="Group 20"/>
          <p:cNvGrpSpPr/>
          <p:nvPr/>
        </p:nvGrpSpPr>
        <p:grpSpPr>
          <a:xfrm rot="-2615069">
            <a:off x="17435551" y="-2661913"/>
            <a:ext cx="1704897" cy="6463755"/>
            <a:chOff x="0" y="0"/>
            <a:chExt cx="1099809" cy="4169691"/>
          </a:xfrm>
        </p:grpSpPr>
        <p:sp>
          <p:nvSpPr>
            <p:cNvPr id="21" name="Freeform 21"/>
            <p:cNvSpPr/>
            <p:nvPr/>
          </p:nvSpPr>
          <p:spPr>
            <a:xfrm>
              <a:off x="0" y="0"/>
              <a:ext cx="1099809" cy="4169691"/>
            </a:xfrm>
            <a:custGeom>
              <a:avLst/>
              <a:gdLst/>
              <a:ahLst/>
              <a:cxnLst/>
              <a:rect l="l" t="t" r="r" b="b"/>
              <a:pathLst>
                <a:path w="1099809" h="4169691">
                  <a:moveTo>
                    <a:pt x="0" y="0"/>
                  </a:moveTo>
                  <a:lnTo>
                    <a:pt x="1099809" y="0"/>
                  </a:lnTo>
                  <a:lnTo>
                    <a:pt x="1099809" y="4169691"/>
                  </a:lnTo>
                  <a:lnTo>
                    <a:pt x="0" y="4169691"/>
                  </a:lnTo>
                  <a:close/>
                </a:path>
              </a:pathLst>
            </a:custGeom>
            <a:solidFill>
              <a:srgbClr val="005555"/>
            </a:solidFill>
          </p:spPr>
        </p:sp>
        <p:sp>
          <p:nvSpPr>
            <p:cNvPr id="22" name="TextBox 22"/>
            <p:cNvSpPr txBox="1"/>
            <p:nvPr/>
          </p:nvSpPr>
          <p:spPr>
            <a:xfrm>
              <a:off x="0" y="-9525"/>
              <a:ext cx="812800" cy="822325"/>
            </a:xfrm>
            <a:prstGeom prst="rect">
              <a:avLst/>
            </a:prstGeom>
          </p:spPr>
          <p:txBody>
            <a:bodyPr lIns="50800" tIns="50800" rIns="50800" bIns="50800" rtlCol="0" anchor="ctr"/>
            <a:lstStyle/>
            <a:p>
              <a:pPr algn="ctr">
                <a:lnSpc>
                  <a:spcPts val="1826"/>
                </a:lnSpc>
              </a:pPr>
              <a:endParaRPr/>
            </a:p>
          </p:txBody>
        </p:sp>
      </p:grpSp>
      <p:grpSp>
        <p:nvGrpSpPr>
          <p:cNvPr id="23" name="Group 23"/>
          <p:cNvGrpSpPr/>
          <p:nvPr/>
        </p:nvGrpSpPr>
        <p:grpSpPr>
          <a:xfrm rot="-8005615">
            <a:off x="15149707" y="-140335"/>
            <a:ext cx="3014974" cy="358547"/>
            <a:chOff x="0" y="0"/>
            <a:chExt cx="1781999" cy="211919"/>
          </a:xfrm>
        </p:grpSpPr>
        <p:sp>
          <p:nvSpPr>
            <p:cNvPr id="24" name="Freeform 24"/>
            <p:cNvSpPr/>
            <p:nvPr/>
          </p:nvSpPr>
          <p:spPr>
            <a:xfrm>
              <a:off x="0" y="0"/>
              <a:ext cx="1781999" cy="211919"/>
            </a:xfrm>
            <a:custGeom>
              <a:avLst/>
              <a:gdLst/>
              <a:ahLst/>
              <a:cxnLst/>
              <a:rect l="l" t="t" r="r" b="b"/>
              <a:pathLst>
                <a:path w="1781999" h="211919">
                  <a:moveTo>
                    <a:pt x="203200" y="0"/>
                  </a:moveTo>
                  <a:lnTo>
                    <a:pt x="1781999" y="0"/>
                  </a:lnTo>
                  <a:lnTo>
                    <a:pt x="1578799" y="211919"/>
                  </a:lnTo>
                  <a:lnTo>
                    <a:pt x="0" y="211919"/>
                  </a:lnTo>
                  <a:lnTo>
                    <a:pt x="203200" y="0"/>
                  </a:lnTo>
                  <a:close/>
                </a:path>
              </a:pathLst>
            </a:custGeom>
            <a:solidFill>
              <a:srgbClr val="F8B400"/>
            </a:solidFill>
          </p:spPr>
        </p:sp>
        <p:sp>
          <p:nvSpPr>
            <p:cNvPr id="25" name="TextBox 25"/>
            <p:cNvSpPr txBox="1"/>
            <p:nvPr/>
          </p:nvSpPr>
          <p:spPr>
            <a:xfrm>
              <a:off x="101600" y="-9525"/>
              <a:ext cx="609600" cy="619125"/>
            </a:xfrm>
            <a:prstGeom prst="rect">
              <a:avLst/>
            </a:prstGeom>
          </p:spPr>
          <p:txBody>
            <a:bodyPr lIns="50800" tIns="50800" rIns="50800" bIns="50800" rtlCol="0" anchor="ctr"/>
            <a:lstStyle/>
            <a:p>
              <a:pPr algn="ctr">
                <a:lnSpc>
                  <a:spcPts val="1826"/>
                </a:lnSpc>
              </a:pPr>
              <a:endParaRPr/>
            </a:p>
          </p:txBody>
        </p:sp>
      </p:grpSp>
      <p:grpSp>
        <p:nvGrpSpPr>
          <p:cNvPr id="26" name="Group 26"/>
          <p:cNvGrpSpPr/>
          <p:nvPr/>
        </p:nvGrpSpPr>
        <p:grpSpPr>
          <a:xfrm>
            <a:off x="1018591" y="2449875"/>
            <a:ext cx="7888895" cy="6471057"/>
            <a:chOff x="0" y="0"/>
            <a:chExt cx="2077734" cy="1704311"/>
          </a:xfrm>
        </p:grpSpPr>
        <p:sp>
          <p:nvSpPr>
            <p:cNvPr id="27" name="Freeform 27"/>
            <p:cNvSpPr/>
            <p:nvPr/>
          </p:nvSpPr>
          <p:spPr>
            <a:xfrm>
              <a:off x="0" y="0"/>
              <a:ext cx="2077734" cy="1704311"/>
            </a:xfrm>
            <a:custGeom>
              <a:avLst/>
              <a:gdLst/>
              <a:ahLst/>
              <a:cxnLst/>
              <a:rect l="l" t="t" r="r" b="b"/>
              <a:pathLst>
                <a:path w="2077734" h="1704311">
                  <a:moveTo>
                    <a:pt x="0" y="0"/>
                  </a:moveTo>
                  <a:lnTo>
                    <a:pt x="2077734" y="0"/>
                  </a:lnTo>
                  <a:lnTo>
                    <a:pt x="2077734" y="1704311"/>
                  </a:lnTo>
                  <a:lnTo>
                    <a:pt x="0" y="1704311"/>
                  </a:lnTo>
                  <a:close/>
                </a:path>
              </a:pathLst>
            </a:custGeom>
            <a:solidFill>
              <a:srgbClr val="005555"/>
            </a:solidFill>
          </p:spPr>
        </p:sp>
        <p:sp>
          <p:nvSpPr>
            <p:cNvPr id="28" name="TextBox 28"/>
            <p:cNvSpPr txBox="1"/>
            <p:nvPr/>
          </p:nvSpPr>
          <p:spPr>
            <a:xfrm>
              <a:off x="0" y="-57150"/>
              <a:ext cx="812800" cy="86995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9" name="Group 29"/>
          <p:cNvGrpSpPr/>
          <p:nvPr/>
        </p:nvGrpSpPr>
        <p:grpSpPr>
          <a:xfrm>
            <a:off x="9370405" y="2449875"/>
            <a:ext cx="7888895" cy="6471057"/>
            <a:chOff x="0" y="0"/>
            <a:chExt cx="2077734" cy="1704311"/>
          </a:xfrm>
        </p:grpSpPr>
        <p:sp>
          <p:nvSpPr>
            <p:cNvPr id="30" name="Freeform 30"/>
            <p:cNvSpPr/>
            <p:nvPr/>
          </p:nvSpPr>
          <p:spPr>
            <a:xfrm>
              <a:off x="0" y="0"/>
              <a:ext cx="2077734" cy="1704311"/>
            </a:xfrm>
            <a:custGeom>
              <a:avLst/>
              <a:gdLst/>
              <a:ahLst/>
              <a:cxnLst/>
              <a:rect l="l" t="t" r="r" b="b"/>
              <a:pathLst>
                <a:path w="2077734" h="1704311">
                  <a:moveTo>
                    <a:pt x="0" y="0"/>
                  </a:moveTo>
                  <a:lnTo>
                    <a:pt x="2077734" y="0"/>
                  </a:lnTo>
                  <a:lnTo>
                    <a:pt x="2077734" y="1704311"/>
                  </a:lnTo>
                  <a:lnTo>
                    <a:pt x="0" y="1704311"/>
                  </a:lnTo>
                  <a:close/>
                </a:path>
              </a:pathLst>
            </a:custGeom>
            <a:solidFill>
              <a:srgbClr val="005555"/>
            </a:solidFill>
          </p:spPr>
        </p:sp>
        <p:sp>
          <p:nvSpPr>
            <p:cNvPr id="31" name="TextBox 31"/>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853549" y="2774801"/>
            <a:ext cx="6218978" cy="771525"/>
            <a:chOff x="0" y="0"/>
            <a:chExt cx="3275840" cy="406400"/>
          </a:xfrm>
        </p:grpSpPr>
        <p:sp>
          <p:nvSpPr>
            <p:cNvPr id="33" name="Freeform 33"/>
            <p:cNvSpPr/>
            <p:nvPr/>
          </p:nvSpPr>
          <p:spPr>
            <a:xfrm>
              <a:off x="203200" y="-326"/>
              <a:ext cx="2869441" cy="407051"/>
            </a:xfrm>
            <a:custGeom>
              <a:avLst/>
              <a:gdLst/>
              <a:ahLst/>
              <a:cxnLst/>
              <a:rect l="l" t="t" r="r" b="b"/>
              <a:pathLst>
                <a:path w="2869441" h="407051">
                  <a:moveTo>
                    <a:pt x="2869441" y="326"/>
                  </a:moveTo>
                  <a:cubicBezTo>
                    <a:pt x="2796628" y="0"/>
                    <a:pt x="2729206" y="38659"/>
                    <a:pt x="2692705" y="101663"/>
                  </a:cubicBezTo>
                  <a:cubicBezTo>
                    <a:pt x="2656205" y="164667"/>
                    <a:pt x="2656205" y="242385"/>
                    <a:pt x="2692705" y="305389"/>
                  </a:cubicBezTo>
                  <a:cubicBezTo>
                    <a:pt x="2729206" y="368393"/>
                    <a:pt x="2796628" y="407052"/>
                    <a:pt x="286944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B400"/>
            </a:solidFill>
          </p:spPr>
        </p:sp>
        <p:sp>
          <p:nvSpPr>
            <p:cNvPr id="34" name="TextBox 3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0205363" y="2774801"/>
            <a:ext cx="6218978" cy="771525"/>
            <a:chOff x="0" y="0"/>
            <a:chExt cx="3275840" cy="406400"/>
          </a:xfrm>
        </p:grpSpPr>
        <p:sp>
          <p:nvSpPr>
            <p:cNvPr id="36" name="Freeform 36"/>
            <p:cNvSpPr/>
            <p:nvPr/>
          </p:nvSpPr>
          <p:spPr>
            <a:xfrm>
              <a:off x="203200" y="-326"/>
              <a:ext cx="2869441" cy="407051"/>
            </a:xfrm>
            <a:custGeom>
              <a:avLst/>
              <a:gdLst/>
              <a:ahLst/>
              <a:cxnLst/>
              <a:rect l="l" t="t" r="r" b="b"/>
              <a:pathLst>
                <a:path w="2869441" h="407051">
                  <a:moveTo>
                    <a:pt x="2869441" y="326"/>
                  </a:moveTo>
                  <a:cubicBezTo>
                    <a:pt x="2796628" y="0"/>
                    <a:pt x="2729206" y="38659"/>
                    <a:pt x="2692705" y="101663"/>
                  </a:cubicBezTo>
                  <a:cubicBezTo>
                    <a:pt x="2656205" y="164667"/>
                    <a:pt x="2656205" y="242385"/>
                    <a:pt x="2692705" y="305389"/>
                  </a:cubicBezTo>
                  <a:cubicBezTo>
                    <a:pt x="2729206" y="368393"/>
                    <a:pt x="2796628" y="407052"/>
                    <a:pt x="286944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B400"/>
            </a:solidFill>
          </p:spPr>
        </p:sp>
        <p:sp>
          <p:nvSpPr>
            <p:cNvPr id="37" name="TextBox 37"/>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sp>
        <p:nvSpPr>
          <p:cNvPr id="38" name="TextBox 38"/>
          <p:cNvSpPr txBox="1"/>
          <p:nvPr/>
        </p:nvSpPr>
        <p:spPr>
          <a:xfrm>
            <a:off x="4013175" y="1009650"/>
            <a:ext cx="10358796" cy="682944"/>
          </a:xfrm>
          <a:prstGeom prst="rect">
            <a:avLst/>
          </a:prstGeom>
        </p:spPr>
        <p:txBody>
          <a:bodyPr lIns="0" tIns="0" rIns="0" bIns="0" rtlCol="0" anchor="t">
            <a:spAutoFit/>
          </a:bodyPr>
          <a:lstStyle/>
          <a:p>
            <a:pPr algn="ctr">
              <a:lnSpc>
                <a:spcPts val="5174"/>
              </a:lnSpc>
            </a:pPr>
            <a:r>
              <a:rPr lang="en-US" sz="5400" b="1" spc="-135" dirty="0" err="1">
                <a:solidFill>
                  <a:srgbClr val="000000"/>
                </a:solidFill>
              </a:rPr>
              <a:t>Kepentingan</a:t>
            </a:r>
            <a:r>
              <a:rPr lang="en-US" sz="5400" b="1" spc="-135" dirty="0">
                <a:solidFill>
                  <a:srgbClr val="000000"/>
                </a:solidFill>
              </a:rPr>
              <a:t> Nilai Teras </a:t>
            </a:r>
            <a:r>
              <a:rPr lang="en-US" sz="5400" b="1" spc="-135" dirty="0" err="1">
                <a:solidFill>
                  <a:srgbClr val="000000"/>
                </a:solidFill>
              </a:rPr>
              <a:t>Daya</a:t>
            </a:r>
            <a:r>
              <a:rPr lang="en-US" sz="5400" b="1" spc="-135" dirty="0">
                <a:solidFill>
                  <a:srgbClr val="000000"/>
                </a:solidFill>
              </a:rPr>
              <a:t> </a:t>
            </a:r>
            <a:r>
              <a:rPr lang="en-US" sz="5400" b="1" spc="-135" dirty="0" err="1">
                <a:solidFill>
                  <a:srgbClr val="000000"/>
                </a:solidFill>
              </a:rPr>
              <a:t>Cipta</a:t>
            </a:r>
            <a:endParaRPr lang="en-US" sz="5400" b="1" spc="-135" dirty="0">
              <a:solidFill>
                <a:srgbClr val="000000"/>
              </a:solidFill>
            </a:endParaRPr>
          </a:p>
        </p:txBody>
      </p:sp>
      <p:sp>
        <p:nvSpPr>
          <p:cNvPr id="39" name="TextBox 39"/>
          <p:cNvSpPr txBox="1"/>
          <p:nvPr/>
        </p:nvSpPr>
        <p:spPr>
          <a:xfrm>
            <a:off x="2124243" y="2927105"/>
            <a:ext cx="5677589" cy="448841"/>
          </a:xfrm>
          <a:prstGeom prst="rect">
            <a:avLst/>
          </a:prstGeom>
        </p:spPr>
        <p:txBody>
          <a:bodyPr lIns="0" tIns="0" rIns="0" bIns="0" rtlCol="0" anchor="t">
            <a:spAutoFit/>
          </a:bodyPr>
          <a:lstStyle/>
          <a:p>
            <a:pPr algn="ctr">
              <a:lnSpc>
                <a:spcPts val="3451"/>
              </a:lnSpc>
            </a:pPr>
            <a:r>
              <a:rPr lang="en-US" sz="3200" b="1" spc="-90" dirty="0">
                <a:solidFill>
                  <a:srgbClr val="000000"/>
                </a:solidFill>
              </a:rPr>
              <a:t>INDIVIDU</a:t>
            </a:r>
          </a:p>
        </p:txBody>
      </p:sp>
      <p:sp>
        <p:nvSpPr>
          <p:cNvPr id="40" name="TextBox 40"/>
          <p:cNvSpPr txBox="1"/>
          <p:nvPr/>
        </p:nvSpPr>
        <p:spPr>
          <a:xfrm>
            <a:off x="1444047" y="4237318"/>
            <a:ext cx="5447455" cy="2585323"/>
          </a:xfrm>
          <a:prstGeom prst="rect">
            <a:avLst/>
          </a:prstGeom>
        </p:spPr>
        <p:txBody>
          <a:bodyPr wrap="square" lIns="0" tIns="0" rIns="0" bIns="0" rtlCol="0" anchor="t">
            <a:spAutoFit/>
          </a:bodyPr>
          <a:lstStyle/>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Peningkatan kreativiti</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Peningkatan kemampuan problem-solving</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Penciptaan peluang</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Kemampuan beradaptasi</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Pengembangan potensi peribadi</a:t>
            </a:r>
          </a:p>
        </p:txBody>
      </p:sp>
      <p:sp>
        <p:nvSpPr>
          <p:cNvPr id="41" name="TextBox 41"/>
          <p:cNvSpPr txBox="1"/>
          <p:nvPr/>
        </p:nvSpPr>
        <p:spPr>
          <a:xfrm>
            <a:off x="10425804" y="3945502"/>
            <a:ext cx="6432701" cy="3447098"/>
          </a:xfrm>
          <a:prstGeom prst="rect">
            <a:avLst/>
          </a:prstGeom>
        </p:spPr>
        <p:txBody>
          <a:bodyPr wrap="square" lIns="0" tIns="0" rIns="0" bIns="0" rtlCol="0" anchor="t">
            <a:spAutoFit/>
          </a:bodyPr>
          <a:lstStyle/>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Sumber inovasi</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Pertumbuhan ekonomi</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Meningkatkan kualiti hidup</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Menggalakkan pembangunan mapan</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Keselamatan negara</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Pengembangan teknologi</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Berdaya saing global</a:t>
            </a:r>
          </a:p>
          <a:p>
            <a:pPr marL="431801" lvl="1" indent="-215900">
              <a:buFont typeface="Arial"/>
              <a:buChar char="•"/>
            </a:pPr>
            <a:r>
              <a:rPr lang="ms-MY" sz="2800" spc="-60" dirty="0">
                <a:solidFill>
                  <a:srgbClr val="FFFFFF"/>
                </a:solidFill>
                <a:latin typeface="Arial" panose="020B0604020202020204" pitchFamily="34" charset="0"/>
                <a:cs typeface="Arial" panose="020B0604020202020204" pitchFamily="34" charset="0"/>
              </a:rPr>
              <a:t>Menyelesaikan masalah sosial</a:t>
            </a:r>
          </a:p>
        </p:txBody>
      </p:sp>
      <p:sp>
        <p:nvSpPr>
          <p:cNvPr id="50" name="TextBox 50"/>
          <p:cNvSpPr txBox="1"/>
          <p:nvPr/>
        </p:nvSpPr>
        <p:spPr>
          <a:xfrm>
            <a:off x="10476058" y="2927105"/>
            <a:ext cx="5677589" cy="448841"/>
          </a:xfrm>
          <a:prstGeom prst="rect">
            <a:avLst/>
          </a:prstGeom>
        </p:spPr>
        <p:txBody>
          <a:bodyPr lIns="0" tIns="0" rIns="0" bIns="0" rtlCol="0" anchor="t">
            <a:spAutoFit/>
          </a:bodyPr>
          <a:lstStyle/>
          <a:p>
            <a:pPr algn="ctr">
              <a:lnSpc>
                <a:spcPts val="3451"/>
              </a:lnSpc>
            </a:pPr>
            <a:r>
              <a:rPr lang="en-US" sz="3200" b="1" spc="-90" dirty="0">
                <a:solidFill>
                  <a:srgbClr val="000000"/>
                </a:solidFill>
              </a:rPr>
              <a:t>NEGARA</a:t>
            </a:r>
          </a:p>
        </p:txBody>
      </p:sp>
      <p:pic>
        <p:nvPicPr>
          <p:cNvPr id="53" name="Picture 52">
            <a:extLst>
              <a:ext uri="{FF2B5EF4-FFF2-40B4-BE49-F238E27FC236}">
                <a16:creationId xmlns:a16="http://schemas.microsoft.com/office/drawing/2014/main" id="{1C4F90BA-C395-4957-ABB1-6635F97ABC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4580" y="-332263"/>
            <a:ext cx="3709515" cy="20467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54A5B-A167-4EAC-8051-DE764C9BC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401" y="6057900"/>
            <a:ext cx="7112000" cy="4000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a:extLst>
              <a:ext uri="{FF2B5EF4-FFF2-40B4-BE49-F238E27FC236}">
                <a16:creationId xmlns:a16="http://schemas.microsoft.com/office/drawing/2014/main" id="{A34A81F0-1EE0-4F52-BEEE-FE52722B7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99" y="4610100"/>
            <a:ext cx="7865533" cy="44243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6" name="Picture 2" descr="https://admin.dtims.intan.my/upload/banner/bn-20221221225839.jpeg">
            <a:extLst>
              <a:ext uri="{FF2B5EF4-FFF2-40B4-BE49-F238E27FC236}">
                <a16:creationId xmlns:a16="http://schemas.microsoft.com/office/drawing/2014/main" id="{89776755-53C2-44A8-ACC2-23DB0C37A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198"/>
            <a:ext cx="8900532" cy="50065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D58C009-B6B7-4541-A481-A61832AA3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0" y="-461556"/>
            <a:ext cx="7704534" cy="442807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a:extLst>
              <a:ext uri="{FF2B5EF4-FFF2-40B4-BE49-F238E27FC236}">
                <a16:creationId xmlns:a16="http://schemas.microsoft.com/office/drawing/2014/main" id="{5A0F7391-E5D2-4F6A-B668-BC02FF615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9600" y="3021497"/>
            <a:ext cx="7112000" cy="4000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07275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18" name="Freeform 18"/>
          <p:cNvSpPr/>
          <p:nvPr/>
        </p:nvSpPr>
        <p:spPr>
          <a:xfrm>
            <a:off x="9256822" y="2070867"/>
            <a:ext cx="2972071" cy="3986269"/>
          </a:xfrm>
          <a:custGeom>
            <a:avLst/>
            <a:gdLst/>
            <a:ahLst/>
            <a:cxnLst/>
            <a:rect l="l" t="t" r="r" b="b"/>
            <a:pathLst>
              <a:path w="2972071" h="3986269">
                <a:moveTo>
                  <a:pt x="0" y="0"/>
                </a:moveTo>
                <a:lnTo>
                  <a:pt x="2972071" y="0"/>
                </a:lnTo>
                <a:lnTo>
                  <a:pt x="2972071" y="3986269"/>
                </a:lnTo>
                <a:lnTo>
                  <a:pt x="0" y="3986269"/>
                </a:lnTo>
                <a:lnTo>
                  <a:pt x="0" y="0"/>
                </a:lnTo>
                <a:close/>
              </a:path>
            </a:pathLst>
          </a:custGeom>
          <a:blipFill>
            <a:blip r:embed="rId2"/>
            <a:stretch>
              <a:fillRect r="-593"/>
            </a:stretch>
          </a:blipFill>
        </p:spPr>
      </p:sp>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5">
              <a:extLst>
                <a:ext uri="{96DAC541-7B7A-43D3-8B79-37D633B846F1}">
                  <asvg:svgBlip xmlns:asvg="http://schemas.microsoft.com/office/drawing/2016/SVG/main" r:embed="rId6"/>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sp>
        <p:nvSpPr>
          <p:cNvPr id="16" name="Freeform 16"/>
          <p:cNvSpPr/>
          <p:nvPr/>
        </p:nvSpPr>
        <p:spPr>
          <a:xfrm rot="671586">
            <a:off x="4039593" y="5689452"/>
            <a:ext cx="2615294" cy="3663822"/>
          </a:xfrm>
          <a:custGeom>
            <a:avLst/>
            <a:gdLst/>
            <a:ahLst/>
            <a:cxnLst/>
            <a:rect l="l" t="t" r="r" b="b"/>
            <a:pathLst>
              <a:path w="2615294" h="3663822">
                <a:moveTo>
                  <a:pt x="0" y="0"/>
                </a:moveTo>
                <a:lnTo>
                  <a:pt x="2615294" y="0"/>
                </a:lnTo>
                <a:lnTo>
                  <a:pt x="2615294" y="3663822"/>
                </a:lnTo>
                <a:lnTo>
                  <a:pt x="0" y="3663822"/>
                </a:lnTo>
                <a:lnTo>
                  <a:pt x="0" y="0"/>
                </a:lnTo>
                <a:close/>
              </a:path>
            </a:pathLst>
          </a:custGeom>
          <a:blipFill>
            <a:blip r:embed="rId7"/>
            <a:stretch>
              <a:fillRect/>
            </a:stretch>
          </a:blipFill>
        </p:spPr>
      </p:sp>
      <p:sp>
        <p:nvSpPr>
          <p:cNvPr id="19" name="Freeform 19"/>
          <p:cNvSpPr/>
          <p:nvPr/>
        </p:nvSpPr>
        <p:spPr>
          <a:xfrm>
            <a:off x="6635540" y="5423670"/>
            <a:ext cx="2925856" cy="4037440"/>
          </a:xfrm>
          <a:custGeom>
            <a:avLst/>
            <a:gdLst/>
            <a:ahLst/>
            <a:cxnLst/>
            <a:rect l="l" t="t" r="r" b="b"/>
            <a:pathLst>
              <a:path w="2925856" h="4037440">
                <a:moveTo>
                  <a:pt x="0" y="0"/>
                </a:moveTo>
                <a:lnTo>
                  <a:pt x="2925856" y="0"/>
                </a:lnTo>
                <a:lnTo>
                  <a:pt x="2925856" y="4037440"/>
                </a:lnTo>
                <a:lnTo>
                  <a:pt x="0" y="4037440"/>
                </a:lnTo>
                <a:lnTo>
                  <a:pt x="0" y="0"/>
                </a:lnTo>
                <a:close/>
              </a:path>
            </a:pathLst>
          </a:custGeom>
          <a:blipFill>
            <a:blip r:embed="rId8"/>
            <a:stretch>
              <a:fillRect/>
            </a:stretch>
          </a:blipFill>
        </p:spPr>
      </p:sp>
      <p:sp>
        <p:nvSpPr>
          <p:cNvPr id="17" name="Freeform 17"/>
          <p:cNvSpPr/>
          <p:nvPr/>
        </p:nvSpPr>
        <p:spPr>
          <a:xfrm>
            <a:off x="6901614" y="2143177"/>
            <a:ext cx="2597734" cy="3726358"/>
          </a:xfrm>
          <a:custGeom>
            <a:avLst/>
            <a:gdLst/>
            <a:ahLst/>
            <a:cxnLst/>
            <a:rect l="l" t="t" r="r" b="b"/>
            <a:pathLst>
              <a:path w="2597734" h="3726358">
                <a:moveTo>
                  <a:pt x="0" y="0"/>
                </a:moveTo>
                <a:lnTo>
                  <a:pt x="2597734" y="0"/>
                </a:lnTo>
                <a:lnTo>
                  <a:pt x="2597734" y="3726359"/>
                </a:lnTo>
                <a:lnTo>
                  <a:pt x="0" y="3726359"/>
                </a:lnTo>
                <a:lnTo>
                  <a:pt x="0" y="0"/>
                </a:lnTo>
                <a:close/>
              </a:path>
            </a:pathLst>
          </a:custGeom>
          <a:blipFill>
            <a:blip r:embed="rId9"/>
            <a:stretch>
              <a:fillRect b="-6005"/>
            </a:stretch>
          </a:blipFill>
        </p:spPr>
      </p:sp>
      <p:sp>
        <p:nvSpPr>
          <p:cNvPr id="20" name="Freeform 20"/>
          <p:cNvSpPr/>
          <p:nvPr/>
        </p:nvSpPr>
        <p:spPr>
          <a:xfrm>
            <a:off x="1761413" y="3831997"/>
            <a:ext cx="2629084" cy="3937150"/>
          </a:xfrm>
          <a:custGeom>
            <a:avLst/>
            <a:gdLst/>
            <a:ahLst/>
            <a:cxnLst/>
            <a:rect l="l" t="t" r="r" b="b"/>
            <a:pathLst>
              <a:path w="2629084" h="3937150">
                <a:moveTo>
                  <a:pt x="0" y="0"/>
                </a:moveTo>
                <a:lnTo>
                  <a:pt x="2629084" y="0"/>
                </a:lnTo>
                <a:lnTo>
                  <a:pt x="2629084" y="3937150"/>
                </a:lnTo>
                <a:lnTo>
                  <a:pt x="0" y="3937150"/>
                </a:lnTo>
                <a:lnTo>
                  <a:pt x="0" y="0"/>
                </a:lnTo>
                <a:close/>
              </a:path>
            </a:pathLst>
          </a:custGeom>
          <a:blipFill>
            <a:blip r:embed="rId10"/>
            <a:stretch>
              <a:fillRect/>
            </a:stretch>
          </a:blipFill>
        </p:spPr>
      </p:sp>
      <p:sp>
        <p:nvSpPr>
          <p:cNvPr id="22" name="TextBox 22"/>
          <p:cNvSpPr txBox="1"/>
          <p:nvPr/>
        </p:nvSpPr>
        <p:spPr>
          <a:xfrm>
            <a:off x="2707083" y="546445"/>
            <a:ext cx="8435461" cy="685800"/>
          </a:xfrm>
          <a:prstGeom prst="rect">
            <a:avLst/>
          </a:prstGeom>
        </p:spPr>
        <p:txBody>
          <a:bodyPr lIns="0" tIns="0" rIns="0" bIns="0" rtlCol="0" anchor="t">
            <a:spAutoFit/>
          </a:bodyPr>
          <a:lstStyle/>
          <a:p>
            <a:pPr algn="ctr">
              <a:lnSpc>
                <a:spcPts val="4950"/>
              </a:lnSpc>
            </a:pPr>
            <a:r>
              <a:rPr lang="en-US" sz="4500">
                <a:solidFill>
                  <a:srgbClr val="000000"/>
                </a:solidFill>
                <a:latin typeface="Poppins Semi-Bold"/>
              </a:rPr>
              <a:t>BAHAN BACAAN</a:t>
            </a:r>
          </a:p>
        </p:txBody>
      </p:sp>
      <p:sp>
        <p:nvSpPr>
          <p:cNvPr id="23" name="Freeform 23"/>
          <p:cNvSpPr/>
          <p:nvPr/>
        </p:nvSpPr>
        <p:spPr>
          <a:xfrm rot="64012">
            <a:off x="3935457" y="2032837"/>
            <a:ext cx="3106989" cy="4174421"/>
          </a:xfrm>
          <a:custGeom>
            <a:avLst/>
            <a:gdLst/>
            <a:ahLst/>
            <a:cxnLst/>
            <a:rect l="l" t="t" r="r" b="b"/>
            <a:pathLst>
              <a:path w="3106989" h="4174421">
                <a:moveTo>
                  <a:pt x="0" y="0"/>
                </a:moveTo>
                <a:lnTo>
                  <a:pt x="3106990" y="0"/>
                </a:lnTo>
                <a:lnTo>
                  <a:pt x="3106990" y="4174421"/>
                </a:lnTo>
                <a:lnTo>
                  <a:pt x="0" y="4174421"/>
                </a:lnTo>
                <a:lnTo>
                  <a:pt x="0" y="0"/>
                </a:lnTo>
                <a:close/>
              </a:path>
            </a:pathLst>
          </a:custGeom>
          <a:blipFill>
            <a:blip r:embed="rId11"/>
            <a:stretch>
              <a:fillRect/>
            </a:stretch>
          </a:blipFill>
        </p:spPr>
      </p:sp>
      <p:sp>
        <p:nvSpPr>
          <p:cNvPr id="25" name="Freeform 25"/>
          <p:cNvSpPr/>
          <p:nvPr/>
        </p:nvSpPr>
        <p:spPr>
          <a:xfrm>
            <a:off x="11892442" y="5916379"/>
            <a:ext cx="2485342" cy="3477199"/>
          </a:xfrm>
          <a:custGeom>
            <a:avLst/>
            <a:gdLst/>
            <a:ahLst/>
            <a:cxnLst/>
            <a:rect l="l" t="t" r="r" b="b"/>
            <a:pathLst>
              <a:path w="2485342" h="3477199">
                <a:moveTo>
                  <a:pt x="0" y="0"/>
                </a:moveTo>
                <a:lnTo>
                  <a:pt x="2485342" y="0"/>
                </a:lnTo>
                <a:lnTo>
                  <a:pt x="2485342" y="3477199"/>
                </a:lnTo>
                <a:lnTo>
                  <a:pt x="0" y="3477199"/>
                </a:lnTo>
                <a:lnTo>
                  <a:pt x="0" y="0"/>
                </a:lnTo>
                <a:close/>
              </a:path>
            </a:pathLst>
          </a:custGeom>
          <a:blipFill>
            <a:blip r:embed="rId12"/>
            <a:stretch>
              <a:fillRect/>
            </a:stretch>
          </a:blipFill>
        </p:spPr>
      </p:sp>
      <p:sp>
        <p:nvSpPr>
          <p:cNvPr id="24" name="Freeform 24"/>
          <p:cNvSpPr/>
          <p:nvPr/>
        </p:nvSpPr>
        <p:spPr>
          <a:xfrm>
            <a:off x="8918912" y="5177746"/>
            <a:ext cx="3202697" cy="4200639"/>
          </a:xfrm>
          <a:custGeom>
            <a:avLst/>
            <a:gdLst/>
            <a:ahLst/>
            <a:cxnLst/>
            <a:rect l="l" t="t" r="r" b="b"/>
            <a:pathLst>
              <a:path w="3202697" h="4200639">
                <a:moveTo>
                  <a:pt x="0" y="0"/>
                </a:moveTo>
                <a:lnTo>
                  <a:pt x="3202697" y="0"/>
                </a:lnTo>
                <a:lnTo>
                  <a:pt x="3202697" y="4200638"/>
                </a:lnTo>
                <a:lnTo>
                  <a:pt x="0" y="4200638"/>
                </a:lnTo>
                <a:lnTo>
                  <a:pt x="0" y="0"/>
                </a:lnTo>
                <a:close/>
              </a:path>
            </a:pathLst>
          </a:custGeom>
          <a:blipFill>
            <a:blip r:embed="rId13"/>
            <a:stretch>
              <a:fillRect/>
            </a:stretch>
          </a:blipFill>
        </p:spPr>
      </p:sp>
      <p:sp>
        <p:nvSpPr>
          <p:cNvPr id="21" name="Freeform 21"/>
          <p:cNvSpPr/>
          <p:nvPr/>
        </p:nvSpPr>
        <p:spPr>
          <a:xfrm>
            <a:off x="11976748" y="2374405"/>
            <a:ext cx="2709828" cy="3689009"/>
          </a:xfrm>
          <a:custGeom>
            <a:avLst/>
            <a:gdLst/>
            <a:ahLst/>
            <a:cxnLst/>
            <a:rect l="l" t="t" r="r" b="b"/>
            <a:pathLst>
              <a:path w="2709828" h="3689009">
                <a:moveTo>
                  <a:pt x="0" y="0"/>
                </a:moveTo>
                <a:lnTo>
                  <a:pt x="2709828" y="0"/>
                </a:lnTo>
                <a:lnTo>
                  <a:pt x="2709828" y="3689009"/>
                </a:lnTo>
                <a:lnTo>
                  <a:pt x="0" y="3689009"/>
                </a:lnTo>
                <a:lnTo>
                  <a:pt x="0" y="0"/>
                </a:lnTo>
                <a:close/>
              </a:path>
            </a:pathLst>
          </a:custGeom>
          <a:blipFill>
            <a:blip r:embed="rId14"/>
            <a:stretch>
              <a:fillRect/>
            </a:stretch>
          </a:blipFill>
        </p:spPr>
      </p:sp>
      <p:sp>
        <p:nvSpPr>
          <p:cNvPr id="26" name="Freeform 26"/>
          <p:cNvSpPr/>
          <p:nvPr/>
        </p:nvSpPr>
        <p:spPr>
          <a:xfrm rot="196229">
            <a:off x="14456655" y="2223578"/>
            <a:ext cx="2670199" cy="3297209"/>
          </a:xfrm>
          <a:custGeom>
            <a:avLst/>
            <a:gdLst/>
            <a:ahLst/>
            <a:cxnLst/>
            <a:rect l="l" t="t" r="r" b="b"/>
            <a:pathLst>
              <a:path w="2670199" h="3297209">
                <a:moveTo>
                  <a:pt x="0" y="0"/>
                </a:moveTo>
                <a:lnTo>
                  <a:pt x="2670199" y="0"/>
                </a:lnTo>
                <a:lnTo>
                  <a:pt x="2670199" y="3297209"/>
                </a:lnTo>
                <a:lnTo>
                  <a:pt x="0" y="3297209"/>
                </a:lnTo>
                <a:lnTo>
                  <a:pt x="0" y="0"/>
                </a:lnTo>
                <a:close/>
              </a:path>
            </a:pathLst>
          </a:custGeom>
          <a:blipFill>
            <a:blip r:embed="rId15"/>
            <a:stretch>
              <a:fillRect/>
            </a:stretch>
          </a:blipFill>
        </p:spPr>
      </p:sp>
      <p:pic>
        <p:nvPicPr>
          <p:cNvPr id="28" name="Picture 27" descr="A yellow cover with a maze and a red arrow&#10;&#10;Description automatically generated">
            <a:extLst>
              <a:ext uri="{FF2B5EF4-FFF2-40B4-BE49-F238E27FC236}">
                <a16:creationId xmlns:a16="http://schemas.microsoft.com/office/drawing/2014/main" id="{F95CE741-9ED8-47BD-A1BA-C6F0EE5E99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297998">
            <a:off x="14299176" y="5237250"/>
            <a:ext cx="2275702" cy="31535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13210" y="3163636"/>
            <a:ext cx="5061581" cy="5061581"/>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285750">
              <a:solidFill>
                <a:srgbClr val="005555"/>
              </a:solidFill>
            </a:ln>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298994">
            <a:off x="14998584" y="210525"/>
            <a:ext cx="3289416" cy="3030374"/>
          </a:xfrm>
          <a:custGeom>
            <a:avLst/>
            <a:gdLst/>
            <a:ahLst/>
            <a:cxnLst/>
            <a:rect l="l" t="t" r="r" b="b"/>
            <a:pathLst>
              <a:path w="3289416" h="3030374">
                <a:moveTo>
                  <a:pt x="0" y="0"/>
                </a:moveTo>
                <a:lnTo>
                  <a:pt x="3289416" y="0"/>
                </a:lnTo>
                <a:lnTo>
                  <a:pt x="3289416" y="3030375"/>
                </a:lnTo>
                <a:lnTo>
                  <a:pt x="0" y="3030375"/>
                </a:lnTo>
                <a:lnTo>
                  <a:pt x="0" y="0"/>
                </a:lnTo>
                <a:close/>
              </a:path>
            </a:pathLst>
          </a:custGeom>
          <a:blipFill>
            <a:blip r:embed="rId2"/>
            <a:stretch>
              <a:fillRect/>
            </a:stretch>
          </a:blipFill>
        </p:spPr>
      </p:sp>
      <p:sp>
        <p:nvSpPr>
          <p:cNvPr id="6" name="Freeform 6"/>
          <p:cNvSpPr/>
          <p:nvPr/>
        </p:nvSpPr>
        <p:spPr>
          <a:xfrm>
            <a:off x="10253983" y="3243308"/>
            <a:ext cx="6695435" cy="1816137"/>
          </a:xfrm>
          <a:custGeom>
            <a:avLst/>
            <a:gdLst/>
            <a:ahLst/>
            <a:cxnLst/>
            <a:rect l="l" t="t" r="r" b="b"/>
            <a:pathLst>
              <a:path w="6695435" h="1816137">
                <a:moveTo>
                  <a:pt x="0" y="0"/>
                </a:moveTo>
                <a:lnTo>
                  <a:pt x="6695434" y="0"/>
                </a:lnTo>
                <a:lnTo>
                  <a:pt x="6695434" y="1816136"/>
                </a:lnTo>
                <a:lnTo>
                  <a:pt x="0" y="18161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0253983" y="6215591"/>
            <a:ext cx="6695435" cy="1816137"/>
          </a:xfrm>
          <a:custGeom>
            <a:avLst/>
            <a:gdLst/>
            <a:ahLst/>
            <a:cxnLst/>
            <a:rect l="l" t="t" r="r" b="b"/>
            <a:pathLst>
              <a:path w="6695435" h="1816137">
                <a:moveTo>
                  <a:pt x="0" y="0"/>
                </a:moveTo>
                <a:lnTo>
                  <a:pt x="6695434" y="0"/>
                </a:lnTo>
                <a:lnTo>
                  <a:pt x="6695434" y="1816136"/>
                </a:lnTo>
                <a:lnTo>
                  <a:pt x="0" y="18161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1338583" y="3243308"/>
            <a:ext cx="6695435" cy="1816137"/>
          </a:xfrm>
          <a:custGeom>
            <a:avLst/>
            <a:gdLst/>
            <a:ahLst/>
            <a:cxnLst/>
            <a:rect l="l" t="t" r="r" b="b"/>
            <a:pathLst>
              <a:path w="6695435" h="1816137">
                <a:moveTo>
                  <a:pt x="6695434" y="0"/>
                </a:moveTo>
                <a:lnTo>
                  <a:pt x="0" y="0"/>
                </a:lnTo>
                <a:lnTo>
                  <a:pt x="0" y="1816136"/>
                </a:lnTo>
                <a:lnTo>
                  <a:pt x="6695434" y="1816136"/>
                </a:lnTo>
                <a:lnTo>
                  <a:pt x="669543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flipH="1">
            <a:off x="1338583" y="6215591"/>
            <a:ext cx="6695435" cy="1816137"/>
          </a:xfrm>
          <a:custGeom>
            <a:avLst/>
            <a:gdLst/>
            <a:ahLst/>
            <a:cxnLst/>
            <a:rect l="l" t="t" r="r" b="b"/>
            <a:pathLst>
              <a:path w="6695435" h="1816137">
                <a:moveTo>
                  <a:pt x="6695434" y="0"/>
                </a:moveTo>
                <a:lnTo>
                  <a:pt x="0" y="0"/>
                </a:lnTo>
                <a:lnTo>
                  <a:pt x="0" y="1816136"/>
                </a:lnTo>
                <a:lnTo>
                  <a:pt x="6695434" y="1816136"/>
                </a:lnTo>
                <a:lnTo>
                  <a:pt x="6695434"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028700" y="3537280"/>
            <a:ext cx="3151694" cy="1315145"/>
            <a:chOff x="0" y="0"/>
            <a:chExt cx="973922" cy="406400"/>
          </a:xfrm>
        </p:grpSpPr>
        <p:sp>
          <p:nvSpPr>
            <p:cNvPr id="11" name="Freeform 11"/>
            <p:cNvSpPr/>
            <p:nvPr/>
          </p:nvSpPr>
          <p:spPr>
            <a:xfrm>
              <a:off x="203200" y="-326"/>
              <a:ext cx="567522" cy="407051"/>
            </a:xfrm>
            <a:custGeom>
              <a:avLst/>
              <a:gdLst/>
              <a:ahLst/>
              <a:cxnLst/>
              <a:rect l="l" t="t" r="r" b="b"/>
              <a:pathLst>
                <a:path w="567522" h="407051">
                  <a:moveTo>
                    <a:pt x="567522" y="326"/>
                  </a:moveTo>
                  <a:cubicBezTo>
                    <a:pt x="494709" y="0"/>
                    <a:pt x="427287" y="38659"/>
                    <a:pt x="390786" y="101663"/>
                  </a:cubicBezTo>
                  <a:cubicBezTo>
                    <a:pt x="354286" y="164667"/>
                    <a:pt x="354286" y="242385"/>
                    <a:pt x="390786" y="305389"/>
                  </a:cubicBezTo>
                  <a:cubicBezTo>
                    <a:pt x="427287" y="368393"/>
                    <a:pt x="494709" y="407052"/>
                    <a:pt x="56752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5555"/>
            </a:solidFill>
          </p:spPr>
        </p:sp>
        <p:sp>
          <p:nvSpPr>
            <p:cNvPr id="12" name="TextBox 12"/>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8700" y="6507244"/>
            <a:ext cx="3151694" cy="1315145"/>
            <a:chOff x="0" y="0"/>
            <a:chExt cx="973922" cy="406400"/>
          </a:xfrm>
        </p:grpSpPr>
        <p:sp>
          <p:nvSpPr>
            <p:cNvPr id="14" name="Freeform 14"/>
            <p:cNvSpPr/>
            <p:nvPr/>
          </p:nvSpPr>
          <p:spPr>
            <a:xfrm>
              <a:off x="203200" y="-326"/>
              <a:ext cx="567522" cy="407051"/>
            </a:xfrm>
            <a:custGeom>
              <a:avLst/>
              <a:gdLst/>
              <a:ahLst/>
              <a:cxnLst/>
              <a:rect l="l" t="t" r="r" b="b"/>
              <a:pathLst>
                <a:path w="567522" h="407051">
                  <a:moveTo>
                    <a:pt x="567522" y="326"/>
                  </a:moveTo>
                  <a:cubicBezTo>
                    <a:pt x="494709" y="0"/>
                    <a:pt x="427287" y="38659"/>
                    <a:pt x="390786" y="101663"/>
                  </a:cubicBezTo>
                  <a:cubicBezTo>
                    <a:pt x="354286" y="164667"/>
                    <a:pt x="354286" y="242385"/>
                    <a:pt x="390786" y="305389"/>
                  </a:cubicBezTo>
                  <a:cubicBezTo>
                    <a:pt x="427287" y="368393"/>
                    <a:pt x="494709" y="407052"/>
                    <a:pt x="56752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BF63"/>
            </a:solidFill>
          </p:spPr>
        </p:sp>
        <p:sp>
          <p:nvSpPr>
            <p:cNvPr id="15" name="TextBox 15"/>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107606" y="3537280"/>
            <a:ext cx="3151694" cy="1315145"/>
            <a:chOff x="0" y="0"/>
            <a:chExt cx="973922" cy="406400"/>
          </a:xfrm>
        </p:grpSpPr>
        <p:sp>
          <p:nvSpPr>
            <p:cNvPr id="17" name="Freeform 17"/>
            <p:cNvSpPr/>
            <p:nvPr/>
          </p:nvSpPr>
          <p:spPr>
            <a:xfrm>
              <a:off x="203200" y="-326"/>
              <a:ext cx="567522" cy="407051"/>
            </a:xfrm>
            <a:custGeom>
              <a:avLst/>
              <a:gdLst/>
              <a:ahLst/>
              <a:cxnLst/>
              <a:rect l="l" t="t" r="r" b="b"/>
              <a:pathLst>
                <a:path w="567522" h="407051">
                  <a:moveTo>
                    <a:pt x="567522" y="326"/>
                  </a:moveTo>
                  <a:cubicBezTo>
                    <a:pt x="494709" y="0"/>
                    <a:pt x="427287" y="38659"/>
                    <a:pt x="390786" y="101663"/>
                  </a:cubicBezTo>
                  <a:cubicBezTo>
                    <a:pt x="354286" y="164667"/>
                    <a:pt x="354286" y="242385"/>
                    <a:pt x="390786" y="305389"/>
                  </a:cubicBezTo>
                  <a:cubicBezTo>
                    <a:pt x="427287" y="368393"/>
                    <a:pt x="494709" y="407052"/>
                    <a:pt x="56752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BF63"/>
            </a:solidFill>
          </p:spPr>
        </p:sp>
        <p:sp>
          <p:nvSpPr>
            <p:cNvPr id="18" name="TextBox 1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4107606" y="6507244"/>
            <a:ext cx="3151694" cy="1315145"/>
            <a:chOff x="0" y="0"/>
            <a:chExt cx="973922" cy="406400"/>
          </a:xfrm>
        </p:grpSpPr>
        <p:sp>
          <p:nvSpPr>
            <p:cNvPr id="20" name="Freeform 20"/>
            <p:cNvSpPr/>
            <p:nvPr/>
          </p:nvSpPr>
          <p:spPr>
            <a:xfrm>
              <a:off x="203200" y="-326"/>
              <a:ext cx="567522" cy="407051"/>
            </a:xfrm>
            <a:custGeom>
              <a:avLst/>
              <a:gdLst/>
              <a:ahLst/>
              <a:cxnLst/>
              <a:rect l="l" t="t" r="r" b="b"/>
              <a:pathLst>
                <a:path w="567522" h="407051">
                  <a:moveTo>
                    <a:pt x="567522" y="326"/>
                  </a:moveTo>
                  <a:cubicBezTo>
                    <a:pt x="494709" y="0"/>
                    <a:pt x="427287" y="38659"/>
                    <a:pt x="390786" y="101663"/>
                  </a:cubicBezTo>
                  <a:cubicBezTo>
                    <a:pt x="354286" y="164667"/>
                    <a:pt x="354286" y="242385"/>
                    <a:pt x="390786" y="305389"/>
                  </a:cubicBezTo>
                  <a:cubicBezTo>
                    <a:pt x="427287" y="368393"/>
                    <a:pt x="494709" y="407052"/>
                    <a:pt x="56752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5555"/>
            </a:solidFill>
          </p:spPr>
        </p:sp>
        <p:sp>
          <p:nvSpPr>
            <p:cNvPr id="21" name="TextBox 2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7886031" y="4436457"/>
            <a:ext cx="2515938" cy="2515938"/>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C00"/>
            </a:solidFill>
            <a:ln w="190500">
              <a:solidFill>
                <a:srgbClr val="2B2B2B"/>
              </a:solidFill>
            </a:ln>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rot="8100000" flipH="1">
            <a:off x="-4539684" y="-7590977"/>
            <a:ext cx="8419589" cy="8624419"/>
          </a:xfrm>
          <a:custGeom>
            <a:avLst/>
            <a:gdLst/>
            <a:ahLst/>
            <a:cxnLst/>
            <a:rect l="l" t="t" r="r" b="b"/>
            <a:pathLst>
              <a:path w="8419589" h="8624419">
                <a:moveTo>
                  <a:pt x="8419589" y="0"/>
                </a:moveTo>
                <a:lnTo>
                  <a:pt x="0" y="0"/>
                </a:lnTo>
                <a:lnTo>
                  <a:pt x="0" y="8624419"/>
                </a:lnTo>
                <a:lnTo>
                  <a:pt x="8419589" y="8624419"/>
                </a:lnTo>
                <a:lnTo>
                  <a:pt x="8419589"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6" name="Group 26"/>
          <p:cNvGrpSpPr/>
          <p:nvPr/>
        </p:nvGrpSpPr>
        <p:grpSpPr>
          <a:xfrm rot="-10800000">
            <a:off x="17647746" y="438936"/>
            <a:ext cx="1621011" cy="1395253"/>
            <a:chOff x="0" y="0"/>
            <a:chExt cx="826275" cy="711200"/>
          </a:xfrm>
        </p:grpSpPr>
        <p:sp>
          <p:nvSpPr>
            <p:cNvPr id="27" name="Freeform 27"/>
            <p:cNvSpPr/>
            <p:nvPr/>
          </p:nvSpPr>
          <p:spPr>
            <a:xfrm>
              <a:off x="0" y="0"/>
              <a:ext cx="826275" cy="711200"/>
            </a:xfrm>
            <a:custGeom>
              <a:avLst/>
              <a:gdLst/>
              <a:ahLst/>
              <a:cxnLst/>
              <a:rect l="l" t="t" r="r" b="b"/>
              <a:pathLst>
                <a:path w="826275" h="711200">
                  <a:moveTo>
                    <a:pt x="413138" y="711200"/>
                  </a:moveTo>
                  <a:lnTo>
                    <a:pt x="826275" y="0"/>
                  </a:lnTo>
                  <a:lnTo>
                    <a:pt x="0" y="0"/>
                  </a:lnTo>
                  <a:lnTo>
                    <a:pt x="413138" y="711200"/>
                  </a:lnTo>
                  <a:close/>
                </a:path>
              </a:pathLst>
            </a:custGeom>
            <a:solidFill>
              <a:srgbClr val="FFBC00"/>
            </a:solidFill>
          </p:spPr>
        </p:sp>
        <p:sp>
          <p:nvSpPr>
            <p:cNvPr id="28" name="TextBox 28"/>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10800000">
            <a:off x="-926771" y="515162"/>
            <a:ext cx="1567700" cy="1349367"/>
            <a:chOff x="0" y="0"/>
            <a:chExt cx="826275" cy="711200"/>
          </a:xfrm>
        </p:grpSpPr>
        <p:sp>
          <p:nvSpPr>
            <p:cNvPr id="30" name="Freeform 30"/>
            <p:cNvSpPr/>
            <p:nvPr/>
          </p:nvSpPr>
          <p:spPr>
            <a:xfrm>
              <a:off x="0" y="0"/>
              <a:ext cx="826275" cy="711200"/>
            </a:xfrm>
            <a:custGeom>
              <a:avLst/>
              <a:gdLst/>
              <a:ahLst/>
              <a:cxnLst/>
              <a:rect l="l" t="t" r="r" b="b"/>
              <a:pathLst>
                <a:path w="826275" h="711200">
                  <a:moveTo>
                    <a:pt x="413138" y="711200"/>
                  </a:moveTo>
                  <a:lnTo>
                    <a:pt x="826275" y="0"/>
                  </a:lnTo>
                  <a:lnTo>
                    <a:pt x="0" y="0"/>
                  </a:lnTo>
                  <a:lnTo>
                    <a:pt x="413138" y="711200"/>
                  </a:lnTo>
                  <a:close/>
                </a:path>
              </a:pathLst>
            </a:custGeom>
            <a:solidFill>
              <a:srgbClr val="FFBC00"/>
            </a:solidFill>
          </p:spPr>
        </p:sp>
        <p:sp>
          <p:nvSpPr>
            <p:cNvPr id="31" name="TextBox 31"/>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rot="-10800000">
            <a:off x="1260036" y="0"/>
            <a:ext cx="890257" cy="766271"/>
            <a:chOff x="0" y="0"/>
            <a:chExt cx="826275" cy="711200"/>
          </a:xfrm>
        </p:grpSpPr>
        <p:sp>
          <p:nvSpPr>
            <p:cNvPr id="33" name="Freeform 33"/>
            <p:cNvSpPr/>
            <p:nvPr/>
          </p:nvSpPr>
          <p:spPr>
            <a:xfrm>
              <a:off x="0" y="0"/>
              <a:ext cx="826275" cy="711200"/>
            </a:xfrm>
            <a:custGeom>
              <a:avLst/>
              <a:gdLst/>
              <a:ahLst/>
              <a:cxnLst/>
              <a:rect l="l" t="t" r="r" b="b"/>
              <a:pathLst>
                <a:path w="826275" h="711200">
                  <a:moveTo>
                    <a:pt x="413138" y="711200"/>
                  </a:moveTo>
                  <a:lnTo>
                    <a:pt x="826275" y="0"/>
                  </a:lnTo>
                  <a:lnTo>
                    <a:pt x="0" y="0"/>
                  </a:lnTo>
                  <a:lnTo>
                    <a:pt x="413138" y="711200"/>
                  </a:lnTo>
                  <a:close/>
                </a:path>
              </a:pathLst>
            </a:custGeom>
            <a:solidFill>
              <a:srgbClr val="FFBC00"/>
            </a:solidFill>
          </p:spPr>
        </p:sp>
        <p:sp>
          <p:nvSpPr>
            <p:cNvPr id="34" name="TextBox 34"/>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rot="-10800000">
            <a:off x="16155729" y="0"/>
            <a:ext cx="890257" cy="766271"/>
            <a:chOff x="0" y="0"/>
            <a:chExt cx="826275" cy="711200"/>
          </a:xfrm>
        </p:grpSpPr>
        <p:sp>
          <p:nvSpPr>
            <p:cNvPr id="36" name="Freeform 36"/>
            <p:cNvSpPr/>
            <p:nvPr/>
          </p:nvSpPr>
          <p:spPr>
            <a:xfrm>
              <a:off x="0" y="0"/>
              <a:ext cx="826275" cy="711200"/>
            </a:xfrm>
            <a:custGeom>
              <a:avLst/>
              <a:gdLst/>
              <a:ahLst/>
              <a:cxnLst/>
              <a:rect l="l" t="t" r="r" b="b"/>
              <a:pathLst>
                <a:path w="826275" h="711200">
                  <a:moveTo>
                    <a:pt x="413138" y="711200"/>
                  </a:moveTo>
                  <a:lnTo>
                    <a:pt x="826275" y="0"/>
                  </a:lnTo>
                  <a:lnTo>
                    <a:pt x="0" y="0"/>
                  </a:lnTo>
                  <a:lnTo>
                    <a:pt x="413138" y="711200"/>
                  </a:lnTo>
                  <a:close/>
                </a:path>
              </a:pathLst>
            </a:custGeom>
            <a:solidFill>
              <a:srgbClr val="FFBC00"/>
            </a:solidFill>
          </p:spPr>
        </p:sp>
        <p:sp>
          <p:nvSpPr>
            <p:cNvPr id="37" name="TextBox 37"/>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38" name="Freeform 38"/>
          <p:cNvSpPr/>
          <p:nvPr/>
        </p:nvSpPr>
        <p:spPr>
          <a:xfrm rot="-8100000">
            <a:off x="14295454" y="-7942535"/>
            <a:ext cx="8705904" cy="8917699"/>
          </a:xfrm>
          <a:custGeom>
            <a:avLst/>
            <a:gdLst/>
            <a:ahLst/>
            <a:cxnLst/>
            <a:rect l="l" t="t" r="r" b="b"/>
            <a:pathLst>
              <a:path w="8705904" h="8917699">
                <a:moveTo>
                  <a:pt x="0" y="0"/>
                </a:moveTo>
                <a:lnTo>
                  <a:pt x="8705904" y="0"/>
                </a:lnTo>
                <a:lnTo>
                  <a:pt x="8705904" y="8917699"/>
                </a:lnTo>
                <a:lnTo>
                  <a:pt x="0" y="89176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9" name="Group 39"/>
          <p:cNvGrpSpPr/>
          <p:nvPr/>
        </p:nvGrpSpPr>
        <p:grpSpPr>
          <a:xfrm>
            <a:off x="-1605552" y="9950629"/>
            <a:ext cx="21499105" cy="2652117"/>
            <a:chOff x="0" y="0"/>
            <a:chExt cx="5662316" cy="698500"/>
          </a:xfrm>
        </p:grpSpPr>
        <p:sp>
          <p:nvSpPr>
            <p:cNvPr id="40" name="Freeform 40"/>
            <p:cNvSpPr/>
            <p:nvPr/>
          </p:nvSpPr>
          <p:spPr>
            <a:xfrm>
              <a:off x="0" y="0"/>
              <a:ext cx="5662316" cy="698500"/>
            </a:xfrm>
            <a:custGeom>
              <a:avLst/>
              <a:gdLst/>
              <a:ahLst/>
              <a:cxnLst/>
              <a:rect l="l" t="t" r="r" b="b"/>
              <a:pathLst>
                <a:path w="5662316" h="698500">
                  <a:moveTo>
                    <a:pt x="5662316" y="349250"/>
                  </a:moveTo>
                  <a:lnTo>
                    <a:pt x="5459116" y="698500"/>
                  </a:lnTo>
                  <a:lnTo>
                    <a:pt x="203200" y="698500"/>
                  </a:lnTo>
                  <a:lnTo>
                    <a:pt x="0" y="349250"/>
                  </a:lnTo>
                  <a:lnTo>
                    <a:pt x="203200" y="0"/>
                  </a:lnTo>
                  <a:lnTo>
                    <a:pt x="5459116" y="0"/>
                  </a:lnTo>
                  <a:lnTo>
                    <a:pt x="5662316" y="349250"/>
                  </a:lnTo>
                  <a:close/>
                </a:path>
              </a:pathLst>
            </a:custGeom>
            <a:solidFill>
              <a:srgbClr val="00BF63"/>
            </a:solidFill>
          </p:spPr>
        </p:sp>
        <p:sp>
          <p:nvSpPr>
            <p:cNvPr id="41" name="TextBox 41"/>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3465409" y="9941104"/>
            <a:ext cx="11357182" cy="2652117"/>
            <a:chOff x="0" y="0"/>
            <a:chExt cx="2991192" cy="698500"/>
          </a:xfrm>
        </p:grpSpPr>
        <p:sp>
          <p:nvSpPr>
            <p:cNvPr id="43" name="Freeform 43"/>
            <p:cNvSpPr/>
            <p:nvPr/>
          </p:nvSpPr>
          <p:spPr>
            <a:xfrm>
              <a:off x="0" y="0"/>
              <a:ext cx="2991192" cy="698500"/>
            </a:xfrm>
            <a:custGeom>
              <a:avLst/>
              <a:gdLst/>
              <a:ahLst/>
              <a:cxnLst/>
              <a:rect l="l" t="t" r="r" b="b"/>
              <a:pathLst>
                <a:path w="2991192" h="698500">
                  <a:moveTo>
                    <a:pt x="2991192" y="349250"/>
                  </a:moveTo>
                  <a:lnTo>
                    <a:pt x="2787992" y="698500"/>
                  </a:lnTo>
                  <a:lnTo>
                    <a:pt x="203200" y="698500"/>
                  </a:lnTo>
                  <a:lnTo>
                    <a:pt x="0" y="349250"/>
                  </a:lnTo>
                  <a:lnTo>
                    <a:pt x="203200" y="0"/>
                  </a:lnTo>
                  <a:lnTo>
                    <a:pt x="2787992" y="0"/>
                  </a:lnTo>
                  <a:lnTo>
                    <a:pt x="2991192" y="349250"/>
                  </a:lnTo>
                  <a:close/>
                </a:path>
              </a:pathLst>
            </a:custGeom>
            <a:solidFill>
              <a:srgbClr val="FFBC00"/>
            </a:solidFill>
          </p:spPr>
        </p:sp>
        <p:sp>
          <p:nvSpPr>
            <p:cNvPr id="44" name="TextBox 4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45" name="Freeform 45"/>
          <p:cNvSpPr/>
          <p:nvPr/>
        </p:nvSpPr>
        <p:spPr>
          <a:xfrm>
            <a:off x="6646550" y="3735699"/>
            <a:ext cx="937356" cy="937356"/>
          </a:xfrm>
          <a:custGeom>
            <a:avLst/>
            <a:gdLst/>
            <a:ahLst/>
            <a:cxnLst/>
            <a:rect l="l" t="t" r="r" b="b"/>
            <a:pathLst>
              <a:path w="937356" h="937356">
                <a:moveTo>
                  <a:pt x="0" y="0"/>
                </a:moveTo>
                <a:lnTo>
                  <a:pt x="937356" y="0"/>
                </a:lnTo>
                <a:lnTo>
                  <a:pt x="937356" y="937356"/>
                </a:lnTo>
                <a:lnTo>
                  <a:pt x="0" y="9373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6" name="Freeform 46"/>
          <p:cNvSpPr/>
          <p:nvPr/>
        </p:nvSpPr>
        <p:spPr>
          <a:xfrm>
            <a:off x="6646550" y="6702129"/>
            <a:ext cx="937356" cy="937356"/>
          </a:xfrm>
          <a:custGeom>
            <a:avLst/>
            <a:gdLst/>
            <a:ahLst/>
            <a:cxnLst/>
            <a:rect l="l" t="t" r="r" b="b"/>
            <a:pathLst>
              <a:path w="937356" h="937356">
                <a:moveTo>
                  <a:pt x="0" y="0"/>
                </a:moveTo>
                <a:lnTo>
                  <a:pt x="937356" y="0"/>
                </a:lnTo>
                <a:lnTo>
                  <a:pt x="937356" y="937356"/>
                </a:lnTo>
                <a:lnTo>
                  <a:pt x="0" y="9373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7" name="Freeform 47"/>
          <p:cNvSpPr/>
          <p:nvPr/>
        </p:nvSpPr>
        <p:spPr>
          <a:xfrm>
            <a:off x="10706769" y="3735699"/>
            <a:ext cx="937356" cy="937356"/>
          </a:xfrm>
          <a:custGeom>
            <a:avLst/>
            <a:gdLst/>
            <a:ahLst/>
            <a:cxnLst/>
            <a:rect l="l" t="t" r="r" b="b"/>
            <a:pathLst>
              <a:path w="937356" h="937356">
                <a:moveTo>
                  <a:pt x="0" y="0"/>
                </a:moveTo>
                <a:lnTo>
                  <a:pt x="937356" y="0"/>
                </a:lnTo>
                <a:lnTo>
                  <a:pt x="937356" y="937356"/>
                </a:lnTo>
                <a:lnTo>
                  <a:pt x="0" y="9373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8" name="Freeform 48"/>
          <p:cNvSpPr/>
          <p:nvPr/>
        </p:nvSpPr>
        <p:spPr>
          <a:xfrm>
            <a:off x="10706769" y="6702129"/>
            <a:ext cx="937356" cy="937356"/>
          </a:xfrm>
          <a:custGeom>
            <a:avLst/>
            <a:gdLst/>
            <a:ahLst/>
            <a:cxnLst/>
            <a:rect l="l" t="t" r="r" b="b"/>
            <a:pathLst>
              <a:path w="937356" h="937356">
                <a:moveTo>
                  <a:pt x="0" y="0"/>
                </a:moveTo>
                <a:lnTo>
                  <a:pt x="937356" y="0"/>
                </a:lnTo>
                <a:lnTo>
                  <a:pt x="937356" y="937356"/>
                </a:lnTo>
                <a:lnTo>
                  <a:pt x="0" y="9373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9" name="Freeform 49"/>
          <p:cNvSpPr/>
          <p:nvPr/>
        </p:nvSpPr>
        <p:spPr>
          <a:xfrm>
            <a:off x="8541891" y="4912607"/>
            <a:ext cx="1204218" cy="1505273"/>
          </a:xfrm>
          <a:custGeom>
            <a:avLst/>
            <a:gdLst/>
            <a:ahLst/>
            <a:cxnLst/>
            <a:rect l="l" t="t" r="r" b="b"/>
            <a:pathLst>
              <a:path w="1204218" h="1505273">
                <a:moveTo>
                  <a:pt x="0" y="0"/>
                </a:moveTo>
                <a:lnTo>
                  <a:pt x="1204218" y="0"/>
                </a:lnTo>
                <a:lnTo>
                  <a:pt x="1204218" y="1505273"/>
                </a:lnTo>
                <a:lnTo>
                  <a:pt x="0" y="15052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50" name="Freeform 50"/>
          <p:cNvSpPr/>
          <p:nvPr/>
        </p:nvSpPr>
        <p:spPr>
          <a:xfrm>
            <a:off x="1136454" y="983303"/>
            <a:ext cx="4908045" cy="2042974"/>
          </a:xfrm>
          <a:custGeom>
            <a:avLst/>
            <a:gdLst/>
            <a:ahLst/>
            <a:cxnLst/>
            <a:rect l="l" t="t" r="r" b="b"/>
            <a:pathLst>
              <a:path w="4908045" h="2042974">
                <a:moveTo>
                  <a:pt x="0" y="0"/>
                </a:moveTo>
                <a:lnTo>
                  <a:pt x="4908045" y="0"/>
                </a:lnTo>
                <a:lnTo>
                  <a:pt x="4908045" y="2042973"/>
                </a:lnTo>
                <a:lnTo>
                  <a:pt x="0" y="20429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1" name="TextBox 51"/>
          <p:cNvSpPr txBox="1"/>
          <p:nvPr/>
        </p:nvSpPr>
        <p:spPr>
          <a:xfrm>
            <a:off x="12417521" y="3834130"/>
            <a:ext cx="4657909" cy="263983"/>
          </a:xfrm>
          <a:prstGeom prst="rect">
            <a:avLst/>
          </a:prstGeom>
        </p:spPr>
        <p:txBody>
          <a:bodyPr lIns="0" tIns="0" rIns="0" bIns="0" rtlCol="0" anchor="t">
            <a:spAutoFit/>
          </a:bodyPr>
          <a:lstStyle/>
          <a:p>
            <a:pPr>
              <a:lnSpc>
                <a:spcPts val="1896"/>
              </a:lnSpc>
            </a:pPr>
            <a:r>
              <a:rPr lang="en-US" sz="2400">
                <a:solidFill>
                  <a:srgbClr val="FFFFFF"/>
                </a:solidFill>
              </a:rPr>
              <a:t>Daya cipta memerlukan ketekunan</a:t>
            </a:r>
          </a:p>
        </p:txBody>
      </p:sp>
      <p:sp>
        <p:nvSpPr>
          <p:cNvPr id="52" name="TextBox 52"/>
          <p:cNvSpPr txBox="1"/>
          <p:nvPr/>
        </p:nvSpPr>
        <p:spPr>
          <a:xfrm>
            <a:off x="1136454" y="3950682"/>
            <a:ext cx="4657909" cy="263983"/>
          </a:xfrm>
          <a:prstGeom prst="rect">
            <a:avLst/>
          </a:prstGeom>
        </p:spPr>
        <p:txBody>
          <a:bodyPr lIns="0" tIns="0" rIns="0" bIns="0" rtlCol="0" anchor="t">
            <a:spAutoFit/>
          </a:bodyPr>
          <a:lstStyle/>
          <a:p>
            <a:pPr algn="r">
              <a:lnSpc>
                <a:spcPts val="1896"/>
              </a:lnSpc>
            </a:pPr>
            <a:r>
              <a:rPr lang="en-US" sz="2400" dirty="0" err="1">
                <a:solidFill>
                  <a:srgbClr val="FFFFFF"/>
                </a:solidFill>
              </a:rPr>
              <a:t>Daya</a:t>
            </a:r>
            <a:r>
              <a:rPr lang="en-US" sz="2400" dirty="0">
                <a:solidFill>
                  <a:srgbClr val="FFFFFF"/>
                </a:solidFill>
              </a:rPr>
              <a:t> </a:t>
            </a:r>
            <a:r>
              <a:rPr lang="en-US" sz="2400" dirty="0" err="1">
                <a:solidFill>
                  <a:srgbClr val="FFFFFF"/>
                </a:solidFill>
              </a:rPr>
              <a:t>cipta</a:t>
            </a:r>
            <a:r>
              <a:rPr lang="en-US" sz="2400" dirty="0">
                <a:solidFill>
                  <a:srgbClr val="FFFFFF"/>
                </a:solidFill>
              </a:rPr>
              <a:t> </a:t>
            </a:r>
            <a:r>
              <a:rPr lang="en-US" sz="2400" dirty="0" err="1">
                <a:solidFill>
                  <a:srgbClr val="FFFFFF"/>
                </a:solidFill>
              </a:rPr>
              <a:t>memerlukan</a:t>
            </a:r>
            <a:r>
              <a:rPr lang="en-US" sz="2400" dirty="0">
                <a:solidFill>
                  <a:srgbClr val="FFFFFF"/>
                </a:solidFill>
              </a:rPr>
              <a:t> Latihan</a:t>
            </a:r>
          </a:p>
        </p:txBody>
      </p:sp>
      <p:sp>
        <p:nvSpPr>
          <p:cNvPr id="53" name="TextBox 53"/>
          <p:cNvSpPr txBox="1"/>
          <p:nvPr/>
        </p:nvSpPr>
        <p:spPr>
          <a:xfrm>
            <a:off x="12417521" y="6804094"/>
            <a:ext cx="4657909" cy="507639"/>
          </a:xfrm>
          <a:prstGeom prst="rect">
            <a:avLst/>
          </a:prstGeom>
        </p:spPr>
        <p:txBody>
          <a:bodyPr lIns="0" tIns="0" rIns="0" bIns="0" rtlCol="0" anchor="t">
            <a:spAutoFit/>
          </a:bodyPr>
          <a:lstStyle/>
          <a:p>
            <a:pPr>
              <a:lnSpc>
                <a:spcPts val="1896"/>
              </a:lnSpc>
            </a:pPr>
            <a:r>
              <a:rPr lang="en-US" sz="2400">
                <a:solidFill>
                  <a:srgbClr val="FFFFFF"/>
                </a:solidFill>
              </a:rPr>
              <a:t>Daya cipta memerlukan usaha berterusan</a:t>
            </a:r>
          </a:p>
        </p:txBody>
      </p:sp>
      <p:sp>
        <p:nvSpPr>
          <p:cNvPr id="54" name="TextBox 54"/>
          <p:cNvSpPr txBox="1"/>
          <p:nvPr/>
        </p:nvSpPr>
        <p:spPr>
          <a:xfrm>
            <a:off x="1578414" y="6804094"/>
            <a:ext cx="4215949" cy="507639"/>
          </a:xfrm>
          <a:prstGeom prst="rect">
            <a:avLst/>
          </a:prstGeom>
        </p:spPr>
        <p:txBody>
          <a:bodyPr lIns="0" tIns="0" rIns="0" bIns="0" rtlCol="0" anchor="t">
            <a:spAutoFit/>
          </a:bodyPr>
          <a:lstStyle/>
          <a:p>
            <a:pPr algn="r">
              <a:lnSpc>
                <a:spcPts val="1896"/>
              </a:lnSpc>
            </a:pPr>
            <a:r>
              <a:rPr lang="en-US" sz="2400">
                <a:solidFill>
                  <a:srgbClr val="FFFFFF"/>
                </a:solidFill>
              </a:rPr>
              <a:t>Daya cipta memerlukan kesabaran</a:t>
            </a:r>
          </a:p>
        </p:txBody>
      </p:sp>
      <p:pic>
        <p:nvPicPr>
          <p:cNvPr id="56" name="Picture 55">
            <a:extLst>
              <a:ext uri="{FF2B5EF4-FFF2-40B4-BE49-F238E27FC236}">
                <a16:creationId xmlns:a16="http://schemas.microsoft.com/office/drawing/2014/main" id="{3498AB41-96CA-487C-8CDF-CC5B9D17E16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788534" y="8304181"/>
            <a:ext cx="3709515" cy="20467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7">
              <a:extLst>
                <a:ext uri="{96DAC541-7B7A-43D3-8B79-37D633B846F1}">
                  <asvg:svgBlip xmlns:asvg="http://schemas.microsoft.com/office/drawing/2016/SVG/main" r:embed="rId8"/>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sp>
        <p:nvSpPr>
          <p:cNvPr id="16" name="Freeform 16"/>
          <p:cNvSpPr/>
          <p:nvPr/>
        </p:nvSpPr>
        <p:spPr>
          <a:xfrm>
            <a:off x="10167488" y="2065610"/>
            <a:ext cx="7427161" cy="7454268"/>
          </a:xfrm>
          <a:custGeom>
            <a:avLst/>
            <a:gdLst/>
            <a:ahLst/>
            <a:cxnLst/>
            <a:rect l="l" t="t" r="r" b="b"/>
            <a:pathLst>
              <a:path w="7427161" h="7454268">
                <a:moveTo>
                  <a:pt x="0" y="0"/>
                </a:moveTo>
                <a:lnTo>
                  <a:pt x="7427161" y="0"/>
                </a:lnTo>
                <a:lnTo>
                  <a:pt x="7427161" y="7454267"/>
                </a:lnTo>
                <a:lnTo>
                  <a:pt x="0" y="74542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1301027" y="6743445"/>
            <a:ext cx="1451811" cy="1439107"/>
          </a:xfrm>
          <a:custGeom>
            <a:avLst/>
            <a:gdLst/>
            <a:ahLst/>
            <a:cxnLst/>
            <a:rect l="l" t="t" r="r" b="b"/>
            <a:pathLst>
              <a:path w="1451811" h="1439107">
                <a:moveTo>
                  <a:pt x="0" y="0"/>
                </a:moveTo>
                <a:lnTo>
                  <a:pt x="1451811" y="0"/>
                </a:lnTo>
                <a:lnTo>
                  <a:pt x="1451811" y="1439107"/>
                </a:lnTo>
                <a:lnTo>
                  <a:pt x="0" y="14391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15896459" y="7006350"/>
            <a:ext cx="1197583" cy="1355115"/>
          </a:xfrm>
          <a:custGeom>
            <a:avLst/>
            <a:gdLst/>
            <a:ahLst/>
            <a:cxnLst/>
            <a:rect l="l" t="t" r="r" b="b"/>
            <a:pathLst>
              <a:path w="1197583" h="1355115">
                <a:moveTo>
                  <a:pt x="0" y="0"/>
                </a:moveTo>
                <a:lnTo>
                  <a:pt x="1197583" y="0"/>
                </a:lnTo>
                <a:lnTo>
                  <a:pt x="1197583" y="1355115"/>
                </a:lnTo>
                <a:lnTo>
                  <a:pt x="0" y="13551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a:off x="14675237" y="2896927"/>
            <a:ext cx="1891653" cy="1581895"/>
          </a:xfrm>
          <a:custGeom>
            <a:avLst/>
            <a:gdLst/>
            <a:ahLst/>
            <a:cxnLst/>
            <a:rect l="l" t="t" r="r" b="b"/>
            <a:pathLst>
              <a:path w="1891653" h="1581895">
                <a:moveTo>
                  <a:pt x="0" y="0"/>
                </a:moveTo>
                <a:lnTo>
                  <a:pt x="1891654" y="0"/>
                </a:lnTo>
                <a:lnTo>
                  <a:pt x="1891654" y="1581895"/>
                </a:lnTo>
                <a:lnTo>
                  <a:pt x="0" y="158189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Freeform 20"/>
          <p:cNvSpPr/>
          <p:nvPr/>
        </p:nvSpPr>
        <p:spPr>
          <a:xfrm>
            <a:off x="10866270" y="2559521"/>
            <a:ext cx="1432477" cy="1348319"/>
          </a:xfrm>
          <a:custGeom>
            <a:avLst/>
            <a:gdLst/>
            <a:ahLst/>
            <a:cxnLst/>
            <a:rect l="l" t="t" r="r" b="b"/>
            <a:pathLst>
              <a:path w="1432477" h="1348319">
                <a:moveTo>
                  <a:pt x="0" y="0"/>
                </a:moveTo>
                <a:lnTo>
                  <a:pt x="1432477" y="0"/>
                </a:lnTo>
                <a:lnTo>
                  <a:pt x="1432477" y="1348320"/>
                </a:lnTo>
                <a:lnTo>
                  <a:pt x="0" y="134832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21" name="Picture 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9"/>
          <a:srcRect/>
          <a:stretch>
            <a:fillRect/>
          </a:stretch>
        </p:blipFill>
        <p:spPr>
          <a:xfrm>
            <a:off x="935063" y="3051141"/>
            <a:ext cx="8208937" cy="4632766"/>
          </a:xfrm>
          <a:prstGeom prst="rect">
            <a:avLst/>
          </a:prstGeom>
          <a:ln w="88900" cap="sq" cmpd="thickThin">
            <a:solidFill>
              <a:srgbClr val="000000"/>
            </a:solidFill>
            <a:prstDash val="solid"/>
            <a:miter lim="800000"/>
          </a:ln>
          <a:effectLst>
            <a:innerShdw blurRad="76200">
              <a:srgbClr val="000000"/>
            </a:innerShdw>
          </a:effectLst>
        </p:spPr>
      </p:pic>
      <p:sp>
        <p:nvSpPr>
          <p:cNvPr id="22" name="TextBox 22"/>
          <p:cNvSpPr txBox="1"/>
          <p:nvPr/>
        </p:nvSpPr>
        <p:spPr>
          <a:xfrm>
            <a:off x="872661" y="1318474"/>
            <a:ext cx="8435461" cy="685800"/>
          </a:xfrm>
          <a:prstGeom prst="rect">
            <a:avLst/>
          </a:prstGeom>
        </p:spPr>
        <p:txBody>
          <a:bodyPr lIns="0" tIns="0" rIns="0" bIns="0" rtlCol="0" anchor="t">
            <a:spAutoFit/>
          </a:bodyPr>
          <a:lstStyle/>
          <a:p>
            <a:pPr algn="ctr">
              <a:lnSpc>
                <a:spcPts val="4950"/>
              </a:lnSpc>
            </a:pPr>
            <a:r>
              <a:rPr lang="en-US" sz="4500">
                <a:solidFill>
                  <a:srgbClr val="000000"/>
                </a:solidFill>
                <a:latin typeface="Poppins Semi-Bold"/>
              </a:rPr>
              <a:t>CABARAN</a:t>
            </a:r>
          </a:p>
        </p:txBody>
      </p:sp>
      <p:sp>
        <p:nvSpPr>
          <p:cNvPr id="23" name="TextBox 23"/>
          <p:cNvSpPr txBox="1"/>
          <p:nvPr/>
        </p:nvSpPr>
        <p:spPr>
          <a:xfrm>
            <a:off x="10747757" y="3877555"/>
            <a:ext cx="1670677" cy="382309"/>
          </a:xfrm>
          <a:prstGeom prst="rect">
            <a:avLst/>
          </a:prstGeom>
        </p:spPr>
        <p:txBody>
          <a:bodyPr lIns="0" tIns="0" rIns="0" bIns="0" rtlCol="0" anchor="t">
            <a:spAutoFit/>
          </a:bodyPr>
          <a:lstStyle/>
          <a:p>
            <a:pPr>
              <a:lnSpc>
                <a:spcPts val="2885"/>
              </a:lnSpc>
            </a:pPr>
            <a:r>
              <a:rPr lang="en-US" sz="2060">
                <a:solidFill>
                  <a:srgbClr val="FFFFFF"/>
                </a:solidFill>
                <a:latin typeface="Calibri (MS) Bold"/>
              </a:rPr>
              <a:t>PEMANTAUAN</a:t>
            </a:r>
          </a:p>
        </p:txBody>
      </p:sp>
      <p:sp>
        <p:nvSpPr>
          <p:cNvPr id="24" name="TextBox 24"/>
          <p:cNvSpPr txBox="1"/>
          <p:nvPr/>
        </p:nvSpPr>
        <p:spPr>
          <a:xfrm>
            <a:off x="14348621" y="8646053"/>
            <a:ext cx="2544887" cy="368528"/>
          </a:xfrm>
          <a:prstGeom prst="rect">
            <a:avLst/>
          </a:prstGeom>
        </p:spPr>
        <p:txBody>
          <a:bodyPr lIns="0" tIns="0" rIns="0" bIns="0" rtlCol="0" anchor="t">
            <a:spAutoFit/>
          </a:bodyPr>
          <a:lstStyle/>
          <a:p>
            <a:pPr algn="r">
              <a:lnSpc>
                <a:spcPts val="3010"/>
              </a:lnSpc>
            </a:pPr>
            <a:r>
              <a:rPr lang="en-US" sz="2150">
                <a:solidFill>
                  <a:srgbClr val="FFFFFF"/>
                </a:solidFill>
                <a:latin typeface="IBM Plex Sans Bold"/>
              </a:rPr>
              <a:t>PERCANGGAHAN</a:t>
            </a:r>
          </a:p>
        </p:txBody>
      </p:sp>
      <p:sp>
        <p:nvSpPr>
          <p:cNvPr id="25" name="TextBox 25"/>
          <p:cNvSpPr txBox="1"/>
          <p:nvPr/>
        </p:nvSpPr>
        <p:spPr>
          <a:xfrm>
            <a:off x="14577422" y="4764048"/>
            <a:ext cx="2316085" cy="368528"/>
          </a:xfrm>
          <a:prstGeom prst="rect">
            <a:avLst/>
          </a:prstGeom>
        </p:spPr>
        <p:txBody>
          <a:bodyPr lIns="0" tIns="0" rIns="0" bIns="0" rtlCol="0" anchor="t">
            <a:spAutoFit/>
          </a:bodyPr>
          <a:lstStyle/>
          <a:p>
            <a:pPr algn="ctr">
              <a:lnSpc>
                <a:spcPts val="3010"/>
              </a:lnSpc>
            </a:pPr>
            <a:r>
              <a:rPr lang="en-US" sz="2150">
                <a:solidFill>
                  <a:srgbClr val="FFFFFF"/>
                </a:solidFill>
                <a:latin typeface="IBM Plex Sans Bold"/>
              </a:rPr>
              <a:t>SOKONGAN</a:t>
            </a:r>
          </a:p>
        </p:txBody>
      </p:sp>
      <p:sp>
        <p:nvSpPr>
          <p:cNvPr id="26" name="TextBox 26"/>
          <p:cNvSpPr txBox="1"/>
          <p:nvPr/>
        </p:nvSpPr>
        <p:spPr>
          <a:xfrm>
            <a:off x="10747757" y="8646053"/>
            <a:ext cx="2558352" cy="368528"/>
          </a:xfrm>
          <a:prstGeom prst="rect">
            <a:avLst/>
          </a:prstGeom>
        </p:spPr>
        <p:txBody>
          <a:bodyPr lIns="0" tIns="0" rIns="0" bIns="0" rtlCol="0" anchor="t">
            <a:spAutoFit/>
          </a:bodyPr>
          <a:lstStyle/>
          <a:p>
            <a:pPr algn="ctr">
              <a:lnSpc>
                <a:spcPts val="3010"/>
              </a:lnSpc>
            </a:pPr>
            <a:r>
              <a:rPr lang="en-US" sz="2150">
                <a:solidFill>
                  <a:srgbClr val="FFFFFF"/>
                </a:solidFill>
                <a:latin typeface="IBM Plex Sans Bold"/>
              </a:rPr>
              <a:t>PERUBAHAN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21"/>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47248" y="9884908"/>
            <a:ext cx="5776846" cy="1032106"/>
            <a:chOff x="0" y="0"/>
            <a:chExt cx="1140050" cy="203684"/>
          </a:xfrm>
        </p:grpSpPr>
        <p:sp>
          <p:nvSpPr>
            <p:cNvPr id="24" name="Freeform 24"/>
            <p:cNvSpPr/>
            <p:nvPr/>
          </p:nvSpPr>
          <p:spPr>
            <a:xfrm>
              <a:off x="0" y="0"/>
              <a:ext cx="1140050" cy="203684"/>
            </a:xfrm>
            <a:custGeom>
              <a:avLst/>
              <a:gdLst/>
              <a:ahLst/>
              <a:cxnLst/>
              <a:rect l="l" t="t" r="r" b="b"/>
              <a:pathLst>
                <a:path w="1140050" h="203684">
                  <a:moveTo>
                    <a:pt x="936850" y="0"/>
                  </a:moveTo>
                  <a:lnTo>
                    <a:pt x="0" y="0"/>
                  </a:lnTo>
                  <a:lnTo>
                    <a:pt x="203200" y="203684"/>
                  </a:lnTo>
                  <a:lnTo>
                    <a:pt x="1140050" y="203684"/>
                  </a:lnTo>
                  <a:lnTo>
                    <a:pt x="936850" y="0"/>
                  </a:lnTo>
                  <a:close/>
                </a:path>
              </a:pathLst>
            </a:custGeom>
            <a:solidFill>
              <a:srgbClr val="005555"/>
            </a:solidFill>
          </p:spPr>
        </p:sp>
        <p:sp>
          <p:nvSpPr>
            <p:cNvPr id="25" name="TextBox 25"/>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869832" y="9884908"/>
            <a:ext cx="5776846" cy="1032106"/>
            <a:chOff x="0" y="0"/>
            <a:chExt cx="1140050" cy="203684"/>
          </a:xfrm>
        </p:grpSpPr>
        <p:sp>
          <p:nvSpPr>
            <p:cNvPr id="27" name="Freeform 27"/>
            <p:cNvSpPr/>
            <p:nvPr/>
          </p:nvSpPr>
          <p:spPr>
            <a:xfrm>
              <a:off x="0" y="0"/>
              <a:ext cx="1140050" cy="203684"/>
            </a:xfrm>
            <a:custGeom>
              <a:avLst/>
              <a:gdLst/>
              <a:ahLst/>
              <a:cxnLst/>
              <a:rect l="l" t="t" r="r" b="b"/>
              <a:pathLst>
                <a:path w="1140050" h="203684">
                  <a:moveTo>
                    <a:pt x="936850" y="0"/>
                  </a:moveTo>
                  <a:lnTo>
                    <a:pt x="0" y="0"/>
                  </a:lnTo>
                  <a:lnTo>
                    <a:pt x="203200" y="203684"/>
                  </a:lnTo>
                  <a:lnTo>
                    <a:pt x="1140050" y="203684"/>
                  </a:lnTo>
                  <a:lnTo>
                    <a:pt x="936850" y="0"/>
                  </a:lnTo>
                  <a:close/>
                </a:path>
              </a:pathLst>
            </a:custGeom>
            <a:solidFill>
              <a:srgbClr val="F8B400"/>
            </a:solidFill>
          </p:spPr>
        </p:sp>
        <p:sp>
          <p:nvSpPr>
            <p:cNvPr id="28" name="TextBox 28"/>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4343400" y="3009900"/>
            <a:ext cx="11430000" cy="1769715"/>
          </a:xfrm>
          <a:prstGeom prst="rect">
            <a:avLst/>
          </a:prstGeom>
        </p:spPr>
        <p:txBody>
          <a:bodyPr wrap="square" lIns="0" tIns="0" rIns="0" bIns="0" rtlCol="0" anchor="t">
            <a:spAutoFit/>
          </a:bodyPr>
          <a:lstStyle/>
          <a:p>
            <a:pPr algn="ctr">
              <a:lnSpc>
                <a:spcPts val="6900"/>
              </a:lnSpc>
            </a:pPr>
            <a:r>
              <a:rPr lang="en-US" sz="6000" spc="-179" dirty="0">
                <a:solidFill>
                  <a:srgbClr val="000000"/>
                </a:solidFill>
                <a:latin typeface="Calibri (MS) Bold"/>
              </a:rPr>
              <a:t>KONGSIKAN PRODUK INOVASI DI TEMPAT KERJA ANDA</a:t>
            </a:r>
          </a:p>
        </p:txBody>
      </p:sp>
      <p:pic>
        <p:nvPicPr>
          <p:cNvPr id="34" name="Picture 33">
            <a:extLst>
              <a:ext uri="{FF2B5EF4-FFF2-40B4-BE49-F238E27FC236}">
                <a16:creationId xmlns:a16="http://schemas.microsoft.com/office/drawing/2014/main" id="{4A703ABD-897B-49FA-8110-37B37A716B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8534" y="8304181"/>
            <a:ext cx="3709515" cy="20467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5">
              <a:extLst>
                <a:ext uri="{96DAC541-7B7A-43D3-8B79-37D633B846F1}">
                  <asvg:svgBlip xmlns:asvg="http://schemas.microsoft.com/office/drawing/2016/SVG/main" r:embed="rId6"/>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sp>
        <p:nvSpPr>
          <p:cNvPr id="16" name="Freeform 16"/>
          <p:cNvSpPr/>
          <p:nvPr/>
        </p:nvSpPr>
        <p:spPr>
          <a:xfrm>
            <a:off x="2654088" y="2972783"/>
            <a:ext cx="5025718" cy="5025718"/>
          </a:xfrm>
          <a:custGeom>
            <a:avLst/>
            <a:gdLst/>
            <a:ahLst/>
            <a:cxnLst/>
            <a:rect l="l" t="t" r="r" b="b"/>
            <a:pathLst>
              <a:path w="5025718" h="5025718">
                <a:moveTo>
                  <a:pt x="0" y="0"/>
                </a:moveTo>
                <a:lnTo>
                  <a:pt x="5025718" y="0"/>
                </a:lnTo>
                <a:lnTo>
                  <a:pt x="5025718" y="5025718"/>
                </a:lnTo>
                <a:lnTo>
                  <a:pt x="0" y="5025718"/>
                </a:lnTo>
                <a:lnTo>
                  <a:pt x="0" y="0"/>
                </a:lnTo>
                <a:close/>
              </a:path>
            </a:pathLst>
          </a:custGeom>
          <a:blipFill>
            <a:blip r:embed="rId7"/>
            <a:stretch>
              <a:fillRect l="-4719" r="-4719"/>
            </a:stretch>
          </a:blipFill>
        </p:spPr>
        <p:txBody>
          <a:bodyPr/>
          <a:lstStyle/>
          <a:p>
            <a:endParaRPr lang="en-US" dirty="0"/>
          </a:p>
        </p:txBody>
      </p:sp>
      <p:sp>
        <p:nvSpPr>
          <p:cNvPr id="17" name="TextBox 17"/>
          <p:cNvSpPr txBox="1"/>
          <p:nvPr/>
        </p:nvSpPr>
        <p:spPr>
          <a:xfrm>
            <a:off x="872661" y="1318474"/>
            <a:ext cx="8435461" cy="1314450"/>
          </a:xfrm>
          <a:prstGeom prst="rect">
            <a:avLst/>
          </a:prstGeom>
        </p:spPr>
        <p:txBody>
          <a:bodyPr lIns="0" tIns="0" rIns="0" bIns="0" rtlCol="0" anchor="t">
            <a:spAutoFit/>
          </a:bodyPr>
          <a:lstStyle/>
          <a:p>
            <a:pPr algn="ctr">
              <a:lnSpc>
                <a:spcPts val="4950"/>
              </a:lnSpc>
            </a:pPr>
            <a:r>
              <a:rPr lang="en-US" sz="4500">
                <a:solidFill>
                  <a:srgbClr val="000000"/>
                </a:solidFill>
                <a:latin typeface="Poppins Semi-Bold"/>
              </a:rPr>
              <a:t>CONTOH AKTIVITI/PROJEK DAYA CIPTA</a:t>
            </a:r>
          </a:p>
        </p:txBody>
      </p:sp>
      <p:sp>
        <p:nvSpPr>
          <p:cNvPr id="18" name="TextBox 18"/>
          <p:cNvSpPr txBox="1"/>
          <p:nvPr/>
        </p:nvSpPr>
        <p:spPr>
          <a:xfrm>
            <a:off x="8241324" y="3651008"/>
            <a:ext cx="7859524" cy="3970831"/>
          </a:xfrm>
          <a:prstGeom prst="rect">
            <a:avLst/>
          </a:prstGeom>
        </p:spPr>
        <p:txBody>
          <a:bodyPr lIns="0" tIns="0" rIns="0" bIns="0" rtlCol="0" anchor="t">
            <a:spAutoFit/>
          </a:bodyPr>
          <a:lstStyle/>
          <a:p>
            <a:pPr algn="ctr">
              <a:lnSpc>
                <a:spcPts val="3919"/>
              </a:lnSpc>
            </a:pPr>
            <a:r>
              <a:rPr lang="en-US" sz="2799" dirty="0">
                <a:solidFill>
                  <a:srgbClr val="000000"/>
                </a:solidFill>
                <a:latin typeface="Calibri (MS) Bold"/>
              </a:rPr>
              <a:t>iPhone</a:t>
            </a:r>
          </a:p>
          <a:p>
            <a:pPr marL="457200" indent="-457200">
              <a:lnSpc>
                <a:spcPts val="3919"/>
              </a:lnSpc>
              <a:buFont typeface="Wingdings" panose="05000000000000000000" pitchFamily="2" charset="2"/>
              <a:buChar char="ü"/>
            </a:pPr>
            <a:r>
              <a:rPr lang="en-US" sz="2799" dirty="0" err="1">
                <a:solidFill>
                  <a:srgbClr val="000000"/>
                </a:solidFill>
                <a:latin typeface="Calibri (MS) Bold"/>
              </a:rPr>
              <a:t>Merupakan</a:t>
            </a:r>
            <a:r>
              <a:rPr lang="en-US" sz="2799" dirty="0">
                <a:solidFill>
                  <a:srgbClr val="000000"/>
                </a:solidFill>
                <a:latin typeface="Calibri (MS) Bold"/>
              </a:rPr>
              <a:t> salah </a:t>
            </a:r>
            <a:r>
              <a:rPr lang="en-US" sz="2799" dirty="0" err="1">
                <a:solidFill>
                  <a:srgbClr val="000000"/>
                </a:solidFill>
                <a:latin typeface="Calibri (MS) Bold"/>
              </a:rPr>
              <a:t>satu</a:t>
            </a:r>
            <a:r>
              <a:rPr lang="en-US" sz="2799" dirty="0">
                <a:solidFill>
                  <a:srgbClr val="000000"/>
                </a:solidFill>
                <a:latin typeface="Calibri (MS) Bold"/>
              </a:rPr>
              <a:t> </a:t>
            </a:r>
            <a:r>
              <a:rPr lang="en-US" sz="2799" dirty="0" err="1">
                <a:solidFill>
                  <a:srgbClr val="000000"/>
                </a:solidFill>
                <a:latin typeface="Calibri (MS) Bold"/>
              </a:rPr>
              <a:t>contoh</a:t>
            </a:r>
            <a:r>
              <a:rPr lang="en-US" sz="2799" dirty="0">
                <a:solidFill>
                  <a:srgbClr val="000000"/>
                </a:solidFill>
                <a:latin typeface="Calibri (MS) Bold"/>
              </a:rPr>
              <a:t> </a:t>
            </a:r>
            <a:r>
              <a:rPr lang="en-US" sz="2799" dirty="0" err="1">
                <a:solidFill>
                  <a:srgbClr val="000000"/>
                </a:solidFill>
                <a:latin typeface="Calibri (MS) Bold"/>
              </a:rPr>
              <a:t>inovasi</a:t>
            </a:r>
            <a:r>
              <a:rPr lang="en-US" sz="2799" dirty="0">
                <a:solidFill>
                  <a:srgbClr val="000000"/>
                </a:solidFill>
                <a:latin typeface="Calibri (MS) Bold"/>
              </a:rPr>
              <a:t> yang paling </a:t>
            </a:r>
            <a:r>
              <a:rPr lang="en-US" sz="2799" dirty="0" err="1">
                <a:solidFill>
                  <a:srgbClr val="000000"/>
                </a:solidFill>
                <a:latin typeface="Calibri (MS) Bold"/>
              </a:rPr>
              <a:t>berjaya</a:t>
            </a:r>
            <a:r>
              <a:rPr lang="en-US" sz="2799" dirty="0">
                <a:solidFill>
                  <a:srgbClr val="000000"/>
                </a:solidFill>
                <a:latin typeface="Calibri (MS) Bold"/>
              </a:rPr>
              <a:t>.</a:t>
            </a:r>
          </a:p>
          <a:p>
            <a:pPr marL="457200" indent="-457200">
              <a:lnSpc>
                <a:spcPts val="3919"/>
              </a:lnSpc>
              <a:buFont typeface="Wingdings" panose="05000000000000000000" pitchFamily="2" charset="2"/>
              <a:buChar char="ü"/>
            </a:pPr>
            <a:r>
              <a:rPr lang="en-US" sz="2799" dirty="0" err="1">
                <a:solidFill>
                  <a:srgbClr val="000000"/>
                </a:solidFill>
                <a:latin typeface="Calibri (MS) Bold"/>
              </a:rPr>
              <a:t>Dikeluarkan</a:t>
            </a:r>
            <a:r>
              <a:rPr lang="en-US" sz="2799" dirty="0">
                <a:solidFill>
                  <a:srgbClr val="000000"/>
                </a:solidFill>
                <a:latin typeface="Calibri (MS) Bold"/>
              </a:rPr>
              <a:t> pada </a:t>
            </a:r>
            <a:r>
              <a:rPr lang="en-US" sz="2799" dirty="0" err="1">
                <a:solidFill>
                  <a:srgbClr val="000000"/>
                </a:solidFill>
                <a:latin typeface="Calibri (MS) Bold"/>
              </a:rPr>
              <a:t>tahun</a:t>
            </a:r>
            <a:r>
              <a:rPr lang="en-US" sz="2799" dirty="0">
                <a:solidFill>
                  <a:srgbClr val="000000"/>
                </a:solidFill>
                <a:latin typeface="Calibri (MS) Bold"/>
              </a:rPr>
              <a:t> 2007, </a:t>
            </a:r>
            <a:r>
              <a:rPr lang="en-US" sz="2799" dirty="0" err="1">
                <a:solidFill>
                  <a:srgbClr val="000000"/>
                </a:solidFill>
                <a:latin typeface="Calibri (MS) Bold"/>
              </a:rPr>
              <a:t>telefon</a:t>
            </a:r>
            <a:r>
              <a:rPr lang="en-US" sz="2799" dirty="0">
                <a:solidFill>
                  <a:srgbClr val="000000"/>
                </a:solidFill>
                <a:latin typeface="Calibri (MS) Bold"/>
              </a:rPr>
              <a:t> </a:t>
            </a:r>
            <a:r>
              <a:rPr lang="en-US" sz="2799" dirty="0" err="1">
                <a:solidFill>
                  <a:srgbClr val="000000"/>
                </a:solidFill>
                <a:latin typeface="Calibri (MS) Bold"/>
              </a:rPr>
              <a:t>bimbit</a:t>
            </a:r>
            <a:r>
              <a:rPr lang="en-US" sz="2799" dirty="0">
                <a:solidFill>
                  <a:srgbClr val="000000"/>
                </a:solidFill>
                <a:latin typeface="Calibri (MS) Bold"/>
              </a:rPr>
              <a:t> </a:t>
            </a:r>
            <a:r>
              <a:rPr lang="en-US" sz="2799" dirty="0" err="1">
                <a:solidFill>
                  <a:srgbClr val="000000"/>
                </a:solidFill>
                <a:latin typeface="Calibri (MS) Bold"/>
              </a:rPr>
              <a:t>pertama</a:t>
            </a:r>
            <a:r>
              <a:rPr lang="en-US" sz="2799" dirty="0">
                <a:solidFill>
                  <a:srgbClr val="000000"/>
                </a:solidFill>
                <a:latin typeface="Calibri (MS) Bold"/>
              </a:rPr>
              <a:t> yang </a:t>
            </a:r>
            <a:r>
              <a:rPr lang="en-US" sz="2799" dirty="0" err="1">
                <a:solidFill>
                  <a:srgbClr val="000000"/>
                </a:solidFill>
                <a:latin typeface="Calibri (MS) Bold"/>
              </a:rPr>
              <a:t>memperkenalkan</a:t>
            </a:r>
            <a:r>
              <a:rPr lang="en-US" sz="2799" dirty="0">
                <a:solidFill>
                  <a:srgbClr val="000000"/>
                </a:solidFill>
                <a:latin typeface="Calibri (MS) Bold"/>
              </a:rPr>
              <a:t> </a:t>
            </a:r>
            <a:r>
              <a:rPr lang="en-US" sz="2799" i="1" dirty="0">
                <a:solidFill>
                  <a:srgbClr val="000000"/>
                </a:solidFill>
                <a:latin typeface="Calibri (MS) Bold"/>
              </a:rPr>
              <a:t>‘multi touch technology’</a:t>
            </a:r>
          </a:p>
          <a:p>
            <a:pPr marL="457200" indent="-457200">
              <a:lnSpc>
                <a:spcPts val="3919"/>
              </a:lnSpc>
              <a:buFont typeface="Wingdings" panose="05000000000000000000" pitchFamily="2" charset="2"/>
              <a:buChar char="ü"/>
            </a:pPr>
            <a:endParaRPr lang="en-US" sz="2799" dirty="0">
              <a:solidFill>
                <a:srgbClr val="000000"/>
              </a:solidFill>
              <a:latin typeface="Calibri (MS) Bold"/>
            </a:endParaRPr>
          </a:p>
          <a:p>
            <a:pPr algn="ctr">
              <a:lnSpc>
                <a:spcPts val="3919"/>
              </a:lnSpc>
              <a:spcBef>
                <a:spcPct val="0"/>
              </a:spcBef>
            </a:pPr>
            <a:endParaRPr lang="en-US" sz="2799" dirty="0">
              <a:solidFill>
                <a:srgbClr val="000000"/>
              </a:solidFill>
              <a:latin typeface="Calibri (MS) Bold"/>
            </a:endParaRPr>
          </a:p>
        </p:txBody>
      </p:sp>
      <p:pic>
        <p:nvPicPr>
          <p:cNvPr id="19" name="Picture 18">
            <a:extLst>
              <a:ext uri="{FF2B5EF4-FFF2-40B4-BE49-F238E27FC236}">
                <a16:creationId xmlns:a16="http://schemas.microsoft.com/office/drawing/2014/main" id="{0C831834-32BF-4E27-951D-8DA98F47DB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88534" y="8304181"/>
            <a:ext cx="3709515" cy="204676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7928" y="2387829"/>
            <a:ext cx="6534491" cy="5511342"/>
            <a:chOff x="0" y="0"/>
            <a:chExt cx="1721018" cy="1451547"/>
          </a:xfrm>
        </p:grpSpPr>
        <p:sp>
          <p:nvSpPr>
            <p:cNvPr id="3" name="Freeform 3"/>
            <p:cNvSpPr/>
            <p:nvPr/>
          </p:nvSpPr>
          <p:spPr>
            <a:xfrm>
              <a:off x="0" y="0"/>
              <a:ext cx="1721018" cy="1451547"/>
            </a:xfrm>
            <a:custGeom>
              <a:avLst/>
              <a:gdLst/>
              <a:ahLst/>
              <a:cxnLst/>
              <a:rect l="l" t="t" r="r" b="b"/>
              <a:pathLst>
                <a:path w="1721018" h="1451547">
                  <a:moveTo>
                    <a:pt x="0" y="0"/>
                  </a:moveTo>
                  <a:lnTo>
                    <a:pt x="1721018" y="0"/>
                  </a:lnTo>
                  <a:lnTo>
                    <a:pt x="1721018" y="1451547"/>
                  </a:lnTo>
                  <a:lnTo>
                    <a:pt x="0" y="1451547"/>
                  </a:lnTo>
                  <a:close/>
                </a:path>
              </a:pathLst>
            </a:custGeom>
            <a:solidFill>
              <a:srgbClr val="F8B4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23950" y="1832029"/>
            <a:ext cx="7706695" cy="6622941"/>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BF63"/>
            </a:solidFill>
          </p:spPr>
        </p:sp>
        <p:sp>
          <p:nvSpPr>
            <p:cNvPr id="7" name="TextBox 7"/>
            <p:cNvSpPr txBox="1"/>
            <p:nvPr/>
          </p:nvSpPr>
          <p:spPr>
            <a:xfrm>
              <a:off x="114300" y="-66675"/>
              <a:ext cx="584200" cy="765175"/>
            </a:xfrm>
            <a:prstGeom prst="rect">
              <a:avLst/>
            </a:prstGeom>
          </p:spPr>
          <p:txBody>
            <a:bodyPr lIns="50800" tIns="50800" rIns="50800" bIns="50800" rtlCol="0" anchor="ctr"/>
            <a:lstStyle/>
            <a:p>
              <a:pPr algn="ctr">
                <a:lnSpc>
                  <a:spcPts val="2380"/>
                </a:lnSpc>
              </a:pPr>
              <a:endParaRPr/>
            </a:p>
          </p:txBody>
        </p:sp>
      </p:grpSp>
      <p:grpSp>
        <p:nvGrpSpPr>
          <p:cNvPr id="8" name="Group 8"/>
          <p:cNvGrpSpPr/>
          <p:nvPr/>
        </p:nvGrpSpPr>
        <p:grpSpPr>
          <a:xfrm>
            <a:off x="-1038153" y="0"/>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00BF63"/>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727014" y="9447772"/>
            <a:ext cx="4393457" cy="839228"/>
            <a:chOff x="0" y="0"/>
            <a:chExt cx="1157124" cy="221031"/>
          </a:xfrm>
        </p:grpSpPr>
        <p:sp>
          <p:nvSpPr>
            <p:cNvPr id="12" name="Freeform 12"/>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00BF63"/>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479025" y="-189472"/>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8B400"/>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44191" y="9258300"/>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BC00"/>
            </a:solidFill>
          </p:spPr>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4089434"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00BF63"/>
            </a:solidFill>
          </p:spPr>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6854601" y="9258300"/>
            <a:ext cx="2664422" cy="1218172"/>
            <a:chOff x="0" y="0"/>
            <a:chExt cx="483446" cy="221031"/>
          </a:xfrm>
        </p:grpSpPr>
        <p:sp>
          <p:nvSpPr>
            <p:cNvPr id="24" name="Freeform 2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00BF63"/>
            </a:solidFill>
          </p:spPr>
        </p:sp>
        <p:sp>
          <p:nvSpPr>
            <p:cNvPr id="25" name="TextBox 2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622671" y="2220949"/>
            <a:ext cx="6709253" cy="5845101"/>
            <a:chOff x="0" y="0"/>
            <a:chExt cx="6350000" cy="5532120"/>
          </a:xfrm>
        </p:grpSpPr>
        <p:sp>
          <p:nvSpPr>
            <p:cNvPr id="27" name="Freeform 27"/>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005555"/>
            </a:solidFill>
          </p:spPr>
        </p:sp>
      </p:grpSp>
      <p:sp>
        <p:nvSpPr>
          <p:cNvPr id="28" name="AutoShape 28"/>
          <p:cNvSpPr/>
          <p:nvPr/>
        </p:nvSpPr>
        <p:spPr>
          <a:xfrm rot="-7193308">
            <a:off x="-497852" y="6516002"/>
            <a:ext cx="3317663" cy="0"/>
          </a:xfrm>
          <a:prstGeom prst="line">
            <a:avLst/>
          </a:prstGeom>
          <a:ln w="85725" cap="flat">
            <a:solidFill>
              <a:srgbClr val="FFFFFF"/>
            </a:solidFill>
            <a:prstDash val="solid"/>
            <a:headEnd type="none" w="sm" len="sm"/>
            <a:tailEnd type="none" w="sm" len="sm"/>
          </a:ln>
        </p:spPr>
      </p:sp>
      <p:sp>
        <p:nvSpPr>
          <p:cNvPr id="29" name="AutoShape 29"/>
          <p:cNvSpPr/>
          <p:nvPr/>
        </p:nvSpPr>
        <p:spPr>
          <a:xfrm rot="-3598859">
            <a:off x="-501078" y="3680979"/>
            <a:ext cx="3317663" cy="0"/>
          </a:xfrm>
          <a:prstGeom prst="line">
            <a:avLst/>
          </a:prstGeom>
          <a:ln w="85725" cap="flat">
            <a:solidFill>
              <a:srgbClr val="FFFFFF"/>
            </a:solidFill>
            <a:prstDash val="solid"/>
            <a:headEnd type="none" w="sm" len="sm"/>
            <a:tailEnd type="none" w="sm" len="sm"/>
          </a:ln>
        </p:spPr>
      </p:sp>
      <p:sp>
        <p:nvSpPr>
          <p:cNvPr id="30" name="Freeform 30"/>
          <p:cNvSpPr/>
          <p:nvPr/>
        </p:nvSpPr>
        <p:spPr>
          <a:xfrm>
            <a:off x="9447401" y="2604253"/>
            <a:ext cx="422417" cy="430552"/>
          </a:xfrm>
          <a:custGeom>
            <a:avLst/>
            <a:gdLst/>
            <a:ahLst/>
            <a:cxnLst/>
            <a:rect l="l" t="t" r="r" b="b"/>
            <a:pathLst>
              <a:path w="422417" h="430552">
                <a:moveTo>
                  <a:pt x="0" y="0"/>
                </a:moveTo>
                <a:lnTo>
                  <a:pt x="422417" y="0"/>
                </a:lnTo>
                <a:lnTo>
                  <a:pt x="422417" y="430551"/>
                </a:lnTo>
                <a:lnTo>
                  <a:pt x="0" y="430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Freeform 31"/>
          <p:cNvSpPr/>
          <p:nvPr/>
        </p:nvSpPr>
        <p:spPr>
          <a:xfrm>
            <a:off x="9447401" y="3536944"/>
            <a:ext cx="422417" cy="430552"/>
          </a:xfrm>
          <a:custGeom>
            <a:avLst/>
            <a:gdLst/>
            <a:ahLst/>
            <a:cxnLst/>
            <a:rect l="l" t="t" r="r" b="b"/>
            <a:pathLst>
              <a:path w="422417" h="430552">
                <a:moveTo>
                  <a:pt x="0" y="0"/>
                </a:moveTo>
                <a:lnTo>
                  <a:pt x="422417" y="0"/>
                </a:lnTo>
                <a:lnTo>
                  <a:pt x="422417" y="430552"/>
                </a:lnTo>
                <a:lnTo>
                  <a:pt x="0" y="430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Freeform 32"/>
          <p:cNvSpPr/>
          <p:nvPr/>
        </p:nvSpPr>
        <p:spPr>
          <a:xfrm>
            <a:off x="9447401" y="4472321"/>
            <a:ext cx="422417" cy="430552"/>
          </a:xfrm>
          <a:custGeom>
            <a:avLst/>
            <a:gdLst/>
            <a:ahLst/>
            <a:cxnLst/>
            <a:rect l="l" t="t" r="r" b="b"/>
            <a:pathLst>
              <a:path w="422417" h="430552">
                <a:moveTo>
                  <a:pt x="0" y="0"/>
                </a:moveTo>
                <a:lnTo>
                  <a:pt x="422417" y="0"/>
                </a:lnTo>
                <a:lnTo>
                  <a:pt x="422417" y="430552"/>
                </a:lnTo>
                <a:lnTo>
                  <a:pt x="0" y="430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8" name="TextBox 38"/>
          <p:cNvSpPr txBox="1"/>
          <p:nvPr/>
        </p:nvSpPr>
        <p:spPr>
          <a:xfrm>
            <a:off x="2929317" y="4002636"/>
            <a:ext cx="4293548" cy="1717045"/>
          </a:xfrm>
          <a:prstGeom prst="rect">
            <a:avLst/>
          </a:prstGeom>
        </p:spPr>
        <p:txBody>
          <a:bodyPr lIns="0" tIns="0" rIns="0" bIns="0" rtlCol="0" anchor="t">
            <a:spAutoFit/>
          </a:bodyPr>
          <a:lstStyle/>
          <a:p>
            <a:pPr algn="ctr">
              <a:lnSpc>
                <a:spcPts val="6100"/>
              </a:lnSpc>
            </a:pPr>
            <a:r>
              <a:rPr lang="en-US" sz="6100">
                <a:solidFill>
                  <a:srgbClr val="FFFFFF"/>
                </a:solidFill>
                <a:latin typeface="Calibri (MS) Bold"/>
              </a:rPr>
              <a:t>Isi Perkongsian </a:t>
            </a:r>
          </a:p>
        </p:txBody>
      </p:sp>
      <p:sp>
        <p:nvSpPr>
          <p:cNvPr id="39" name="TextBox 39"/>
          <p:cNvSpPr txBox="1"/>
          <p:nvPr/>
        </p:nvSpPr>
        <p:spPr>
          <a:xfrm>
            <a:off x="10176240" y="2556295"/>
            <a:ext cx="7238310" cy="428002"/>
          </a:xfrm>
          <a:prstGeom prst="rect">
            <a:avLst/>
          </a:prstGeom>
        </p:spPr>
        <p:txBody>
          <a:bodyPr wrap="square" lIns="0" tIns="0" rIns="0" bIns="0" rtlCol="0" anchor="t">
            <a:spAutoFit/>
          </a:bodyPr>
          <a:lstStyle/>
          <a:p>
            <a:pPr>
              <a:lnSpc>
                <a:spcPts val="3640"/>
              </a:lnSpc>
            </a:pPr>
            <a:r>
              <a:rPr lang="ms-MY" sz="2800" b="1" dirty="0">
                <a:solidFill>
                  <a:srgbClr val="606060"/>
                </a:solidFill>
                <a:latin typeface="Arial" panose="020B0604020202020204" pitchFamily="34" charset="0"/>
                <a:cs typeface="Arial" panose="020B0604020202020204" pitchFamily="34" charset="0"/>
              </a:rPr>
              <a:t>Definisi/ Visi</a:t>
            </a:r>
          </a:p>
        </p:txBody>
      </p:sp>
      <p:sp>
        <p:nvSpPr>
          <p:cNvPr id="43" name="TextBox 43"/>
          <p:cNvSpPr txBox="1"/>
          <p:nvPr/>
        </p:nvSpPr>
        <p:spPr>
          <a:xfrm>
            <a:off x="10200987" y="3467100"/>
            <a:ext cx="7401213" cy="428002"/>
          </a:xfrm>
          <a:prstGeom prst="rect">
            <a:avLst/>
          </a:prstGeom>
        </p:spPr>
        <p:txBody>
          <a:bodyPr wrap="square" lIns="0" tIns="0" rIns="0" bIns="0" rtlCol="0" anchor="t">
            <a:spAutoFit/>
          </a:bodyPr>
          <a:lstStyle/>
          <a:p>
            <a:pPr>
              <a:lnSpc>
                <a:spcPts val="3640"/>
              </a:lnSpc>
            </a:pPr>
            <a:r>
              <a:rPr lang="ms-MY" sz="2800" b="1" dirty="0">
                <a:solidFill>
                  <a:srgbClr val="606060"/>
                </a:solidFill>
                <a:latin typeface="Arial" panose="020B0604020202020204" pitchFamily="34" charset="0"/>
                <a:cs typeface="Arial" panose="020B0604020202020204" pitchFamily="34" charset="0"/>
              </a:rPr>
              <a:t>Kategori, Jenis dan Bidang inovasi</a:t>
            </a:r>
          </a:p>
        </p:txBody>
      </p:sp>
      <p:sp>
        <p:nvSpPr>
          <p:cNvPr id="44" name="TextBox 44"/>
          <p:cNvSpPr txBox="1"/>
          <p:nvPr/>
        </p:nvSpPr>
        <p:spPr>
          <a:xfrm>
            <a:off x="10200987" y="4305300"/>
            <a:ext cx="7710197" cy="889667"/>
          </a:xfrm>
          <a:prstGeom prst="rect">
            <a:avLst/>
          </a:prstGeom>
        </p:spPr>
        <p:txBody>
          <a:bodyPr wrap="square" lIns="0" tIns="0" rIns="0" bIns="0" rtlCol="0" anchor="t">
            <a:spAutoFit/>
          </a:bodyPr>
          <a:lstStyle/>
          <a:p>
            <a:pPr>
              <a:lnSpc>
                <a:spcPts val="3640"/>
              </a:lnSpc>
            </a:pPr>
            <a:r>
              <a:rPr lang="ms-MY" sz="2800" b="1" dirty="0">
                <a:solidFill>
                  <a:srgbClr val="606060"/>
                </a:solidFill>
                <a:latin typeface="Arial" panose="020B0604020202020204" pitchFamily="34" charset="0"/>
                <a:cs typeface="Arial" panose="020B0604020202020204" pitchFamily="34" charset="0"/>
              </a:rPr>
              <a:t>Faktor-faktor  dan Kaedah Meningkatkan Daya Cipta</a:t>
            </a:r>
          </a:p>
        </p:txBody>
      </p:sp>
      <p:sp>
        <p:nvSpPr>
          <p:cNvPr id="45" name="TextBox 45"/>
          <p:cNvSpPr txBox="1"/>
          <p:nvPr/>
        </p:nvSpPr>
        <p:spPr>
          <a:xfrm>
            <a:off x="10134599" y="6391898"/>
            <a:ext cx="8493233" cy="428002"/>
          </a:xfrm>
          <a:prstGeom prst="rect">
            <a:avLst/>
          </a:prstGeom>
        </p:spPr>
        <p:txBody>
          <a:bodyPr wrap="square" lIns="0" tIns="0" rIns="0" bIns="0" rtlCol="0" anchor="t">
            <a:spAutoFit/>
          </a:bodyPr>
          <a:lstStyle/>
          <a:p>
            <a:pPr>
              <a:lnSpc>
                <a:spcPts val="3640"/>
              </a:lnSpc>
            </a:pPr>
            <a:r>
              <a:rPr lang="ms-MY" sz="2800" b="1">
                <a:solidFill>
                  <a:srgbClr val="606060"/>
                </a:solidFill>
                <a:latin typeface="Arial" panose="020B0604020202020204" pitchFamily="34" charset="0"/>
                <a:cs typeface="Arial" panose="020B0604020202020204" pitchFamily="34" charset="0"/>
              </a:rPr>
              <a:t>Contoh projek/ aktiviti dan bacaan inovasi</a:t>
            </a:r>
          </a:p>
        </p:txBody>
      </p:sp>
      <p:sp>
        <p:nvSpPr>
          <p:cNvPr id="49" name="TextBox 49"/>
          <p:cNvSpPr txBox="1"/>
          <p:nvPr/>
        </p:nvSpPr>
        <p:spPr>
          <a:xfrm>
            <a:off x="10292523" y="5472246"/>
            <a:ext cx="8019532" cy="428002"/>
          </a:xfrm>
          <a:prstGeom prst="rect">
            <a:avLst/>
          </a:prstGeom>
        </p:spPr>
        <p:txBody>
          <a:bodyPr wrap="square" lIns="0" tIns="0" rIns="0" bIns="0" rtlCol="0" anchor="t">
            <a:spAutoFit/>
          </a:bodyPr>
          <a:lstStyle/>
          <a:p>
            <a:pPr>
              <a:lnSpc>
                <a:spcPts val="3640"/>
              </a:lnSpc>
            </a:pPr>
            <a:r>
              <a:rPr lang="ms-MY" sz="2800" b="1" dirty="0">
                <a:solidFill>
                  <a:srgbClr val="606060"/>
                </a:solidFill>
                <a:latin typeface="Arial" panose="020B0604020202020204" pitchFamily="34" charset="0"/>
                <a:cs typeface="Arial" panose="020B0604020202020204" pitchFamily="34" charset="0"/>
              </a:rPr>
              <a:t>Kepentingan Daya Cipta</a:t>
            </a:r>
          </a:p>
        </p:txBody>
      </p:sp>
      <p:sp>
        <p:nvSpPr>
          <p:cNvPr id="50" name="Freeform 50"/>
          <p:cNvSpPr/>
          <p:nvPr/>
        </p:nvSpPr>
        <p:spPr>
          <a:xfrm>
            <a:off x="9467129" y="5504405"/>
            <a:ext cx="422417" cy="430552"/>
          </a:xfrm>
          <a:custGeom>
            <a:avLst/>
            <a:gdLst/>
            <a:ahLst/>
            <a:cxnLst/>
            <a:rect l="l" t="t" r="r" b="b"/>
            <a:pathLst>
              <a:path w="422417" h="430552">
                <a:moveTo>
                  <a:pt x="0" y="0"/>
                </a:moveTo>
                <a:lnTo>
                  <a:pt x="422418" y="0"/>
                </a:lnTo>
                <a:lnTo>
                  <a:pt x="422418" y="430552"/>
                </a:lnTo>
                <a:lnTo>
                  <a:pt x="0" y="430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2" name="Freeform 52"/>
          <p:cNvSpPr/>
          <p:nvPr/>
        </p:nvSpPr>
        <p:spPr>
          <a:xfrm>
            <a:off x="9477298" y="6348639"/>
            <a:ext cx="422417" cy="430552"/>
          </a:xfrm>
          <a:custGeom>
            <a:avLst/>
            <a:gdLst/>
            <a:ahLst/>
            <a:cxnLst/>
            <a:rect l="l" t="t" r="r" b="b"/>
            <a:pathLst>
              <a:path w="422417" h="430552">
                <a:moveTo>
                  <a:pt x="0" y="0"/>
                </a:moveTo>
                <a:lnTo>
                  <a:pt x="422418" y="0"/>
                </a:lnTo>
                <a:lnTo>
                  <a:pt x="422418" y="430552"/>
                </a:lnTo>
                <a:lnTo>
                  <a:pt x="0" y="430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56" name="Picture 55">
            <a:extLst>
              <a:ext uri="{FF2B5EF4-FFF2-40B4-BE49-F238E27FC236}">
                <a16:creationId xmlns:a16="http://schemas.microsoft.com/office/drawing/2014/main" id="{EA20AD6A-75D0-4D45-BB3A-D03FD943A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21644" y="-373222"/>
            <a:ext cx="3709515" cy="20467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4">
              <a:extLst>
                <a:ext uri="{96DAC541-7B7A-43D3-8B79-37D633B846F1}">
                  <asvg:svgBlip xmlns:asvg="http://schemas.microsoft.com/office/drawing/2016/SVG/main" r:embed="rId5"/>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FF99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sp>
        <p:nvSpPr>
          <p:cNvPr id="8" name="AutoShape 8"/>
          <p:cNvSpPr/>
          <p:nvPr/>
        </p:nvSpPr>
        <p:spPr>
          <a:xfrm>
            <a:off x="685118" y="568102"/>
            <a:ext cx="375086" cy="438940"/>
          </a:xfrm>
          <a:prstGeom prst="line">
            <a:avLst/>
          </a:prstGeom>
          <a:ln w="66675" cap="flat">
            <a:solidFill>
              <a:srgbClr val="005555"/>
            </a:solidFill>
            <a:prstDash val="solid"/>
            <a:headEnd type="none" w="sm" len="sm"/>
            <a:tailEnd type="none" w="sm" len="sm"/>
          </a:ln>
        </p:spPr>
      </p:sp>
      <p:sp>
        <p:nvSpPr>
          <p:cNvPr id="9" name="AutoShape 9"/>
          <p:cNvSpPr/>
          <p:nvPr/>
        </p:nvSpPr>
        <p:spPr>
          <a:xfrm>
            <a:off x="1026336" y="568102"/>
            <a:ext cx="375086" cy="438940"/>
          </a:xfrm>
          <a:prstGeom prst="line">
            <a:avLst/>
          </a:prstGeom>
          <a:ln w="66675" cap="flat">
            <a:solidFill>
              <a:srgbClr val="F8B400"/>
            </a:solidFill>
            <a:prstDash val="solid"/>
            <a:headEnd type="none" w="sm" len="sm"/>
            <a:tailEnd type="none" w="sm" len="sm"/>
          </a:ln>
        </p:spPr>
      </p:sp>
      <p:sp>
        <p:nvSpPr>
          <p:cNvPr id="10" name="AutoShape 10"/>
          <p:cNvSpPr/>
          <p:nvPr/>
        </p:nvSpPr>
        <p:spPr>
          <a:xfrm>
            <a:off x="1367554" y="568102"/>
            <a:ext cx="375086" cy="438940"/>
          </a:xfrm>
          <a:prstGeom prst="line">
            <a:avLst/>
          </a:prstGeom>
          <a:ln w="66675" cap="flat">
            <a:solidFill>
              <a:srgbClr val="005555"/>
            </a:solidFill>
            <a:prstDash val="solid"/>
            <a:headEnd type="none" w="sm" len="sm"/>
            <a:tailEnd type="none" w="sm" len="sm"/>
          </a:ln>
        </p:spPr>
      </p:sp>
      <p:sp>
        <p:nvSpPr>
          <p:cNvPr id="11" name="AutoShape 11"/>
          <p:cNvSpPr/>
          <p:nvPr/>
        </p:nvSpPr>
        <p:spPr>
          <a:xfrm>
            <a:off x="1708772" y="568102"/>
            <a:ext cx="375086" cy="438940"/>
          </a:xfrm>
          <a:prstGeom prst="line">
            <a:avLst/>
          </a:prstGeom>
          <a:ln w="66675" cap="flat">
            <a:solidFill>
              <a:srgbClr val="F8B400"/>
            </a:solidFill>
            <a:prstDash val="solid"/>
            <a:headEnd type="none" w="sm" len="sm"/>
            <a:tailEnd type="none" w="sm" len="sm"/>
          </a:ln>
        </p:spPr>
      </p:sp>
      <p:sp>
        <p:nvSpPr>
          <p:cNvPr id="12" name="AutoShape 12"/>
          <p:cNvSpPr/>
          <p:nvPr/>
        </p:nvSpPr>
        <p:spPr>
          <a:xfrm>
            <a:off x="2049991" y="568102"/>
            <a:ext cx="375086" cy="438940"/>
          </a:xfrm>
          <a:prstGeom prst="line">
            <a:avLst/>
          </a:prstGeom>
          <a:ln w="66675" cap="flat">
            <a:solidFill>
              <a:srgbClr val="005555"/>
            </a:solidFill>
            <a:prstDash val="solid"/>
            <a:headEnd type="none" w="sm" len="sm"/>
            <a:tailEnd type="none" w="sm" len="sm"/>
          </a:ln>
        </p:spPr>
      </p:sp>
      <p:sp>
        <p:nvSpPr>
          <p:cNvPr id="13" name="AutoShape 13"/>
          <p:cNvSpPr/>
          <p:nvPr/>
        </p:nvSpPr>
        <p:spPr>
          <a:xfrm>
            <a:off x="2391209" y="568102"/>
            <a:ext cx="375086" cy="438940"/>
          </a:xfrm>
          <a:prstGeom prst="line">
            <a:avLst/>
          </a:prstGeom>
          <a:ln w="66675" cap="flat">
            <a:solidFill>
              <a:srgbClr val="F8B400"/>
            </a:solidFill>
            <a:prstDash val="solid"/>
            <a:headEnd type="none" w="sm" len="sm"/>
            <a:tailEnd type="none" w="sm" len="sm"/>
          </a:ln>
        </p:spPr>
      </p:sp>
      <p:sp>
        <p:nvSpPr>
          <p:cNvPr id="14" name="AutoShape 14"/>
          <p:cNvSpPr/>
          <p:nvPr/>
        </p:nvSpPr>
        <p:spPr>
          <a:xfrm>
            <a:off x="2732427" y="568102"/>
            <a:ext cx="375086" cy="438940"/>
          </a:xfrm>
          <a:prstGeom prst="line">
            <a:avLst/>
          </a:prstGeom>
          <a:ln w="66675" cap="flat">
            <a:solidFill>
              <a:srgbClr val="005555"/>
            </a:solidFill>
            <a:prstDash val="solid"/>
            <a:headEnd type="none" w="sm" len="sm"/>
            <a:tailEnd type="none" w="sm" len="sm"/>
          </a:ln>
        </p:spPr>
      </p:sp>
      <p:sp>
        <p:nvSpPr>
          <p:cNvPr id="15" name="AutoShape 15"/>
          <p:cNvSpPr/>
          <p:nvPr/>
        </p:nvSpPr>
        <p:spPr>
          <a:xfrm>
            <a:off x="3073645" y="568102"/>
            <a:ext cx="375086" cy="438940"/>
          </a:xfrm>
          <a:prstGeom prst="line">
            <a:avLst/>
          </a:prstGeom>
          <a:ln w="66675" cap="flat">
            <a:solidFill>
              <a:srgbClr val="F8B400"/>
            </a:solidFill>
            <a:prstDash val="solid"/>
            <a:headEnd type="none" w="sm" len="sm"/>
            <a:tailEnd type="none" w="sm" len="sm"/>
          </a:ln>
        </p:spPr>
      </p:sp>
      <p:sp>
        <p:nvSpPr>
          <p:cNvPr id="16" name="Freeform 16"/>
          <p:cNvSpPr/>
          <p:nvPr/>
        </p:nvSpPr>
        <p:spPr>
          <a:xfrm>
            <a:off x="729960" y="2918674"/>
            <a:ext cx="3271809" cy="2992817"/>
          </a:xfrm>
          <a:custGeom>
            <a:avLst/>
            <a:gdLst/>
            <a:ahLst/>
            <a:cxnLst/>
            <a:rect l="l" t="t" r="r" b="b"/>
            <a:pathLst>
              <a:path w="3271809" h="2992817">
                <a:moveTo>
                  <a:pt x="0" y="0"/>
                </a:moveTo>
                <a:lnTo>
                  <a:pt x="3271809" y="0"/>
                </a:lnTo>
                <a:lnTo>
                  <a:pt x="3271809" y="2992817"/>
                </a:lnTo>
                <a:lnTo>
                  <a:pt x="0" y="2992817"/>
                </a:lnTo>
                <a:lnTo>
                  <a:pt x="0" y="0"/>
                </a:lnTo>
                <a:close/>
              </a:path>
            </a:pathLst>
          </a:custGeom>
          <a:blipFill>
            <a:blip r:embed="rId6"/>
            <a:stretch>
              <a:fillRect/>
            </a:stretch>
          </a:blipFill>
        </p:spPr>
      </p:sp>
      <p:sp>
        <p:nvSpPr>
          <p:cNvPr id="17" name="Freeform 17"/>
          <p:cNvSpPr/>
          <p:nvPr/>
        </p:nvSpPr>
        <p:spPr>
          <a:xfrm>
            <a:off x="4341232" y="2947249"/>
            <a:ext cx="3028446" cy="2992817"/>
          </a:xfrm>
          <a:custGeom>
            <a:avLst/>
            <a:gdLst/>
            <a:ahLst/>
            <a:cxnLst/>
            <a:rect l="l" t="t" r="r" b="b"/>
            <a:pathLst>
              <a:path w="3028446" h="2992817">
                <a:moveTo>
                  <a:pt x="0" y="0"/>
                </a:moveTo>
                <a:lnTo>
                  <a:pt x="3028446" y="0"/>
                </a:lnTo>
                <a:lnTo>
                  <a:pt x="3028446" y="2992817"/>
                </a:lnTo>
                <a:lnTo>
                  <a:pt x="0" y="2992817"/>
                </a:lnTo>
                <a:lnTo>
                  <a:pt x="0" y="0"/>
                </a:lnTo>
                <a:close/>
              </a:path>
            </a:pathLst>
          </a:custGeom>
          <a:blipFill>
            <a:blip r:embed="rId7"/>
            <a:stretch>
              <a:fillRect/>
            </a:stretch>
          </a:blipFill>
        </p:spPr>
      </p:sp>
      <p:sp>
        <p:nvSpPr>
          <p:cNvPr id="18" name="Freeform 18"/>
          <p:cNvSpPr/>
          <p:nvPr/>
        </p:nvSpPr>
        <p:spPr>
          <a:xfrm>
            <a:off x="729960" y="6255844"/>
            <a:ext cx="3271809" cy="2133788"/>
          </a:xfrm>
          <a:custGeom>
            <a:avLst/>
            <a:gdLst/>
            <a:ahLst/>
            <a:cxnLst/>
            <a:rect l="l" t="t" r="r" b="b"/>
            <a:pathLst>
              <a:path w="3271809" h="2133788">
                <a:moveTo>
                  <a:pt x="0" y="0"/>
                </a:moveTo>
                <a:lnTo>
                  <a:pt x="3271809" y="0"/>
                </a:lnTo>
                <a:lnTo>
                  <a:pt x="3271809" y="2133789"/>
                </a:lnTo>
                <a:lnTo>
                  <a:pt x="0" y="2133789"/>
                </a:lnTo>
                <a:lnTo>
                  <a:pt x="0" y="0"/>
                </a:lnTo>
                <a:close/>
              </a:path>
            </a:pathLst>
          </a:custGeom>
          <a:blipFill>
            <a:blip r:embed="rId8"/>
            <a:stretch>
              <a:fillRect/>
            </a:stretch>
          </a:blipFill>
        </p:spPr>
      </p:sp>
      <p:sp>
        <p:nvSpPr>
          <p:cNvPr id="19" name="Freeform 19"/>
          <p:cNvSpPr/>
          <p:nvPr/>
        </p:nvSpPr>
        <p:spPr>
          <a:xfrm>
            <a:off x="4341232" y="6197241"/>
            <a:ext cx="3028446" cy="2192391"/>
          </a:xfrm>
          <a:custGeom>
            <a:avLst/>
            <a:gdLst/>
            <a:ahLst/>
            <a:cxnLst/>
            <a:rect l="l" t="t" r="r" b="b"/>
            <a:pathLst>
              <a:path w="3028446" h="2192391">
                <a:moveTo>
                  <a:pt x="0" y="0"/>
                </a:moveTo>
                <a:lnTo>
                  <a:pt x="3028446" y="0"/>
                </a:lnTo>
                <a:lnTo>
                  <a:pt x="3028446" y="2192392"/>
                </a:lnTo>
                <a:lnTo>
                  <a:pt x="0" y="2192392"/>
                </a:lnTo>
                <a:lnTo>
                  <a:pt x="0" y="0"/>
                </a:lnTo>
                <a:close/>
              </a:path>
            </a:pathLst>
          </a:custGeom>
          <a:blipFill>
            <a:blip r:embed="rId9"/>
            <a:stretch>
              <a:fillRect r="-16768" b="-10178"/>
            </a:stretch>
          </a:blipFill>
        </p:spPr>
      </p:sp>
      <p:sp>
        <p:nvSpPr>
          <p:cNvPr id="20" name="Freeform 20"/>
          <p:cNvSpPr/>
          <p:nvPr/>
        </p:nvSpPr>
        <p:spPr>
          <a:xfrm>
            <a:off x="7712578" y="2632924"/>
            <a:ext cx="3696257" cy="5928263"/>
          </a:xfrm>
          <a:custGeom>
            <a:avLst/>
            <a:gdLst/>
            <a:ahLst/>
            <a:cxnLst/>
            <a:rect l="l" t="t" r="r" b="b"/>
            <a:pathLst>
              <a:path w="3696257" h="5928263">
                <a:moveTo>
                  <a:pt x="0" y="0"/>
                </a:moveTo>
                <a:lnTo>
                  <a:pt x="3696257" y="0"/>
                </a:lnTo>
                <a:lnTo>
                  <a:pt x="3696257" y="5928263"/>
                </a:lnTo>
                <a:lnTo>
                  <a:pt x="0" y="5928263"/>
                </a:lnTo>
                <a:lnTo>
                  <a:pt x="0" y="0"/>
                </a:lnTo>
                <a:close/>
              </a:path>
            </a:pathLst>
          </a:custGeom>
          <a:blipFill>
            <a:blip r:embed="rId10"/>
            <a:stretch>
              <a:fillRect l="-10330" r="-10330"/>
            </a:stretch>
          </a:blipFill>
        </p:spPr>
      </p:sp>
      <p:sp>
        <p:nvSpPr>
          <p:cNvPr id="21" name="TextBox 21"/>
          <p:cNvSpPr txBox="1"/>
          <p:nvPr/>
        </p:nvSpPr>
        <p:spPr>
          <a:xfrm>
            <a:off x="872661" y="1318474"/>
            <a:ext cx="8435461" cy="1314450"/>
          </a:xfrm>
          <a:prstGeom prst="rect">
            <a:avLst/>
          </a:prstGeom>
        </p:spPr>
        <p:txBody>
          <a:bodyPr lIns="0" tIns="0" rIns="0" bIns="0" rtlCol="0" anchor="t">
            <a:spAutoFit/>
          </a:bodyPr>
          <a:lstStyle/>
          <a:p>
            <a:pPr algn="ctr">
              <a:lnSpc>
                <a:spcPts val="4950"/>
              </a:lnSpc>
            </a:pPr>
            <a:r>
              <a:rPr lang="en-US" sz="4500">
                <a:solidFill>
                  <a:srgbClr val="000000"/>
                </a:solidFill>
                <a:latin typeface="Poppins Semi-Bold"/>
              </a:rPr>
              <a:t>CONTOH AKTIVITI/PROJEK DAYA CIPTA</a:t>
            </a:r>
          </a:p>
        </p:txBody>
      </p:sp>
      <p:sp>
        <p:nvSpPr>
          <p:cNvPr id="22" name="TextBox 22"/>
          <p:cNvSpPr txBox="1"/>
          <p:nvPr/>
        </p:nvSpPr>
        <p:spPr>
          <a:xfrm>
            <a:off x="11989894" y="1651276"/>
            <a:ext cx="5876875" cy="8472806"/>
          </a:xfrm>
          <a:prstGeom prst="rect">
            <a:avLst/>
          </a:prstGeom>
        </p:spPr>
        <p:txBody>
          <a:bodyPr lIns="0" tIns="0" rIns="0" bIns="0" rtlCol="0" anchor="t">
            <a:spAutoFit/>
          </a:bodyPr>
          <a:lstStyle/>
          <a:p>
            <a:pPr algn="ctr">
              <a:lnSpc>
                <a:spcPts val="3919"/>
              </a:lnSpc>
            </a:pPr>
            <a:r>
              <a:rPr lang="en-US" sz="2799">
                <a:solidFill>
                  <a:srgbClr val="000000"/>
                </a:solidFill>
                <a:latin typeface="Calibri (MS) Bold"/>
              </a:rPr>
              <a:t>Harian Metro (2020)</a:t>
            </a:r>
          </a:p>
          <a:p>
            <a:pPr algn="ctr">
              <a:lnSpc>
                <a:spcPts val="3919"/>
              </a:lnSpc>
            </a:pPr>
            <a:endParaRPr lang="en-US" sz="2799">
              <a:solidFill>
                <a:srgbClr val="000000"/>
              </a:solidFill>
              <a:latin typeface="Calibri (MS) Bold"/>
            </a:endParaRPr>
          </a:p>
          <a:p>
            <a:pPr algn="ctr">
              <a:lnSpc>
                <a:spcPts val="3919"/>
              </a:lnSpc>
            </a:pPr>
            <a:r>
              <a:rPr lang="en-US" sz="2799">
                <a:solidFill>
                  <a:srgbClr val="000000"/>
                </a:solidFill>
                <a:latin typeface="Calibri (MS) Bold"/>
              </a:rPr>
              <a:t>Asna Nabilah, 29 </a:t>
            </a:r>
          </a:p>
          <a:p>
            <a:pPr algn="ctr">
              <a:lnSpc>
                <a:spcPts val="3919"/>
              </a:lnSpc>
            </a:pPr>
            <a:r>
              <a:rPr lang="en-US" sz="2799">
                <a:solidFill>
                  <a:srgbClr val="000000"/>
                </a:solidFill>
                <a:latin typeface="Calibri (MS) Bold"/>
              </a:rPr>
              <a:t>Johor Bahru</a:t>
            </a:r>
          </a:p>
          <a:p>
            <a:pPr algn="ctr">
              <a:lnSpc>
                <a:spcPts val="3919"/>
              </a:lnSpc>
            </a:pPr>
            <a:endParaRPr lang="en-US" sz="2799">
              <a:solidFill>
                <a:srgbClr val="000000"/>
              </a:solidFill>
              <a:latin typeface="Calibri (MS) Bold"/>
            </a:endParaRPr>
          </a:p>
          <a:p>
            <a:pPr algn="ctr">
              <a:lnSpc>
                <a:spcPts val="3919"/>
              </a:lnSpc>
            </a:pPr>
            <a:r>
              <a:rPr lang="en-US" sz="2799">
                <a:solidFill>
                  <a:srgbClr val="000000"/>
                </a:solidFill>
                <a:latin typeface="Calibri (MS) Bold"/>
              </a:rPr>
              <a:t>Graduan Sarjana Muda Kejuruteraan Pengurusan Perniagaan</a:t>
            </a:r>
          </a:p>
          <a:p>
            <a:pPr algn="ctr">
              <a:lnSpc>
                <a:spcPts val="3919"/>
              </a:lnSpc>
            </a:pPr>
            <a:endParaRPr lang="en-US" sz="2799">
              <a:solidFill>
                <a:srgbClr val="000000"/>
              </a:solidFill>
              <a:latin typeface="Calibri (MS) Bold"/>
            </a:endParaRPr>
          </a:p>
          <a:p>
            <a:pPr algn="ctr">
              <a:lnSpc>
                <a:spcPts val="3919"/>
              </a:lnSpc>
            </a:pPr>
            <a:r>
              <a:rPr lang="en-US" sz="2799">
                <a:solidFill>
                  <a:srgbClr val="000000"/>
                </a:solidFill>
                <a:latin typeface="Calibri (MS) Bold"/>
              </a:rPr>
              <a:t>Hasilkan fabrik meter, tas tangan, buku nota, key chain, poskad, penandabuku, pelekat magnet, bingkai, aksesori.</a:t>
            </a:r>
          </a:p>
          <a:p>
            <a:pPr algn="ctr">
              <a:lnSpc>
                <a:spcPts val="3919"/>
              </a:lnSpc>
            </a:pPr>
            <a:endParaRPr lang="en-US" sz="2799">
              <a:solidFill>
                <a:srgbClr val="000000"/>
              </a:solidFill>
              <a:latin typeface="Calibri (MS) Bold"/>
            </a:endParaRPr>
          </a:p>
          <a:p>
            <a:pPr algn="ctr">
              <a:lnSpc>
                <a:spcPts val="3919"/>
              </a:lnSpc>
            </a:pPr>
            <a:r>
              <a:rPr lang="en-US" sz="2799">
                <a:solidFill>
                  <a:srgbClr val="000000"/>
                </a:solidFill>
                <a:latin typeface="Calibri (MS) Bold"/>
              </a:rPr>
              <a:t>Anugerah Emas Industri Petani, Anugerah Perak Hari  Inovasi (2019), Anugerah Kecemerlangan Pop  Up Asia (2019) </a:t>
            </a:r>
          </a:p>
          <a:p>
            <a:pPr algn="ctr">
              <a:lnSpc>
                <a:spcPts val="3919"/>
              </a:lnSpc>
              <a:spcBef>
                <a:spcPct val="0"/>
              </a:spcBef>
            </a:pPr>
            <a:endParaRPr lang="en-US" sz="2799">
              <a:solidFill>
                <a:srgbClr val="000000"/>
              </a:solidFill>
              <a:latin typeface="Calibri (MS)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0497" y="4361178"/>
            <a:ext cx="3086100" cy="3689582"/>
            <a:chOff x="0" y="0"/>
            <a:chExt cx="812800" cy="971742"/>
          </a:xfrm>
        </p:grpSpPr>
        <p:sp>
          <p:nvSpPr>
            <p:cNvPr id="3" name="Freeform 3"/>
            <p:cNvSpPr/>
            <p:nvPr/>
          </p:nvSpPr>
          <p:spPr>
            <a:xfrm>
              <a:off x="0" y="0"/>
              <a:ext cx="812800" cy="971742"/>
            </a:xfrm>
            <a:custGeom>
              <a:avLst/>
              <a:gdLst/>
              <a:ahLst/>
              <a:cxnLst/>
              <a:rect l="l" t="t" r="r" b="b"/>
              <a:pathLst>
                <a:path w="812800" h="971742">
                  <a:moveTo>
                    <a:pt x="0" y="0"/>
                  </a:moveTo>
                  <a:lnTo>
                    <a:pt x="812800" y="0"/>
                  </a:lnTo>
                  <a:lnTo>
                    <a:pt x="812800" y="971742"/>
                  </a:lnTo>
                  <a:lnTo>
                    <a:pt x="0" y="971742"/>
                  </a:lnTo>
                  <a:close/>
                </a:path>
              </a:pathLst>
            </a:custGeom>
            <a:solidFill>
              <a:srgbClr val="005555"/>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608597" y="4371155"/>
            <a:ext cx="3086100" cy="3689582"/>
            <a:chOff x="0" y="0"/>
            <a:chExt cx="812800" cy="971742"/>
          </a:xfrm>
        </p:grpSpPr>
        <p:sp>
          <p:nvSpPr>
            <p:cNvPr id="6" name="Freeform 6"/>
            <p:cNvSpPr/>
            <p:nvPr/>
          </p:nvSpPr>
          <p:spPr>
            <a:xfrm>
              <a:off x="0" y="0"/>
              <a:ext cx="812800" cy="971742"/>
            </a:xfrm>
            <a:custGeom>
              <a:avLst/>
              <a:gdLst/>
              <a:ahLst/>
              <a:cxnLst/>
              <a:rect l="l" t="t" r="r" b="b"/>
              <a:pathLst>
                <a:path w="812800" h="971742">
                  <a:moveTo>
                    <a:pt x="0" y="0"/>
                  </a:moveTo>
                  <a:lnTo>
                    <a:pt x="812800" y="0"/>
                  </a:lnTo>
                  <a:lnTo>
                    <a:pt x="812800" y="971742"/>
                  </a:lnTo>
                  <a:lnTo>
                    <a:pt x="0" y="971742"/>
                  </a:lnTo>
                  <a:close/>
                </a:path>
              </a:pathLst>
            </a:custGeom>
            <a:solidFill>
              <a:srgbClr val="005555"/>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94641" y="4361178"/>
            <a:ext cx="3086100" cy="3689582"/>
            <a:chOff x="0" y="0"/>
            <a:chExt cx="812800" cy="971742"/>
          </a:xfrm>
        </p:grpSpPr>
        <p:sp>
          <p:nvSpPr>
            <p:cNvPr id="9" name="Freeform 9"/>
            <p:cNvSpPr/>
            <p:nvPr/>
          </p:nvSpPr>
          <p:spPr>
            <a:xfrm>
              <a:off x="0" y="0"/>
              <a:ext cx="812800" cy="971742"/>
            </a:xfrm>
            <a:custGeom>
              <a:avLst/>
              <a:gdLst/>
              <a:ahLst/>
              <a:cxnLst/>
              <a:rect l="l" t="t" r="r" b="b"/>
              <a:pathLst>
                <a:path w="812800" h="971742">
                  <a:moveTo>
                    <a:pt x="0" y="0"/>
                  </a:moveTo>
                  <a:lnTo>
                    <a:pt x="812800" y="0"/>
                  </a:lnTo>
                  <a:lnTo>
                    <a:pt x="812800" y="971742"/>
                  </a:lnTo>
                  <a:lnTo>
                    <a:pt x="0" y="971742"/>
                  </a:lnTo>
                  <a:close/>
                </a:path>
              </a:pathLst>
            </a:custGeom>
            <a:solidFill>
              <a:srgbClr val="005555"/>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979595" y="4361178"/>
            <a:ext cx="3086100" cy="3689582"/>
            <a:chOff x="0" y="0"/>
            <a:chExt cx="812800" cy="971742"/>
          </a:xfrm>
        </p:grpSpPr>
        <p:sp>
          <p:nvSpPr>
            <p:cNvPr id="12" name="Freeform 12"/>
            <p:cNvSpPr/>
            <p:nvPr/>
          </p:nvSpPr>
          <p:spPr>
            <a:xfrm>
              <a:off x="0" y="0"/>
              <a:ext cx="812800" cy="971742"/>
            </a:xfrm>
            <a:custGeom>
              <a:avLst/>
              <a:gdLst/>
              <a:ahLst/>
              <a:cxnLst/>
              <a:rect l="l" t="t" r="r" b="b"/>
              <a:pathLst>
                <a:path w="812800" h="971742">
                  <a:moveTo>
                    <a:pt x="0" y="0"/>
                  </a:moveTo>
                  <a:lnTo>
                    <a:pt x="812800" y="0"/>
                  </a:lnTo>
                  <a:lnTo>
                    <a:pt x="812800" y="971742"/>
                  </a:lnTo>
                  <a:lnTo>
                    <a:pt x="0" y="971742"/>
                  </a:lnTo>
                  <a:close/>
                </a:path>
              </a:pathLst>
            </a:custGeom>
            <a:solidFill>
              <a:srgbClr val="005555"/>
            </a:solidFill>
          </p:spPr>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165094" y="4292564"/>
            <a:ext cx="3086100" cy="3689582"/>
            <a:chOff x="0" y="0"/>
            <a:chExt cx="812800" cy="971742"/>
          </a:xfrm>
        </p:grpSpPr>
        <p:sp>
          <p:nvSpPr>
            <p:cNvPr id="15" name="Freeform 15"/>
            <p:cNvSpPr/>
            <p:nvPr/>
          </p:nvSpPr>
          <p:spPr>
            <a:xfrm>
              <a:off x="0" y="0"/>
              <a:ext cx="812800" cy="971742"/>
            </a:xfrm>
            <a:custGeom>
              <a:avLst/>
              <a:gdLst/>
              <a:ahLst/>
              <a:cxnLst/>
              <a:rect l="l" t="t" r="r" b="b"/>
              <a:pathLst>
                <a:path w="812800" h="971742">
                  <a:moveTo>
                    <a:pt x="0" y="0"/>
                  </a:moveTo>
                  <a:lnTo>
                    <a:pt x="812800" y="0"/>
                  </a:lnTo>
                  <a:lnTo>
                    <a:pt x="812800" y="971742"/>
                  </a:lnTo>
                  <a:lnTo>
                    <a:pt x="0" y="971742"/>
                  </a:lnTo>
                  <a:close/>
                </a:path>
              </a:pathLst>
            </a:custGeom>
            <a:solidFill>
              <a:srgbClr val="005555"/>
            </a:solidFill>
          </p:spPr>
        </p:sp>
        <p:sp>
          <p:nvSpPr>
            <p:cNvPr id="16" name="TextBox 16"/>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607386" y="2740103"/>
            <a:ext cx="2332322" cy="233232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55"/>
            </a:solidFill>
            <a:ln w="123825">
              <a:solidFill>
                <a:srgbClr val="F8B400"/>
              </a:solidFill>
            </a:ln>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4791795" y="2740103"/>
            <a:ext cx="2332322" cy="2332322"/>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55"/>
            </a:solidFill>
            <a:ln w="123825">
              <a:solidFill>
                <a:srgbClr val="F8B400"/>
              </a:solidFill>
            </a:ln>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70985" y="2740103"/>
            <a:ext cx="2332322" cy="2332322"/>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55"/>
            </a:solidFill>
            <a:ln w="123825">
              <a:solidFill>
                <a:srgbClr val="F8B400"/>
              </a:solidFill>
            </a:ln>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1356485" y="2740103"/>
            <a:ext cx="2332322" cy="2332322"/>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55"/>
            </a:solidFill>
            <a:ln w="123825">
              <a:solidFill>
                <a:srgbClr val="F8B400"/>
              </a:solidFill>
            </a:ln>
          </p:spPr>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4541984" y="2740103"/>
            <a:ext cx="2332322" cy="2332322"/>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55"/>
            </a:solidFill>
            <a:ln w="123825">
              <a:solidFill>
                <a:srgbClr val="F8B400"/>
              </a:solidFill>
            </a:ln>
          </p:spPr>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347248" y="9884908"/>
            <a:ext cx="5776846" cy="1032106"/>
            <a:chOff x="0" y="0"/>
            <a:chExt cx="1140050" cy="203684"/>
          </a:xfrm>
        </p:grpSpPr>
        <p:sp>
          <p:nvSpPr>
            <p:cNvPr id="33" name="Freeform 33"/>
            <p:cNvSpPr/>
            <p:nvPr/>
          </p:nvSpPr>
          <p:spPr>
            <a:xfrm>
              <a:off x="0" y="0"/>
              <a:ext cx="1140050" cy="203684"/>
            </a:xfrm>
            <a:custGeom>
              <a:avLst/>
              <a:gdLst/>
              <a:ahLst/>
              <a:cxnLst/>
              <a:rect l="l" t="t" r="r" b="b"/>
              <a:pathLst>
                <a:path w="1140050" h="203684">
                  <a:moveTo>
                    <a:pt x="936850" y="0"/>
                  </a:moveTo>
                  <a:lnTo>
                    <a:pt x="0" y="0"/>
                  </a:lnTo>
                  <a:lnTo>
                    <a:pt x="203200" y="203684"/>
                  </a:lnTo>
                  <a:lnTo>
                    <a:pt x="1140050" y="203684"/>
                  </a:lnTo>
                  <a:lnTo>
                    <a:pt x="936850" y="0"/>
                  </a:lnTo>
                  <a:close/>
                </a:path>
              </a:pathLst>
            </a:custGeom>
            <a:solidFill>
              <a:srgbClr val="005555"/>
            </a:solidFill>
          </p:spPr>
        </p:sp>
        <p:sp>
          <p:nvSpPr>
            <p:cNvPr id="34" name="TextBox 3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869832" y="9884908"/>
            <a:ext cx="5776846" cy="1032106"/>
            <a:chOff x="0" y="0"/>
            <a:chExt cx="1140050" cy="203684"/>
          </a:xfrm>
        </p:grpSpPr>
        <p:sp>
          <p:nvSpPr>
            <p:cNvPr id="36" name="Freeform 36"/>
            <p:cNvSpPr/>
            <p:nvPr/>
          </p:nvSpPr>
          <p:spPr>
            <a:xfrm>
              <a:off x="0" y="0"/>
              <a:ext cx="1140050" cy="203684"/>
            </a:xfrm>
            <a:custGeom>
              <a:avLst/>
              <a:gdLst/>
              <a:ahLst/>
              <a:cxnLst/>
              <a:rect l="l" t="t" r="r" b="b"/>
              <a:pathLst>
                <a:path w="1140050" h="203684">
                  <a:moveTo>
                    <a:pt x="936850" y="0"/>
                  </a:moveTo>
                  <a:lnTo>
                    <a:pt x="0" y="0"/>
                  </a:lnTo>
                  <a:lnTo>
                    <a:pt x="203200" y="203684"/>
                  </a:lnTo>
                  <a:lnTo>
                    <a:pt x="1140050" y="203684"/>
                  </a:lnTo>
                  <a:lnTo>
                    <a:pt x="936850" y="0"/>
                  </a:lnTo>
                  <a:close/>
                </a:path>
              </a:pathLst>
            </a:custGeom>
            <a:solidFill>
              <a:srgbClr val="F8B400"/>
            </a:solidFill>
          </p:spPr>
        </p:sp>
        <p:sp>
          <p:nvSpPr>
            <p:cNvPr id="37" name="TextBox 37"/>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11803764" y="9884908"/>
            <a:ext cx="5776846" cy="1461467"/>
            <a:chOff x="0" y="0"/>
            <a:chExt cx="812800" cy="205628"/>
          </a:xfrm>
        </p:grpSpPr>
        <p:sp>
          <p:nvSpPr>
            <p:cNvPr id="39" name="Freeform 39"/>
            <p:cNvSpPr/>
            <p:nvPr/>
          </p:nvSpPr>
          <p:spPr>
            <a:xfrm>
              <a:off x="0" y="0"/>
              <a:ext cx="812800" cy="205628"/>
            </a:xfrm>
            <a:custGeom>
              <a:avLst/>
              <a:gdLst/>
              <a:ahLst/>
              <a:cxnLst/>
              <a:rect l="l" t="t" r="r" b="b"/>
              <a:pathLst>
                <a:path w="812800" h="205628">
                  <a:moveTo>
                    <a:pt x="203200" y="0"/>
                  </a:moveTo>
                  <a:lnTo>
                    <a:pt x="812800" y="0"/>
                  </a:lnTo>
                  <a:lnTo>
                    <a:pt x="609600" y="205628"/>
                  </a:lnTo>
                  <a:lnTo>
                    <a:pt x="0" y="205628"/>
                  </a:lnTo>
                  <a:lnTo>
                    <a:pt x="203200" y="0"/>
                  </a:lnTo>
                  <a:close/>
                </a:path>
              </a:pathLst>
            </a:custGeom>
            <a:solidFill>
              <a:srgbClr val="005555"/>
            </a:solidFill>
          </p:spPr>
        </p:sp>
        <p:sp>
          <p:nvSpPr>
            <p:cNvPr id="40" name="TextBox 40"/>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13954609" y="9884908"/>
            <a:ext cx="5776846" cy="1461467"/>
            <a:chOff x="0" y="0"/>
            <a:chExt cx="812800" cy="205628"/>
          </a:xfrm>
        </p:grpSpPr>
        <p:sp>
          <p:nvSpPr>
            <p:cNvPr id="42" name="Freeform 42"/>
            <p:cNvSpPr/>
            <p:nvPr/>
          </p:nvSpPr>
          <p:spPr>
            <a:xfrm>
              <a:off x="0" y="0"/>
              <a:ext cx="812800" cy="205628"/>
            </a:xfrm>
            <a:custGeom>
              <a:avLst/>
              <a:gdLst/>
              <a:ahLst/>
              <a:cxnLst/>
              <a:rect l="l" t="t" r="r" b="b"/>
              <a:pathLst>
                <a:path w="812800" h="205628">
                  <a:moveTo>
                    <a:pt x="203200" y="0"/>
                  </a:moveTo>
                  <a:lnTo>
                    <a:pt x="812800" y="0"/>
                  </a:lnTo>
                  <a:lnTo>
                    <a:pt x="609600" y="205628"/>
                  </a:lnTo>
                  <a:lnTo>
                    <a:pt x="0" y="205628"/>
                  </a:lnTo>
                  <a:lnTo>
                    <a:pt x="203200" y="0"/>
                  </a:lnTo>
                  <a:close/>
                </a:path>
              </a:pathLst>
            </a:custGeom>
            <a:solidFill>
              <a:srgbClr val="F8B400"/>
            </a:solidFill>
          </p:spPr>
        </p:sp>
        <p:sp>
          <p:nvSpPr>
            <p:cNvPr id="43" name="TextBox 43"/>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44" name="Freeform 44"/>
          <p:cNvSpPr/>
          <p:nvPr/>
        </p:nvSpPr>
        <p:spPr>
          <a:xfrm>
            <a:off x="2133410" y="3207787"/>
            <a:ext cx="1102260" cy="1259726"/>
          </a:xfrm>
          <a:custGeom>
            <a:avLst/>
            <a:gdLst/>
            <a:ahLst/>
            <a:cxnLst/>
            <a:rect l="l" t="t" r="r" b="b"/>
            <a:pathLst>
              <a:path w="1102260" h="1259726">
                <a:moveTo>
                  <a:pt x="0" y="0"/>
                </a:moveTo>
                <a:lnTo>
                  <a:pt x="1102261" y="0"/>
                </a:lnTo>
                <a:lnTo>
                  <a:pt x="1102261" y="1259726"/>
                </a:lnTo>
                <a:lnTo>
                  <a:pt x="0" y="1259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5" name="Freeform 45"/>
          <p:cNvSpPr/>
          <p:nvPr/>
        </p:nvSpPr>
        <p:spPr>
          <a:xfrm>
            <a:off x="5391386" y="3235001"/>
            <a:ext cx="1264468" cy="1259726"/>
          </a:xfrm>
          <a:custGeom>
            <a:avLst/>
            <a:gdLst/>
            <a:ahLst/>
            <a:cxnLst/>
            <a:rect l="l" t="t" r="r" b="b"/>
            <a:pathLst>
              <a:path w="1264468" h="1259726">
                <a:moveTo>
                  <a:pt x="0" y="0"/>
                </a:moveTo>
                <a:lnTo>
                  <a:pt x="1264468" y="0"/>
                </a:lnTo>
                <a:lnTo>
                  <a:pt x="1264468" y="1259726"/>
                </a:lnTo>
                <a:lnTo>
                  <a:pt x="0" y="12597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6" name="Freeform 46"/>
          <p:cNvSpPr/>
          <p:nvPr/>
        </p:nvSpPr>
        <p:spPr>
          <a:xfrm>
            <a:off x="8707828" y="3235001"/>
            <a:ext cx="1259726" cy="1259726"/>
          </a:xfrm>
          <a:custGeom>
            <a:avLst/>
            <a:gdLst/>
            <a:ahLst/>
            <a:cxnLst/>
            <a:rect l="l" t="t" r="r" b="b"/>
            <a:pathLst>
              <a:path w="1259726" h="1259726">
                <a:moveTo>
                  <a:pt x="0" y="0"/>
                </a:moveTo>
                <a:lnTo>
                  <a:pt x="1259726" y="0"/>
                </a:lnTo>
                <a:lnTo>
                  <a:pt x="1259726" y="1259726"/>
                </a:lnTo>
                <a:lnTo>
                  <a:pt x="0" y="12597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7" name="Freeform 47"/>
          <p:cNvSpPr/>
          <p:nvPr/>
        </p:nvSpPr>
        <p:spPr>
          <a:xfrm>
            <a:off x="11906390" y="3290008"/>
            <a:ext cx="1232512" cy="1232512"/>
          </a:xfrm>
          <a:custGeom>
            <a:avLst/>
            <a:gdLst/>
            <a:ahLst/>
            <a:cxnLst/>
            <a:rect l="l" t="t" r="r" b="b"/>
            <a:pathLst>
              <a:path w="1232512" h="1232512">
                <a:moveTo>
                  <a:pt x="0" y="0"/>
                </a:moveTo>
                <a:lnTo>
                  <a:pt x="1232511" y="0"/>
                </a:lnTo>
                <a:lnTo>
                  <a:pt x="1232511" y="1232512"/>
                </a:lnTo>
                <a:lnTo>
                  <a:pt x="0" y="12325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8" name="Freeform 48"/>
          <p:cNvSpPr/>
          <p:nvPr/>
        </p:nvSpPr>
        <p:spPr>
          <a:xfrm>
            <a:off x="15094395" y="3194180"/>
            <a:ext cx="1286940" cy="1286940"/>
          </a:xfrm>
          <a:custGeom>
            <a:avLst/>
            <a:gdLst/>
            <a:ahLst/>
            <a:cxnLst/>
            <a:rect l="l" t="t" r="r" b="b"/>
            <a:pathLst>
              <a:path w="1286940" h="1286940">
                <a:moveTo>
                  <a:pt x="0" y="0"/>
                </a:moveTo>
                <a:lnTo>
                  <a:pt x="1286941" y="0"/>
                </a:lnTo>
                <a:lnTo>
                  <a:pt x="1286941" y="1286940"/>
                </a:lnTo>
                <a:lnTo>
                  <a:pt x="0" y="12869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49" name="Group 49"/>
          <p:cNvGrpSpPr/>
          <p:nvPr/>
        </p:nvGrpSpPr>
        <p:grpSpPr>
          <a:xfrm rot="2739209">
            <a:off x="-1521188" y="-4954435"/>
            <a:ext cx="3160129" cy="9170393"/>
            <a:chOff x="0" y="0"/>
            <a:chExt cx="1436881" cy="4169691"/>
          </a:xfrm>
        </p:grpSpPr>
        <p:sp>
          <p:nvSpPr>
            <p:cNvPr id="50" name="Freeform 50"/>
            <p:cNvSpPr/>
            <p:nvPr/>
          </p:nvSpPr>
          <p:spPr>
            <a:xfrm>
              <a:off x="0" y="0"/>
              <a:ext cx="1436881" cy="4169691"/>
            </a:xfrm>
            <a:custGeom>
              <a:avLst/>
              <a:gdLst/>
              <a:ahLst/>
              <a:cxnLst/>
              <a:rect l="l" t="t" r="r" b="b"/>
              <a:pathLst>
                <a:path w="1436881" h="4169691">
                  <a:moveTo>
                    <a:pt x="0" y="0"/>
                  </a:moveTo>
                  <a:lnTo>
                    <a:pt x="1436881" y="0"/>
                  </a:lnTo>
                  <a:lnTo>
                    <a:pt x="1436881" y="4169691"/>
                  </a:lnTo>
                  <a:lnTo>
                    <a:pt x="0" y="4169691"/>
                  </a:lnTo>
                  <a:close/>
                </a:path>
              </a:pathLst>
            </a:custGeom>
            <a:solidFill>
              <a:srgbClr val="005555"/>
            </a:solidFill>
          </p:spPr>
        </p:sp>
        <p:sp>
          <p:nvSpPr>
            <p:cNvPr id="51" name="TextBox 51"/>
            <p:cNvSpPr txBox="1"/>
            <p:nvPr/>
          </p:nvSpPr>
          <p:spPr>
            <a:xfrm>
              <a:off x="0" y="-9525"/>
              <a:ext cx="812800" cy="822325"/>
            </a:xfrm>
            <a:prstGeom prst="rect">
              <a:avLst/>
            </a:prstGeom>
          </p:spPr>
          <p:txBody>
            <a:bodyPr lIns="50800" tIns="50800" rIns="50800" bIns="50800" rtlCol="0" anchor="ctr"/>
            <a:lstStyle/>
            <a:p>
              <a:pPr algn="ctr">
                <a:lnSpc>
                  <a:spcPts val="1826"/>
                </a:lnSpc>
              </a:pPr>
              <a:endParaRPr/>
            </a:p>
          </p:txBody>
        </p:sp>
      </p:grpSp>
      <p:grpSp>
        <p:nvGrpSpPr>
          <p:cNvPr id="52" name="Group 52"/>
          <p:cNvGrpSpPr/>
          <p:nvPr/>
        </p:nvGrpSpPr>
        <p:grpSpPr>
          <a:xfrm rot="-2700000">
            <a:off x="49341" y="-554680"/>
            <a:ext cx="4313541" cy="370883"/>
            <a:chOff x="0" y="0"/>
            <a:chExt cx="2312075" cy="198795"/>
          </a:xfrm>
        </p:grpSpPr>
        <p:sp>
          <p:nvSpPr>
            <p:cNvPr id="53" name="Freeform 53"/>
            <p:cNvSpPr/>
            <p:nvPr/>
          </p:nvSpPr>
          <p:spPr>
            <a:xfrm>
              <a:off x="0" y="0"/>
              <a:ext cx="2312075" cy="198795"/>
            </a:xfrm>
            <a:custGeom>
              <a:avLst/>
              <a:gdLst/>
              <a:ahLst/>
              <a:cxnLst/>
              <a:rect l="l" t="t" r="r" b="b"/>
              <a:pathLst>
                <a:path w="2312075" h="198795">
                  <a:moveTo>
                    <a:pt x="2108875" y="0"/>
                  </a:moveTo>
                  <a:lnTo>
                    <a:pt x="0" y="0"/>
                  </a:lnTo>
                  <a:lnTo>
                    <a:pt x="203200" y="198795"/>
                  </a:lnTo>
                  <a:lnTo>
                    <a:pt x="2312075" y="198795"/>
                  </a:lnTo>
                  <a:lnTo>
                    <a:pt x="2108875" y="0"/>
                  </a:lnTo>
                  <a:close/>
                </a:path>
              </a:pathLst>
            </a:custGeom>
            <a:solidFill>
              <a:srgbClr val="F8B400"/>
            </a:solidFill>
          </p:spPr>
        </p:sp>
        <p:sp>
          <p:nvSpPr>
            <p:cNvPr id="54" name="TextBox 54"/>
            <p:cNvSpPr txBox="1"/>
            <p:nvPr/>
          </p:nvSpPr>
          <p:spPr>
            <a:xfrm>
              <a:off x="101600" y="-9525"/>
              <a:ext cx="609600" cy="619125"/>
            </a:xfrm>
            <a:prstGeom prst="rect">
              <a:avLst/>
            </a:prstGeom>
          </p:spPr>
          <p:txBody>
            <a:bodyPr lIns="50800" tIns="50800" rIns="50800" bIns="50800" rtlCol="0" anchor="ctr"/>
            <a:lstStyle/>
            <a:p>
              <a:pPr algn="ctr">
                <a:lnSpc>
                  <a:spcPts val="1826"/>
                </a:lnSpc>
              </a:pPr>
              <a:endParaRPr/>
            </a:p>
          </p:txBody>
        </p:sp>
      </p:grpSp>
      <p:grpSp>
        <p:nvGrpSpPr>
          <p:cNvPr id="55" name="Group 55"/>
          <p:cNvGrpSpPr/>
          <p:nvPr/>
        </p:nvGrpSpPr>
        <p:grpSpPr>
          <a:xfrm rot="-2615069">
            <a:off x="17435551" y="-2641474"/>
            <a:ext cx="1704897" cy="6463755"/>
            <a:chOff x="0" y="0"/>
            <a:chExt cx="1099809" cy="4169691"/>
          </a:xfrm>
        </p:grpSpPr>
        <p:sp>
          <p:nvSpPr>
            <p:cNvPr id="56" name="Freeform 56"/>
            <p:cNvSpPr/>
            <p:nvPr/>
          </p:nvSpPr>
          <p:spPr>
            <a:xfrm>
              <a:off x="0" y="0"/>
              <a:ext cx="1099809" cy="4169691"/>
            </a:xfrm>
            <a:custGeom>
              <a:avLst/>
              <a:gdLst/>
              <a:ahLst/>
              <a:cxnLst/>
              <a:rect l="l" t="t" r="r" b="b"/>
              <a:pathLst>
                <a:path w="1099809" h="4169691">
                  <a:moveTo>
                    <a:pt x="0" y="0"/>
                  </a:moveTo>
                  <a:lnTo>
                    <a:pt x="1099809" y="0"/>
                  </a:lnTo>
                  <a:lnTo>
                    <a:pt x="1099809" y="4169691"/>
                  </a:lnTo>
                  <a:lnTo>
                    <a:pt x="0" y="4169691"/>
                  </a:lnTo>
                  <a:close/>
                </a:path>
              </a:pathLst>
            </a:custGeom>
            <a:solidFill>
              <a:srgbClr val="005555"/>
            </a:solidFill>
          </p:spPr>
        </p:sp>
        <p:sp>
          <p:nvSpPr>
            <p:cNvPr id="57" name="TextBox 57"/>
            <p:cNvSpPr txBox="1"/>
            <p:nvPr/>
          </p:nvSpPr>
          <p:spPr>
            <a:xfrm>
              <a:off x="0" y="-9525"/>
              <a:ext cx="812800" cy="822325"/>
            </a:xfrm>
            <a:prstGeom prst="rect">
              <a:avLst/>
            </a:prstGeom>
          </p:spPr>
          <p:txBody>
            <a:bodyPr lIns="50800" tIns="50800" rIns="50800" bIns="50800" rtlCol="0" anchor="ctr"/>
            <a:lstStyle/>
            <a:p>
              <a:pPr algn="ctr">
                <a:lnSpc>
                  <a:spcPts val="1826"/>
                </a:lnSpc>
              </a:pPr>
              <a:endParaRPr/>
            </a:p>
          </p:txBody>
        </p:sp>
      </p:grpSp>
      <p:grpSp>
        <p:nvGrpSpPr>
          <p:cNvPr id="58" name="Group 58"/>
          <p:cNvGrpSpPr/>
          <p:nvPr/>
        </p:nvGrpSpPr>
        <p:grpSpPr>
          <a:xfrm rot="-8005615">
            <a:off x="15149707" y="-119896"/>
            <a:ext cx="3014974" cy="358547"/>
            <a:chOff x="0" y="0"/>
            <a:chExt cx="1781999" cy="211919"/>
          </a:xfrm>
        </p:grpSpPr>
        <p:sp>
          <p:nvSpPr>
            <p:cNvPr id="59" name="Freeform 59"/>
            <p:cNvSpPr/>
            <p:nvPr/>
          </p:nvSpPr>
          <p:spPr>
            <a:xfrm>
              <a:off x="0" y="0"/>
              <a:ext cx="1781999" cy="211919"/>
            </a:xfrm>
            <a:custGeom>
              <a:avLst/>
              <a:gdLst/>
              <a:ahLst/>
              <a:cxnLst/>
              <a:rect l="l" t="t" r="r" b="b"/>
              <a:pathLst>
                <a:path w="1781999" h="211919">
                  <a:moveTo>
                    <a:pt x="203200" y="0"/>
                  </a:moveTo>
                  <a:lnTo>
                    <a:pt x="1781999" y="0"/>
                  </a:lnTo>
                  <a:lnTo>
                    <a:pt x="1578799" y="211919"/>
                  </a:lnTo>
                  <a:lnTo>
                    <a:pt x="0" y="211919"/>
                  </a:lnTo>
                  <a:lnTo>
                    <a:pt x="203200" y="0"/>
                  </a:lnTo>
                  <a:close/>
                </a:path>
              </a:pathLst>
            </a:custGeom>
            <a:solidFill>
              <a:srgbClr val="F8B400"/>
            </a:solidFill>
          </p:spPr>
        </p:sp>
        <p:sp>
          <p:nvSpPr>
            <p:cNvPr id="60" name="TextBox 60"/>
            <p:cNvSpPr txBox="1"/>
            <p:nvPr/>
          </p:nvSpPr>
          <p:spPr>
            <a:xfrm>
              <a:off x="101600" y="-9525"/>
              <a:ext cx="609600" cy="619125"/>
            </a:xfrm>
            <a:prstGeom prst="rect">
              <a:avLst/>
            </a:prstGeom>
          </p:spPr>
          <p:txBody>
            <a:bodyPr lIns="50800" tIns="50800" rIns="50800" bIns="50800" rtlCol="0" anchor="ctr"/>
            <a:lstStyle/>
            <a:p>
              <a:pPr algn="ctr">
                <a:lnSpc>
                  <a:spcPts val="1826"/>
                </a:lnSpc>
              </a:pPr>
              <a:endParaRPr/>
            </a:p>
          </p:txBody>
        </p:sp>
      </p:grpSp>
      <p:sp>
        <p:nvSpPr>
          <p:cNvPr id="61" name="Freeform 61"/>
          <p:cNvSpPr/>
          <p:nvPr/>
        </p:nvSpPr>
        <p:spPr>
          <a:xfrm rot="1708872">
            <a:off x="-70233" y="-265612"/>
            <a:ext cx="3540037" cy="4977205"/>
          </a:xfrm>
          <a:custGeom>
            <a:avLst/>
            <a:gdLst/>
            <a:ahLst/>
            <a:cxnLst/>
            <a:rect l="l" t="t" r="r" b="b"/>
            <a:pathLst>
              <a:path w="3540037" h="4977205">
                <a:moveTo>
                  <a:pt x="0" y="0"/>
                </a:moveTo>
                <a:lnTo>
                  <a:pt x="3540038" y="0"/>
                </a:lnTo>
                <a:lnTo>
                  <a:pt x="3540038" y="4977205"/>
                </a:lnTo>
                <a:lnTo>
                  <a:pt x="0" y="497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2" name="Freeform 62"/>
          <p:cNvSpPr/>
          <p:nvPr/>
        </p:nvSpPr>
        <p:spPr>
          <a:xfrm rot="-674366">
            <a:off x="12944669" y="7832098"/>
            <a:ext cx="5586392" cy="1634020"/>
          </a:xfrm>
          <a:custGeom>
            <a:avLst/>
            <a:gdLst/>
            <a:ahLst/>
            <a:cxnLst/>
            <a:rect l="l" t="t" r="r" b="b"/>
            <a:pathLst>
              <a:path w="5586392" h="1634020">
                <a:moveTo>
                  <a:pt x="0" y="0"/>
                </a:moveTo>
                <a:lnTo>
                  <a:pt x="5586393" y="0"/>
                </a:lnTo>
                <a:lnTo>
                  <a:pt x="5586393" y="1634020"/>
                </a:lnTo>
                <a:lnTo>
                  <a:pt x="0" y="16340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63" name="TextBox 63"/>
          <p:cNvSpPr txBox="1"/>
          <p:nvPr/>
        </p:nvSpPr>
        <p:spPr>
          <a:xfrm>
            <a:off x="6354237" y="942975"/>
            <a:ext cx="5579526" cy="1604010"/>
          </a:xfrm>
          <a:prstGeom prst="rect">
            <a:avLst/>
          </a:prstGeom>
        </p:spPr>
        <p:txBody>
          <a:bodyPr lIns="0" tIns="0" rIns="0" bIns="0" rtlCol="0" anchor="t">
            <a:spAutoFit/>
          </a:bodyPr>
          <a:lstStyle/>
          <a:p>
            <a:pPr algn="ctr">
              <a:lnSpc>
                <a:spcPts val="5864"/>
              </a:lnSpc>
            </a:pPr>
            <a:r>
              <a:rPr lang="en-US" sz="5099" spc="-152">
                <a:solidFill>
                  <a:srgbClr val="000000"/>
                </a:solidFill>
                <a:latin typeface="Calibri (MS) Bold"/>
              </a:rPr>
              <a:t>Pandangan Salah Mengenai Inovasi</a:t>
            </a:r>
          </a:p>
        </p:txBody>
      </p:sp>
      <p:sp>
        <p:nvSpPr>
          <p:cNvPr id="64" name="TextBox 64"/>
          <p:cNvSpPr txBox="1"/>
          <p:nvPr/>
        </p:nvSpPr>
        <p:spPr>
          <a:xfrm>
            <a:off x="1413695" y="5911493"/>
            <a:ext cx="2719704" cy="1123950"/>
          </a:xfrm>
          <a:prstGeom prst="rect">
            <a:avLst/>
          </a:prstGeom>
        </p:spPr>
        <p:txBody>
          <a:bodyPr lIns="0" tIns="0" rIns="0" bIns="0" rtlCol="0" anchor="t">
            <a:spAutoFit/>
          </a:bodyPr>
          <a:lstStyle/>
          <a:p>
            <a:pPr algn="just">
              <a:lnSpc>
                <a:spcPts val="2879"/>
              </a:lnSpc>
            </a:pPr>
            <a:r>
              <a:rPr lang="en-US" sz="2400" dirty="0" err="1">
                <a:solidFill>
                  <a:srgbClr val="FFFFFF"/>
                </a:solidFill>
                <a:latin typeface="Calibri (MS)"/>
              </a:rPr>
              <a:t>Inovasi</a:t>
            </a:r>
            <a:r>
              <a:rPr lang="en-US" sz="2400" dirty="0">
                <a:solidFill>
                  <a:srgbClr val="FFFFFF"/>
                </a:solidFill>
                <a:latin typeface="Calibri (MS)"/>
              </a:rPr>
              <a:t> </a:t>
            </a:r>
            <a:r>
              <a:rPr lang="en-US" sz="2400" dirty="0" err="1">
                <a:solidFill>
                  <a:srgbClr val="FFFFFF"/>
                </a:solidFill>
                <a:latin typeface="Calibri (MS)"/>
              </a:rPr>
              <a:t>hanya</a:t>
            </a:r>
            <a:r>
              <a:rPr lang="en-US" sz="2400" dirty="0">
                <a:solidFill>
                  <a:srgbClr val="FFFFFF"/>
                </a:solidFill>
                <a:latin typeface="Calibri (MS)"/>
              </a:rPr>
              <a:t> </a:t>
            </a:r>
            <a:r>
              <a:rPr lang="en-US" sz="2400" dirty="0" err="1">
                <a:solidFill>
                  <a:srgbClr val="FFFFFF"/>
                </a:solidFill>
                <a:latin typeface="Calibri (MS)"/>
              </a:rPr>
              <a:t>berkaitan</a:t>
            </a:r>
            <a:r>
              <a:rPr lang="en-US" sz="2400" dirty="0">
                <a:solidFill>
                  <a:srgbClr val="FFFFFF"/>
                </a:solidFill>
                <a:latin typeface="Calibri (MS)"/>
              </a:rPr>
              <a:t> </a:t>
            </a:r>
            <a:r>
              <a:rPr lang="en-US" sz="2400" dirty="0" err="1">
                <a:solidFill>
                  <a:srgbClr val="FFFFFF"/>
                </a:solidFill>
                <a:latin typeface="Calibri (MS)"/>
              </a:rPr>
              <a:t>dengan</a:t>
            </a:r>
            <a:r>
              <a:rPr lang="en-US" sz="2400" dirty="0">
                <a:solidFill>
                  <a:srgbClr val="FFFFFF"/>
                </a:solidFill>
                <a:latin typeface="Calibri (MS)"/>
              </a:rPr>
              <a:t> </a:t>
            </a:r>
            <a:r>
              <a:rPr lang="en-US" sz="2400" dirty="0" err="1">
                <a:solidFill>
                  <a:srgbClr val="FFFFFF"/>
                </a:solidFill>
                <a:latin typeface="Calibri (MS)"/>
              </a:rPr>
              <a:t>industri</a:t>
            </a:r>
            <a:r>
              <a:rPr lang="en-US" sz="2400" dirty="0">
                <a:solidFill>
                  <a:srgbClr val="FFFFFF"/>
                </a:solidFill>
                <a:latin typeface="Calibri (MS)"/>
              </a:rPr>
              <a:t> </a:t>
            </a:r>
            <a:r>
              <a:rPr lang="en-US" sz="2400" dirty="0" err="1">
                <a:solidFill>
                  <a:srgbClr val="FFFFFF"/>
                </a:solidFill>
                <a:latin typeface="Calibri (MS)"/>
              </a:rPr>
              <a:t>teknologi</a:t>
            </a:r>
            <a:endParaRPr lang="en-US" sz="2400" dirty="0">
              <a:solidFill>
                <a:srgbClr val="FFFFFF"/>
              </a:solidFill>
              <a:latin typeface="Calibri (MS)"/>
            </a:endParaRPr>
          </a:p>
        </p:txBody>
      </p:sp>
      <p:sp>
        <p:nvSpPr>
          <p:cNvPr id="65" name="TextBox 65"/>
          <p:cNvSpPr txBox="1"/>
          <p:nvPr/>
        </p:nvSpPr>
        <p:spPr>
          <a:xfrm>
            <a:off x="4791795" y="5911493"/>
            <a:ext cx="2719704" cy="1123950"/>
          </a:xfrm>
          <a:prstGeom prst="rect">
            <a:avLst/>
          </a:prstGeom>
        </p:spPr>
        <p:txBody>
          <a:bodyPr lIns="0" tIns="0" rIns="0" bIns="0" rtlCol="0" anchor="t">
            <a:spAutoFit/>
          </a:bodyPr>
          <a:lstStyle/>
          <a:p>
            <a:pPr algn="just">
              <a:lnSpc>
                <a:spcPts val="2879"/>
              </a:lnSpc>
            </a:pPr>
            <a:r>
              <a:rPr lang="en-US" sz="2400">
                <a:solidFill>
                  <a:srgbClr val="FFFFFF"/>
                </a:solidFill>
                <a:latin typeface="Calibri (MS)"/>
              </a:rPr>
              <a:t>Inovasi hanya boleh berlaku di tempat maju </a:t>
            </a:r>
          </a:p>
        </p:txBody>
      </p:sp>
      <p:sp>
        <p:nvSpPr>
          <p:cNvPr id="66" name="TextBox 66"/>
          <p:cNvSpPr txBox="1"/>
          <p:nvPr/>
        </p:nvSpPr>
        <p:spPr>
          <a:xfrm>
            <a:off x="7977295" y="5911493"/>
            <a:ext cx="2719704" cy="1485900"/>
          </a:xfrm>
          <a:prstGeom prst="rect">
            <a:avLst/>
          </a:prstGeom>
        </p:spPr>
        <p:txBody>
          <a:bodyPr lIns="0" tIns="0" rIns="0" bIns="0" rtlCol="0" anchor="t">
            <a:spAutoFit/>
          </a:bodyPr>
          <a:lstStyle/>
          <a:p>
            <a:pPr algn="just">
              <a:lnSpc>
                <a:spcPts val="2879"/>
              </a:lnSpc>
            </a:pPr>
            <a:r>
              <a:rPr lang="en-US" sz="2400" dirty="0" err="1">
                <a:solidFill>
                  <a:srgbClr val="FFFFFF"/>
                </a:solidFill>
                <a:latin typeface="Calibri (MS)"/>
              </a:rPr>
              <a:t>Inovasi</a:t>
            </a:r>
            <a:r>
              <a:rPr lang="en-US" sz="2400" dirty="0">
                <a:solidFill>
                  <a:srgbClr val="FFFFFF"/>
                </a:solidFill>
                <a:latin typeface="Calibri (MS)"/>
              </a:rPr>
              <a:t> </a:t>
            </a:r>
            <a:r>
              <a:rPr lang="en-US" sz="2400" dirty="0" err="1">
                <a:solidFill>
                  <a:srgbClr val="FFFFFF"/>
                </a:solidFill>
                <a:latin typeface="Calibri (MS)"/>
              </a:rPr>
              <a:t>hanya</a:t>
            </a:r>
            <a:r>
              <a:rPr lang="en-US" sz="2400" dirty="0">
                <a:solidFill>
                  <a:srgbClr val="FFFFFF"/>
                </a:solidFill>
                <a:latin typeface="Calibri (MS)"/>
              </a:rPr>
              <a:t> </a:t>
            </a:r>
            <a:r>
              <a:rPr lang="en-US" sz="2400" dirty="0" err="1">
                <a:solidFill>
                  <a:srgbClr val="FFFFFF"/>
                </a:solidFill>
                <a:latin typeface="Calibri (MS)"/>
              </a:rPr>
              <a:t>boleh</a:t>
            </a:r>
            <a:r>
              <a:rPr lang="en-US" sz="2400" dirty="0">
                <a:solidFill>
                  <a:srgbClr val="FFFFFF"/>
                </a:solidFill>
                <a:latin typeface="Calibri (MS)"/>
              </a:rPr>
              <a:t> </a:t>
            </a:r>
            <a:r>
              <a:rPr lang="en-US" sz="2400" dirty="0" err="1">
                <a:solidFill>
                  <a:srgbClr val="FFFFFF"/>
                </a:solidFill>
                <a:latin typeface="Calibri (MS)"/>
              </a:rPr>
              <a:t>dilakukan</a:t>
            </a:r>
            <a:r>
              <a:rPr lang="en-US" sz="2400" dirty="0">
                <a:solidFill>
                  <a:srgbClr val="FFFFFF"/>
                </a:solidFill>
                <a:latin typeface="Calibri (MS)"/>
              </a:rPr>
              <a:t> oleh </a:t>
            </a:r>
            <a:r>
              <a:rPr lang="en-US" sz="2400" dirty="0" err="1">
                <a:solidFill>
                  <a:srgbClr val="FFFFFF"/>
                </a:solidFill>
                <a:latin typeface="Calibri (MS)"/>
              </a:rPr>
              <a:t>perusahaan</a:t>
            </a:r>
            <a:r>
              <a:rPr lang="en-US" sz="2400" dirty="0">
                <a:solidFill>
                  <a:srgbClr val="FFFFFF"/>
                </a:solidFill>
                <a:latin typeface="Calibri (MS)"/>
              </a:rPr>
              <a:t> </a:t>
            </a:r>
            <a:r>
              <a:rPr lang="en-US" sz="2400" dirty="0" err="1">
                <a:solidFill>
                  <a:srgbClr val="FFFFFF"/>
                </a:solidFill>
                <a:latin typeface="Calibri (MS)"/>
              </a:rPr>
              <a:t>besar</a:t>
            </a:r>
            <a:r>
              <a:rPr lang="en-US" sz="2400" dirty="0">
                <a:solidFill>
                  <a:srgbClr val="FFFFFF"/>
                </a:solidFill>
                <a:latin typeface="Calibri (MS)"/>
              </a:rPr>
              <a:t> </a:t>
            </a:r>
            <a:r>
              <a:rPr lang="en-US" sz="2400" dirty="0" err="1">
                <a:solidFill>
                  <a:srgbClr val="FFFFFF"/>
                </a:solidFill>
                <a:latin typeface="Calibri (MS)"/>
              </a:rPr>
              <a:t>atau</a:t>
            </a:r>
            <a:r>
              <a:rPr lang="en-US" sz="2400" dirty="0">
                <a:solidFill>
                  <a:srgbClr val="FFFFFF"/>
                </a:solidFill>
                <a:latin typeface="Calibri (MS)"/>
              </a:rPr>
              <a:t> </a:t>
            </a:r>
            <a:r>
              <a:rPr lang="en-US" sz="2400" dirty="0" err="1">
                <a:solidFill>
                  <a:srgbClr val="FFFFFF"/>
                </a:solidFill>
                <a:latin typeface="Calibri (MS)"/>
              </a:rPr>
              <a:t>individu</a:t>
            </a:r>
            <a:r>
              <a:rPr lang="en-US" sz="2400" dirty="0">
                <a:solidFill>
                  <a:srgbClr val="FFFFFF"/>
                </a:solidFill>
                <a:latin typeface="Calibri (MS)"/>
              </a:rPr>
              <a:t> </a:t>
            </a:r>
            <a:r>
              <a:rPr lang="en-US" sz="2400" i="1" dirty="0">
                <a:solidFill>
                  <a:srgbClr val="FFFFFF"/>
                </a:solidFill>
                <a:latin typeface="Calibri (MS)"/>
              </a:rPr>
              <a:t>genius</a:t>
            </a:r>
          </a:p>
        </p:txBody>
      </p:sp>
      <p:sp>
        <p:nvSpPr>
          <p:cNvPr id="67" name="TextBox 67"/>
          <p:cNvSpPr txBox="1"/>
          <p:nvPr/>
        </p:nvSpPr>
        <p:spPr>
          <a:xfrm>
            <a:off x="11162794" y="5911493"/>
            <a:ext cx="2719704" cy="1123950"/>
          </a:xfrm>
          <a:prstGeom prst="rect">
            <a:avLst/>
          </a:prstGeom>
        </p:spPr>
        <p:txBody>
          <a:bodyPr lIns="0" tIns="0" rIns="0" bIns="0" rtlCol="0" anchor="t">
            <a:spAutoFit/>
          </a:bodyPr>
          <a:lstStyle/>
          <a:p>
            <a:pPr algn="just">
              <a:lnSpc>
                <a:spcPts val="2879"/>
              </a:lnSpc>
            </a:pPr>
            <a:r>
              <a:rPr lang="en-US" sz="2400">
                <a:solidFill>
                  <a:srgbClr val="FFFFFF"/>
                </a:solidFill>
                <a:latin typeface="Calibri (MS)"/>
              </a:rPr>
              <a:t>Inovasi hanya berkaitan dengan produk</a:t>
            </a:r>
          </a:p>
        </p:txBody>
      </p:sp>
      <p:sp>
        <p:nvSpPr>
          <p:cNvPr id="68" name="TextBox 68"/>
          <p:cNvSpPr txBox="1"/>
          <p:nvPr/>
        </p:nvSpPr>
        <p:spPr>
          <a:xfrm>
            <a:off x="14348293" y="5911493"/>
            <a:ext cx="2719704" cy="1485900"/>
          </a:xfrm>
          <a:prstGeom prst="rect">
            <a:avLst/>
          </a:prstGeom>
        </p:spPr>
        <p:txBody>
          <a:bodyPr lIns="0" tIns="0" rIns="0" bIns="0" rtlCol="0" anchor="t">
            <a:spAutoFit/>
          </a:bodyPr>
          <a:lstStyle/>
          <a:p>
            <a:pPr algn="just">
              <a:lnSpc>
                <a:spcPts val="2879"/>
              </a:lnSpc>
            </a:pPr>
            <a:r>
              <a:rPr lang="en-US" sz="2400">
                <a:solidFill>
                  <a:srgbClr val="FFFFFF"/>
                </a:solidFill>
                <a:latin typeface="Calibri (MS)"/>
              </a:rPr>
              <a:t>Inovasi bermaksud menciptakan sesuatu produk yang sepenuhnya baru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345403">
            <a:off x="10374223" y="8527618"/>
            <a:ext cx="7324845" cy="4712396"/>
            <a:chOff x="0" y="0"/>
            <a:chExt cx="2287099" cy="1471392"/>
          </a:xfrm>
        </p:grpSpPr>
        <p:sp>
          <p:nvSpPr>
            <p:cNvPr id="3" name="Freeform 3"/>
            <p:cNvSpPr/>
            <p:nvPr/>
          </p:nvSpPr>
          <p:spPr>
            <a:xfrm>
              <a:off x="0" y="0"/>
              <a:ext cx="2287099" cy="1471392"/>
            </a:xfrm>
            <a:custGeom>
              <a:avLst/>
              <a:gdLst/>
              <a:ahLst/>
              <a:cxnLst/>
              <a:rect l="l" t="t" r="r" b="b"/>
              <a:pathLst>
                <a:path w="2287099" h="1471392">
                  <a:moveTo>
                    <a:pt x="203200" y="0"/>
                  </a:moveTo>
                  <a:lnTo>
                    <a:pt x="2287099" y="0"/>
                  </a:lnTo>
                  <a:lnTo>
                    <a:pt x="2083899" y="1471392"/>
                  </a:lnTo>
                  <a:lnTo>
                    <a:pt x="0" y="1471392"/>
                  </a:lnTo>
                  <a:lnTo>
                    <a:pt x="203200" y="0"/>
                  </a:lnTo>
                  <a:close/>
                </a:path>
              </a:pathLst>
            </a:custGeom>
            <a:solidFill>
              <a:srgbClr val="F8B400"/>
            </a:solidFill>
          </p:spPr>
        </p:sp>
        <p:sp>
          <p:nvSpPr>
            <p:cNvPr id="4" name="TextBox 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2007092">
            <a:off x="11092585" y="-6480598"/>
            <a:ext cx="6997963" cy="21703559"/>
            <a:chOff x="0" y="0"/>
            <a:chExt cx="1843085" cy="5716164"/>
          </a:xfrm>
        </p:grpSpPr>
        <p:sp>
          <p:nvSpPr>
            <p:cNvPr id="6" name="Freeform 6"/>
            <p:cNvSpPr/>
            <p:nvPr/>
          </p:nvSpPr>
          <p:spPr>
            <a:xfrm>
              <a:off x="0" y="0"/>
              <a:ext cx="1843085" cy="5716164"/>
            </a:xfrm>
            <a:custGeom>
              <a:avLst/>
              <a:gdLst/>
              <a:ahLst/>
              <a:cxnLst/>
              <a:rect l="l" t="t" r="r" b="b"/>
              <a:pathLst>
                <a:path w="1843085" h="5716164">
                  <a:moveTo>
                    <a:pt x="0" y="0"/>
                  </a:moveTo>
                  <a:lnTo>
                    <a:pt x="1843085" y="0"/>
                  </a:lnTo>
                  <a:lnTo>
                    <a:pt x="1843085" y="5716164"/>
                  </a:lnTo>
                  <a:lnTo>
                    <a:pt x="0" y="5716164"/>
                  </a:lnTo>
                  <a:close/>
                </a:path>
              </a:pathLst>
            </a:custGeom>
            <a:solidFill>
              <a:srgbClr val="005555"/>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9307050" y="537332"/>
            <a:ext cx="8402299" cy="9212336"/>
            <a:chOff x="0" y="0"/>
            <a:chExt cx="35250222" cy="38648576"/>
          </a:xfrm>
        </p:grpSpPr>
        <p:sp>
          <p:nvSpPr>
            <p:cNvPr id="9" name="Freeform 9"/>
            <p:cNvSpPr/>
            <p:nvPr/>
          </p:nvSpPr>
          <p:spPr>
            <a:xfrm>
              <a:off x="0" y="0"/>
              <a:ext cx="35250121" cy="38648512"/>
            </a:xfrm>
            <a:custGeom>
              <a:avLst/>
              <a:gdLst/>
              <a:ahLst/>
              <a:cxnLst/>
              <a:rect l="l" t="t" r="r" b="b"/>
              <a:pathLst>
                <a:path w="35250121" h="38648512">
                  <a:moveTo>
                    <a:pt x="0" y="0"/>
                  </a:moveTo>
                  <a:lnTo>
                    <a:pt x="25483438" y="38648512"/>
                  </a:lnTo>
                  <a:lnTo>
                    <a:pt x="35250121" y="38648512"/>
                  </a:lnTo>
                  <a:lnTo>
                    <a:pt x="35250121" y="3810"/>
                  </a:lnTo>
                  <a:lnTo>
                    <a:pt x="0" y="0"/>
                  </a:lnTo>
                  <a:close/>
                </a:path>
              </a:pathLst>
            </a:custGeom>
            <a:blipFill>
              <a:blip r:embed="rId2"/>
              <a:stretch>
                <a:fillRect l="-33926" r="-30534"/>
              </a:stretch>
            </a:blipFill>
          </p:spPr>
        </p:sp>
      </p:grpSp>
      <p:grpSp>
        <p:nvGrpSpPr>
          <p:cNvPr id="10" name="Group 10"/>
          <p:cNvGrpSpPr/>
          <p:nvPr/>
        </p:nvGrpSpPr>
        <p:grpSpPr>
          <a:xfrm rot="-2007092">
            <a:off x="17698226" y="-8677317"/>
            <a:ext cx="3881376" cy="21703559"/>
            <a:chOff x="0" y="0"/>
            <a:chExt cx="1022255" cy="5716164"/>
          </a:xfrm>
        </p:grpSpPr>
        <p:sp>
          <p:nvSpPr>
            <p:cNvPr id="11" name="Freeform 11"/>
            <p:cNvSpPr/>
            <p:nvPr/>
          </p:nvSpPr>
          <p:spPr>
            <a:xfrm>
              <a:off x="0" y="0"/>
              <a:ext cx="1022255" cy="5716164"/>
            </a:xfrm>
            <a:custGeom>
              <a:avLst/>
              <a:gdLst/>
              <a:ahLst/>
              <a:cxnLst/>
              <a:rect l="l" t="t" r="r" b="b"/>
              <a:pathLst>
                <a:path w="1022255" h="5716164">
                  <a:moveTo>
                    <a:pt x="0" y="0"/>
                  </a:moveTo>
                  <a:lnTo>
                    <a:pt x="1022255" y="0"/>
                  </a:lnTo>
                  <a:lnTo>
                    <a:pt x="1022255" y="5716164"/>
                  </a:lnTo>
                  <a:lnTo>
                    <a:pt x="0" y="5716164"/>
                  </a:lnTo>
                  <a:close/>
                </a:path>
              </a:pathLst>
            </a:custGeom>
            <a:solidFill>
              <a:srgbClr val="F8B400"/>
            </a:solidFill>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7418429">
            <a:off x="4112427" y="1148204"/>
            <a:ext cx="10063146" cy="633878"/>
            <a:chOff x="0" y="0"/>
            <a:chExt cx="4721923" cy="297434"/>
          </a:xfrm>
        </p:grpSpPr>
        <p:sp>
          <p:nvSpPr>
            <p:cNvPr id="14" name="Freeform 14"/>
            <p:cNvSpPr/>
            <p:nvPr/>
          </p:nvSpPr>
          <p:spPr>
            <a:xfrm>
              <a:off x="0" y="0"/>
              <a:ext cx="4721923" cy="297434"/>
            </a:xfrm>
            <a:custGeom>
              <a:avLst/>
              <a:gdLst/>
              <a:ahLst/>
              <a:cxnLst/>
              <a:rect l="l" t="t" r="r" b="b"/>
              <a:pathLst>
                <a:path w="4721923" h="297434">
                  <a:moveTo>
                    <a:pt x="203200" y="0"/>
                  </a:moveTo>
                  <a:lnTo>
                    <a:pt x="4721923" y="0"/>
                  </a:lnTo>
                  <a:lnTo>
                    <a:pt x="4518723" y="297434"/>
                  </a:lnTo>
                  <a:lnTo>
                    <a:pt x="0" y="297434"/>
                  </a:lnTo>
                  <a:lnTo>
                    <a:pt x="203200" y="0"/>
                  </a:lnTo>
                  <a:close/>
                </a:path>
              </a:pathLst>
            </a:custGeom>
            <a:solidFill>
              <a:srgbClr val="F8B400">
                <a:alpha val="53725"/>
              </a:srgbClr>
            </a:solidFill>
          </p:spPr>
        </p:sp>
        <p:sp>
          <p:nvSpPr>
            <p:cNvPr id="15" name="TextBox 15"/>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7418429">
            <a:off x="14607341" y="6464127"/>
            <a:ext cx="10063146" cy="633878"/>
            <a:chOff x="0" y="0"/>
            <a:chExt cx="4721923" cy="297434"/>
          </a:xfrm>
        </p:grpSpPr>
        <p:sp>
          <p:nvSpPr>
            <p:cNvPr id="17" name="Freeform 17"/>
            <p:cNvSpPr/>
            <p:nvPr/>
          </p:nvSpPr>
          <p:spPr>
            <a:xfrm>
              <a:off x="0" y="0"/>
              <a:ext cx="4721923" cy="297434"/>
            </a:xfrm>
            <a:custGeom>
              <a:avLst/>
              <a:gdLst/>
              <a:ahLst/>
              <a:cxnLst/>
              <a:rect l="l" t="t" r="r" b="b"/>
              <a:pathLst>
                <a:path w="4721923" h="297434">
                  <a:moveTo>
                    <a:pt x="203200" y="0"/>
                  </a:moveTo>
                  <a:lnTo>
                    <a:pt x="4721923" y="0"/>
                  </a:lnTo>
                  <a:lnTo>
                    <a:pt x="4518723" y="297434"/>
                  </a:lnTo>
                  <a:lnTo>
                    <a:pt x="0" y="297434"/>
                  </a:lnTo>
                  <a:lnTo>
                    <a:pt x="203200" y="0"/>
                  </a:lnTo>
                  <a:close/>
                </a:path>
              </a:pathLst>
            </a:custGeom>
            <a:solidFill>
              <a:srgbClr val="F8B400">
                <a:alpha val="64706"/>
              </a:srgbClr>
            </a:solidFill>
          </p:spPr>
        </p:sp>
        <p:sp>
          <p:nvSpPr>
            <p:cNvPr id="18" name="TextBox 18"/>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7418429">
            <a:off x="5416944" y="681012"/>
            <a:ext cx="5971716" cy="895720"/>
            <a:chOff x="0" y="0"/>
            <a:chExt cx="1982978" cy="297434"/>
          </a:xfrm>
        </p:grpSpPr>
        <p:sp>
          <p:nvSpPr>
            <p:cNvPr id="20" name="Freeform 20"/>
            <p:cNvSpPr/>
            <p:nvPr/>
          </p:nvSpPr>
          <p:spPr>
            <a:xfrm>
              <a:off x="0" y="0"/>
              <a:ext cx="1982978" cy="297434"/>
            </a:xfrm>
            <a:custGeom>
              <a:avLst/>
              <a:gdLst/>
              <a:ahLst/>
              <a:cxnLst/>
              <a:rect l="l" t="t" r="r" b="b"/>
              <a:pathLst>
                <a:path w="1982978" h="297434">
                  <a:moveTo>
                    <a:pt x="203200" y="0"/>
                  </a:moveTo>
                  <a:lnTo>
                    <a:pt x="1982978" y="0"/>
                  </a:lnTo>
                  <a:lnTo>
                    <a:pt x="1779778" y="297434"/>
                  </a:lnTo>
                  <a:lnTo>
                    <a:pt x="0" y="297434"/>
                  </a:lnTo>
                  <a:lnTo>
                    <a:pt x="203200" y="0"/>
                  </a:lnTo>
                  <a:close/>
                </a:path>
              </a:pathLst>
            </a:custGeom>
            <a:solidFill>
              <a:srgbClr val="F8B400"/>
            </a:solidFill>
          </p:spPr>
        </p:sp>
        <p:sp>
          <p:nvSpPr>
            <p:cNvPr id="21" name="TextBox 21"/>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28700" y="3758018"/>
            <a:ext cx="8999307" cy="1622425"/>
          </a:xfrm>
          <a:prstGeom prst="rect">
            <a:avLst/>
          </a:prstGeom>
        </p:spPr>
        <p:txBody>
          <a:bodyPr lIns="0" tIns="0" rIns="0" bIns="0" rtlCol="0" anchor="t">
            <a:spAutoFit/>
          </a:bodyPr>
          <a:lstStyle/>
          <a:p>
            <a:pPr>
              <a:lnSpc>
                <a:spcPts val="10999"/>
              </a:lnSpc>
            </a:pPr>
            <a:r>
              <a:rPr lang="en-US" sz="9999">
                <a:solidFill>
                  <a:srgbClr val="000000"/>
                </a:solidFill>
                <a:latin typeface="Alegreya Sans Ultra-Bold"/>
              </a:rPr>
              <a:t>TERIMA KASIH</a:t>
            </a:r>
          </a:p>
        </p:txBody>
      </p:sp>
      <p:sp>
        <p:nvSpPr>
          <p:cNvPr id="23" name="TextBox 23"/>
          <p:cNvSpPr txBox="1"/>
          <p:nvPr/>
        </p:nvSpPr>
        <p:spPr>
          <a:xfrm>
            <a:off x="1028700" y="5402416"/>
            <a:ext cx="8999307" cy="806856"/>
          </a:xfrm>
          <a:prstGeom prst="rect">
            <a:avLst/>
          </a:prstGeom>
        </p:spPr>
        <p:txBody>
          <a:bodyPr lIns="0" tIns="0" rIns="0" bIns="0" rtlCol="0" anchor="t">
            <a:spAutoFit/>
          </a:bodyPr>
          <a:lstStyle/>
          <a:p>
            <a:pPr>
              <a:lnSpc>
                <a:spcPts val="5535"/>
              </a:lnSpc>
            </a:pPr>
            <a:r>
              <a:rPr lang="en-US" sz="5031" spc="986">
                <a:solidFill>
                  <a:srgbClr val="000000"/>
                </a:solidFill>
                <a:latin typeface="Alegreya Sans Medium"/>
              </a:rPr>
              <a:t>ATAS PERHATIAN ANDA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92EBFDDC-0B52-4218-A035-472C1E07D3E7}"/>
              </a:ext>
            </a:extLst>
          </p:cNvPr>
          <p:cNvSpPr txBox="1"/>
          <p:nvPr/>
        </p:nvSpPr>
        <p:spPr>
          <a:xfrm>
            <a:off x="685800" y="3019841"/>
            <a:ext cx="10287000" cy="4247317"/>
          </a:xfrm>
          <a:prstGeom prst="rect">
            <a:avLst/>
          </a:prstGeom>
        </p:spPr>
        <p:txBody>
          <a:bodyPr wrap="square" lIns="0" tIns="0" rIns="0" bIns="0" rtlCol="0" anchor="t">
            <a:spAutoFit/>
          </a:bodyPr>
          <a:lstStyle/>
          <a:p>
            <a:r>
              <a:rPr lang="en-US" sz="13800" b="1" dirty="0">
                <a:ln w="9525">
                  <a:solidFill>
                    <a:schemeClr val="tx1"/>
                  </a:solidFill>
                  <a:prstDash val="solid"/>
                </a:ln>
                <a:solidFill>
                  <a:schemeClr val="bg1"/>
                </a:solidFill>
                <a:effectLst>
                  <a:outerShdw blurRad="50800" dist="38100" dir="2700000" algn="tl" rotWithShape="0">
                    <a:prstClr val="black">
                      <a:alpha val="40000"/>
                    </a:prstClr>
                  </a:outerShdw>
                </a:effectLst>
                <a:latin typeface="Poppins Bold"/>
              </a:rPr>
              <a:t>TAKRIF </a:t>
            </a:r>
            <a:r>
              <a:rPr lang="en-US" sz="13800" b="1" dirty="0">
                <a:ln w="9525">
                  <a:solidFill>
                    <a:schemeClr val="tx1"/>
                  </a:solidFill>
                  <a:prstDash val="solid"/>
                </a:ln>
                <a:solidFill>
                  <a:srgbClr val="FFC000"/>
                </a:solidFill>
                <a:effectLst>
                  <a:outerShdw blurRad="50800" dist="38100" dir="2700000" algn="tl" rotWithShape="0">
                    <a:prstClr val="black">
                      <a:alpha val="40000"/>
                    </a:prstClr>
                  </a:outerShdw>
                </a:effectLst>
                <a:latin typeface="Poppins Bold"/>
              </a:rPr>
              <a:t>MADANI</a:t>
            </a:r>
          </a:p>
        </p:txBody>
      </p:sp>
    </p:spTree>
    <p:extLst>
      <p:ext uri="{BB962C8B-B14F-4D97-AF65-F5344CB8AC3E}">
        <p14:creationId xmlns:p14="http://schemas.microsoft.com/office/powerpoint/2010/main" val="333216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548709">
            <a:off x="12747928" y="-5708280"/>
            <a:ext cx="6997963" cy="21703559"/>
            <a:chOff x="0" y="0"/>
            <a:chExt cx="1843085" cy="5716164"/>
          </a:xfrm>
        </p:grpSpPr>
        <p:sp>
          <p:nvSpPr>
            <p:cNvPr id="3" name="Freeform 3"/>
            <p:cNvSpPr/>
            <p:nvPr/>
          </p:nvSpPr>
          <p:spPr>
            <a:xfrm>
              <a:off x="0" y="0"/>
              <a:ext cx="1843085" cy="5716164"/>
            </a:xfrm>
            <a:custGeom>
              <a:avLst/>
              <a:gdLst/>
              <a:ahLst/>
              <a:cxnLst/>
              <a:rect l="l" t="t" r="r" b="b"/>
              <a:pathLst>
                <a:path w="1843085" h="5716164">
                  <a:moveTo>
                    <a:pt x="0" y="0"/>
                  </a:moveTo>
                  <a:lnTo>
                    <a:pt x="1843085" y="0"/>
                  </a:lnTo>
                  <a:lnTo>
                    <a:pt x="1843085" y="5716164"/>
                  </a:lnTo>
                  <a:lnTo>
                    <a:pt x="0" y="5716164"/>
                  </a:lnTo>
                  <a:close/>
                </a:path>
              </a:pathLst>
            </a:custGeom>
            <a:solidFill>
              <a:srgbClr val="005555"/>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634004">
            <a:off x="9438269" y="8239220"/>
            <a:ext cx="7324845" cy="4712396"/>
            <a:chOff x="0" y="0"/>
            <a:chExt cx="2287099" cy="1471392"/>
          </a:xfrm>
        </p:grpSpPr>
        <p:sp>
          <p:nvSpPr>
            <p:cNvPr id="6" name="Freeform 6"/>
            <p:cNvSpPr/>
            <p:nvPr/>
          </p:nvSpPr>
          <p:spPr>
            <a:xfrm>
              <a:off x="0" y="0"/>
              <a:ext cx="2287099" cy="1471392"/>
            </a:xfrm>
            <a:custGeom>
              <a:avLst/>
              <a:gdLst/>
              <a:ahLst/>
              <a:cxnLst/>
              <a:rect l="l" t="t" r="r" b="b"/>
              <a:pathLst>
                <a:path w="2287099" h="1471392">
                  <a:moveTo>
                    <a:pt x="203200" y="0"/>
                  </a:moveTo>
                  <a:lnTo>
                    <a:pt x="2287099" y="0"/>
                  </a:lnTo>
                  <a:lnTo>
                    <a:pt x="2083899" y="1471392"/>
                  </a:lnTo>
                  <a:lnTo>
                    <a:pt x="0" y="1471392"/>
                  </a:lnTo>
                  <a:lnTo>
                    <a:pt x="203200" y="0"/>
                  </a:lnTo>
                  <a:close/>
                </a:path>
              </a:pathLst>
            </a:custGeom>
            <a:solidFill>
              <a:srgbClr val="F8B400"/>
            </a:solidFill>
          </p:spPr>
        </p:sp>
        <p:sp>
          <p:nvSpPr>
            <p:cNvPr id="7" name="TextBox 7"/>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548709">
            <a:off x="18378945" y="-8175221"/>
            <a:ext cx="3881376" cy="21703559"/>
            <a:chOff x="0" y="0"/>
            <a:chExt cx="1022255" cy="5716164"/>
          </a:xfrm>
        </p:grpSpPr>
        <p:sp>
          <p:nvSpPr>
            <p:cNvPr id="9" name="Freeform 9"/>
            <p:cNvSpPr/>
            <p:nvPr/>
          </p:nvSpPr>
          <p:spPr>
            <a:xfrm>
              <a:off x="0" y="0"/>
              <a:ext cx="1022255" cy="5716164"/>
            </a:xfrm>
            <a:custGeom>
              <a:avLst/>
              <a:gdLst/>
              <a:ahLst/>
              <a:cxnLst/>
              <a:rect l="l" t="t" r="r" b="b"/>
              <a:pathLst>
                <a:path w="1022255" h="5716164">
                  <a:moveTo>
                    <a:pt x="0" y="0"/>
                  </a:moveTo>
                  <a:lnTo>
                    <a:pt x="1022255" y="0"/>
                  </a:lnTo>
                  <a:lnTo>
                    <a:pt x="1022255" y="5716164"/>
                  </a:lnTo>
                  <a:lnTo>
                    <a:pt x="0" y="5716164"/>
                  </a:lnTo>
                  <a:close/>
                </a:path>
              </a:pathLst>
            </a:custGeom>
            <a:solidFill>
              <a:srgbClr val="F8B400"/>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960047">
            <a:off x="7103276" y="-443326"/>
            <a:ext cx="5936993" cy="886652"/>
            <a:chOff x="0" y="0"/>
            <a:chExt cx="2732750" cy="408119"/>
          </a:xfrm>
        </p:grpSpPr>
        <p:sp>
          <p:nvSpPr>
            <p:cNvPr id="12" name="Freeform 12"/>
            <p:cNvSpPr/>
            <p:nvPr/>
          </p:nvSpPr>
          <p:spPr>
            <a:xfrm>
              <a:off x="0" y="0"/>
              <a:ext cx="2732750" cy="408119"/>
            </a:xfrm>
            <a:custGeom>
              <a:avLst/>
              <a:gdLst/>
              <a:ahLst/>
              <a:cxnLst/>
              <a:rect l="l" t="t" r="r" b="b"/>
              <a:pathLst>
                <a:path w="2732750" h="408119">
                  <a:moveTo>
                    <a:pt x="203200" y="0"/>
                  </a:moveTo>
                  <a:lnTo>
                    <a:pt x="2732750" y="0"/>
                  </a:lnTo>
                  <a:lnTo>
                    <a:pt x="2529550" y="408119"/>
                  </a:lnTo>
                  <a:lnTo>
                    <a:pt x="0" y="408119"/>
                  </a:lnTo>
                  <a:lnTo>
                    <a:pt x="203200" y="0"/>
                  </a:lnTo>
                  <a:close/>
                </a:path>
              </a:pathLst>
            </a:custGeom>
            <a:solidFill>
              <a:srgbClr val="F8B400"/>
            </a:solidFill>
          </p:spPr>
        </p:sp>
        <p:sp>
          <p:nvSpPr>
            <p:cNvPr id="13" name="TextBox 13"/>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960047">
            <a:off x="5326669" y="-871211"/>
            <a:ext cx="9882681" cy="686299"/>
            <a:chOff x="0" y="0"/>
            <a:chExt cx="5927506" cy="411633"/>
          </a:xfrm>
        </p:grpSpPr>
        <p:sp>
          <p:nvSpPr>
            <p:cNvPr id="15" name="Freeform 15"/>
            <p:cNvSpPr/>
            <p:nvPr/>
          </p:nvSpPr>
          <p:spPr>
            <a:xfrm>
              <a:off x="0" y="0"/>
              <a:ext cx="5927506" cy="411633"/>
            </a:xfrm>
            <a:custGeom>
              <a:avLst/>
              <a:gdLst/>
              <a:ahLst/>
              <a:cxnLst/>
              <a:rect l="l" t="t" r="r" b="b"/>
              <a:pathLst>
                <a:path w="5927506" h="411633">
                  <a:moveTo>
                    <a:pt x="203200" y="0"/>
                  </a:moveTo>
                  <a:lnTo>
                    <a:pt x="5927506" y="0"/>
                  </a:lnTo>
                  <a:lnTo>
                    <a:pt x="5724306" y="411633"/>
                  </a:lnTo>
                  <a:lnTo>
                    <a:pt x="0" y="411633"/>
                  </a:lnTo>
                  <a:lnTo>
                    <a:pt x="203200" y="0"/>
                  </a:lnTo>
                  <a:close/>
                </a:path>
              </a:pathLst>
            </a:custGeom>
            <a:solidFill>
              <a:srgbClr val="F8B400">
                <a:alpha val="53725"/>
              </a:srgbClr>
            </a:solidFill>
          </p:spPr>
        </p:sp>
        <p:sp>
          <p:nvSpPr>
            <p:cNvPr id="16" name="TextBox 16"/>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28700" y="6247852"/>
            <a:ext cx="2873470" cy="287347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55"/>
            </a:solidFill>
            <a:ln w="123825">
              <a:solidFill>
                <a:srgbClr val="F8B400"/>
              </a:solidFill>
            </a:ln>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a:grpSpLocks noChangeAspect="1"/>
          </p:cNvGrpSpPr>
          <p:nvPr/>
        </p:nvGrpSpPr>
        <p:grpSpPr>
          <a:xfrm>
            <a:off x="1296254" y="6471388"/>
            <a:ext cx="2347611" cy="2347602"/>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51" r="-51"/>
              </a:stretch>
            </a:blipFill>
          </p:spPr>
        </p:sp>
      </p:grpSp>
      <p:grpSp>
        <p:nvGrpSpPr>
          <p:cNvPr id="22" name="Group 22"/>
          <p:cNvGrpSpPr/>
          <p:nvPr/>
        </p:nvGrpSpPr>
        <p:grpSpPr>
          <a:xfrm>
            <a:off x="347248" y="9884908"/>
            <a:ext cx="5776846" cy="1032106"/>
            <a:chOff x="0" y="0"/>
            <a:chExt cx="1140050" cy="203684"/>
          </a:xfrm>
        </p:grpSpPr>
        <p:sp>
          <p:nvSpPr>
            <p:cNvPr id="23" name="Freeform 23"/>
            <p:cNvSpPr/>
            <p:nvPr/>
          </p:nvSpPr>
          <p:spPr>
            <a:xfrm>
              <a:off x="0" y="0"/>
              <a:ext cx="1140050" cy="203684"/>
            </a:xfrm>
            <a:custGeom>
              <a:avLst/>
              <a:gdLst/>
              <a:ahLst/>
              <a:cxnLst/>
              <a:rect l="l" t="t" r="r" b="b"/>
              <a:pathLst>
                <a:path w="1140050" h="203684">
                  <a:moveTo>
                    <a:pt x="936850" y="0"/>
                  </a:moveTo>
                  <a:lnTo>
                    <a:pt x="0" y="0"/>
                  </a:lnTo>
                  <a:lnTo>
                    <a:pt x="203200" y="203684"/>
                  </a:lnTo>
                  <a:lnTo>
                    <a:pt x="1140050" y="203684"/>
                  </a:lnTo>
                  <a:lnTo>
                    <a:pt x="936850" y="0"/>
                  </a:lnTo>
                  <a:close/>
                </a:path>
              </a:pathLst>
            </a:custGeom>
            <a:solidFill>
              <a:srgbClr val="005555"/>
            </a:solidFill>
          </p:spPr>
        </p:sp>
        <p:sp>
          <p:nvSpPr>
            <p:cNvPr id="24" name="TextBox 2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869832" y="9884908"/>
            <a:ext cx="5776846" cy="1032106"/>
            <a:chOff x="0" y="0"/>
            <a:chExt cx="1140050" cy="203684"/>
          </a:xfrm>
        </p:grpSpPr>
        <p:sp>
          <p:nvSpPr>
            <p:cNvPr id="26" name="Freeform 26"/>
            <p:cNvSpPr/>
            <p:nvPr/>
          </p:nvSpPr>
          <p:spPr>
            <a:xfrm>
              <a:off x="0" y="0"/>
              <a:ext cx="1140050" cy="203684"/>
            </a:xfrm>
            <a:custGeom>
              <a:avLst/>
              <a:gdLst/>
              <a:ahLst/>
              <a:cxnLst/>
              <a:rect l="l" t="t" r="r" b="b"/>
              <a:pathLst>
                <a:path w="1140050" h="203684">
                  <a:moveTo>
                    <a:pt x="936850" y="0"/>
                  </a:moveTo>
                  <a:lnTo>
                    <a:pt x="0" y="0"/>
                  </a:lnTo>
                  <a:lnTo>
                    <a:pt x="203200" y="203684"/>
                  </a:lnTo>
                  <a:lnTo>
                    <a:pt x="1140050" y="203684"/>
                  </a:lnTo>
                  <a:lnTo>
                    <a:pt x="936850" y="0"/>
                  </a:lnTo>
                  <a:close/>
                </a:path>
              </a:pathLst>
            </a:custGeom>
            <a:solidFill>
              <a:srgbClr val="F8B400"/>
            </a:solidFill>
          </p:spPr>
        </p:sp>
        <p:sp>
          <p:nvSpPr>
            <p:cNvPr id="27" name="TextBox 27"/>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a:off x="9945786" y="1441304"/>
            <a:ext cx="7803472" cy="7816996"/>
          </a:xfrm>
          <a:custGeom>
            <a:avLst/>
            <a:gdLst/>
            <a:ahLst/>
            <a:cxnLst/>
            <a:rect l="l" t="t" r="r" b="b"/>
            <a:pathLst>
              <a:path w="7803472" h="7816996">
                <a:moveTo>
                  <a:pt x="0" y="0"/>
                </a:moveTo>
                <a:lnTo>
                  <a:pt x="7803472" y="0"/>
                </a:lnTo>
                <a:lnTo>
                  <a:pt x="7803472" y="7816996"/>
                </a:lnTo>
                <a:lnTo>
                  <a:pt x="0" y="7816996"/>
                </a:lnTo>
                <a:lnTo>
                  <a:pt x="0" y="0"/>
                </a:lnTo>
                <a:close/>
              </a:path>
            </a:pathLst>
          </a:custGeom>
          <a:blipFill>
            <a:blip r:embed="rId4"/>
            <a:stretch>
              <a:fillRect/>
            </a:stretch>
          </a:blipFill>
        </p:spPr>
      </p:sp>
      <p:sp>
        <p:nvSpPr>
          <p:cNvPr id="29" name="TextBox 29"/>
          <p:cNvSpPr txBox="1"/>
          <p:nvPr/>
        </p:nvSpPr>
        <p:spPr>
          <a:xfrm>
            <a:off x="1028700" y="1019175"/>
            <a:ext cx="5210418" cy="677291"/>
          </a:xfrm>
          <a:prstGeom prst="rect">
            <a:avLst/>
          </a:prstGeom>
        </p:spPr>
        <p:txBody>
          <a:bodyPr lIns="0" tIns="0" rIns="0" bIns="0" rtlCol="0" anchor="t">
            <a:spAutoFit/>
          </a:bodyPr>
          <a:lstStyle/>
          <a:p>
            <a:pPr>
              <a:lnSpc>
                <a:spcPts val="4971"/>
              </a:lnSpc>
            </a:pPr>
            <a:r>
              <a:rPr lang="en-US" sz="4399" spc="-131" dirty="0">
                <a:solidFill>
                  <a:srgbClr val="000000"/>
                </a:solidFill>
                <a:latin typeface="Poppins Bold"/>
              </a:rPr>
              <a:t>PENGENALAN</a:t>
            </a:r>
          </a:p>
        </p:txBody>
      </p:sp>
      <p:sp>
        <p:nvSpPr>
          <p:cNvPr id="30" name="TextBox 30"/>
          <p:cNvSpPr txBox="1"/>
          <p:nvPr/>
        </p:nvSpPr>
        <p:spPr>
          <a:xfrm>
            <a:off x="4133037" y="7842484"/>
            <a:ext cx="6207712" cy="316841"/>
          </a:xfrm>
          <a:prstGeom prst="rect">
            <a:avLst/>
          </a:prstGeom>
        </p:spPr>
        <p:txBody>
          <a:bodyPr lIns="0" tIns="0" rIns="0" bIns="0" rtlCol="0" anchor="t">
            <a:spAutoFit/>
          </a:bodyPr>
          <a:lstStyle/>
          <a:p>
            <a:pPr algn="just">
              <a:lnSpc>
                <a:spcPts val="2357"/>
              </a:lnSpc>
            </a:pPr>
            <a:r>
              <a:rPr lang="en-US" sz="1980" dirty="0">
                <a:solidFill>
                  <a:srgbClr val="000000"/>
                </a:solidFill>
                <a:latin typeface="Poppins"/>
              </a:rPr>
              <a:t>Perdana Menteri Malaysia ke-10</a:t>
            </a:r>
          </a:p>
        </p:txBody>
      </p:sp>
      <p:sp>
        <p:nvSpPr>
          <p:cNvPr id="31" name="TextBox 31"/>
          <p:cNvSpPr txBox="1"/>
          <p:nvPr/>
        </p:nvSpPr>
        <p:spPr>
          <a:xfrm>
            <a:off x="4133037" y="7428845"/>
            <a:ext cx="5357422" cy="432689"/>
          </a:xfrm>
          <a:prstGeom prst="rect">
            <a:avLst/>
          </a:prstGeom>
        </p:spPr>
        <p:txBody>
          <a:bodyPr lIns="0" tIns="0" rIns="0" bIns="0" rtlCol="0" anchor="t">
            <a:spAutoFit/>
          </a:bodyPr>
          <a:lstStyle/>
          <a:p>
            <a:pPr>
              <a:lnSpc>
                <a:spcPts val="2938"/>
              </a:lnSpc>
            </a:pPr>
            <a:r>
              <a:rPr lang="en-US" sz="2600" spc="-78">
                <a:solidFill>
                  <a:srgbClr val="000000"/>
                </a:solidFill>
                <a:latin typeface="Calibri (MS) Bold"/>
              </a:rPr>
              <a:t>YAB Dato' Seri Anwar bin Ibrahim</a:t>
            </a:r>
          </a:p>
        </p:txBody>
      </p:sp>
      <p:sp>
        <p:nvSpPr>
          <p:cNvPr id="32" name="TextBox 32"/>
          <p:cNvSpPr txBox="1"/>
          <p:nvPr/>
        </p:nvSpPr>
        <p:spPr>
          <a:xfrm>
            <a:off x="1156561" y="2286355"/>
            <a:ext cx="8092301" cy="4265783"/>
          </a:xfrm>
          <a:prstGeom prst="rect">
            <a:avLst/>
          </a:prstGeom>
        </p:spPr>
        <p:txBody>
          <a:bodyPr lIns="0" tIns="0" rIns="0" bIns="0" rtlCol="0" anchor="t">
            <a:spAutoFit/>
          </a:bodyPr>
          <a:lstStyle/>
          <a:p>
            <a:pPr algn="just">
              <a:lnSpc>
                <a:spcPts val="6159"/>
              </a:lnSpc>
            </a:pPr>
            <a:r>
              <a:rPr lang="ms-MY" sz="4399" dirty="0">
                <a:solidFill>
                  <a:srgbClr val="000000"/>
                </a:solidFill>
                <a:latin typeface="Calibri (MS) Bold"/>
              </a:rPr>
              <a:t>MADANI</a:t>
            </a:r>
          </a:p>
          <a:p>
            <a:pPr algn="just">
              <a:lnSpc>
                <a:spcPts val="3920"/>
              </a:lnSpc>
            </a:pPr>
            <a:r>
              <a:rPr lang="ms-MY" sz="2800" dirty="0">
                <a:solidFill>
                  <a:srgbClr val="000000"/>
                </a:solidFill>
                <a:latin typeface="Calibri (MS) Bold"/>
              </a:rPr>
              <a:t>- maju dari segi </a:t>
            </a:r>
            <a:r>
              <a:rPr lang="ms-MY" sz="2800" b="1" dirty="0">
                <a:solidFill>
                  <a:schemeClr val="tx2"/>
                </a:solidFill>
                <a:latin typeface="Calibri (MS) Bold"/>
              </a:rPr>
              <a:t>pemikiran, kerohanian dan kebendaan </a:t>
            </a:r>
            <a:r>
              <a:rPr lang="ms-MY" sz="2800" dirty="0">
                <a:solidFill>
                  <a:srgbClr val="000000"/>
                </a:solidFill>
                <a:latin typeface="Calibri (MS) Bold"/>
              </a:rPr>
              <a:t>(berkenaan masyarakat, generasi dan sebagainya) usaha untuk membentuk masyarakat - dengan menyemaikan nilai-nilai murni kekeluargaan. Manhaj itu terarah kepada pembinaan masyarakat. (Kamus Dewan Edisi Keempat)</a:t>
            </a:r>
          </a:p>
          <a:p>
            <a:pPr algn="ctr">
              <a:lnSpc>
                <a:spcPts val="3920"/>
              </a:lnSpc>
            </a:pPr>
            <a:endParaRPr lang="ms-MY" sz="2800" dirty="0">
              <a:solidFill>
                <a:srgbClr val="000000"/>
              </a:solidFill>
              <a:latin typeface="Calibri (MS) Bold"/>
            </a:endParaRPr>
          </a:p>
        </p:txBody>
      </p:sp>
      <p:grpSp>
        <p:nvGrpSpPr>
          <p:cNvPr id="33" name="Group 8">
            <a:extLst>
              <a:ext uri="{FF2B5EF4-FFF2-40B4-BE49-F238E27FC236}">
                <a16:creationId xmlns:a16="http://schemas.microsoft.com/office/drawing/2014/main" id="{1B5863D2-7D4B-4BEB-82B0-2DFC07A8762E}"/>
              </a:ext>
            </a:extLst>
          </p:cNvPr>
          <p:cNvGrpSpPr/>
          <p:nvPr/>
        </p:nvGrpSpPr>
        <p:grpSpPr>
          <a:xfrm rot="-1548709">
            <a:off x="18198127" y="-7989384"/>
            <a:ext cx="3881376" cy="21703559"/>
            <a:chOff x="0" y="0"/>
            <a:chExt cx="1022255" cy="5716164"/>
          </a:xfrm>
        </p:grpSpPr>
        <p:sp>
          <p:nvSpPr>
            <p:cNvPr id="34" name="Freeform 9">
              <a:extLst>
                <a:ext uri="{FF2B5EF4-FFF2-40B4-BE49-F238E27FC236}">
                  <a16:creationId xmlns:a16="http://schemas.microsoft.com/office/drawing/2014/main" id="{0CF1A73A-FB93-4646-8FE4-E11EEDC28391}"/>
                </a:ext>
              </a:extLst>
            </p:cNvPr>
            <p:cNvSpPr/>
            <p:nvPr/>
          </p:nvSpPr>
          <p:spPr>
            <a:xfrm>
              <a:off x="0" y="0"/>
              <a:ext cx="1022255" cy="5716164"/>
            </a:xfrm>
            <a:custGeom>
              <a:avLst/>
              <a:gdLst/>
              <a:ahLst/>
              <a:cxnLst/>
              <a:rect l="l" t="t" r="r" b="b"/>
              <a:pathLst>
                <a:path w="1022255" h="5716164">
                  <a:moveTo>
                    <a:pt x="0" y="0"/>
                  </a:moveTo>
                  <a:lnTo>
                    <a:pt x="1022255" y="0"/>
                  </a:lnTo>
                  <a:lnTo>
                    <a:pt x="1022255" y="5716164"/>
                  </a:lnTo>
                  <a:lnTo>
                    <a:pt x="0" y="5716164"/>
                  </a:lnTo>
                  <a:close/>
                </a:path>
              </a:pathLst>
            </a:custGeom>
            <a:solidFill>
              <a:srgbClr val="F8B400"/>
            </a:solidFill>
          </p:spPr>
        </p:sp>
        <p:sp>
          <p:nvSpPr>
            <p:cNvPr id="35" name="TextBox 10">
              <a:extLst>
                <a:ext uri="{FF2B5EF4-FFF2-40B4-BE49-F238E27FC236}">
                  <a16:creationId xmlns:a16="http://schemas.microsoft.com/office/drawing/2014/main" id="{18DFFB75-6F58-4E3E-82C6-40E9432C0A51}"/>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38" name="Picture 37">
            <a:extLst>
              <a:ext uri="{FF2B5EF4-FFF2-40B4-BE49-F238E27FC236}">
                <a16:creationId xmlns:a16="http://schemas.microsoft.com/office/drawing/2014/main" id="{1E4E62A7-C8FC-44C2-A012-3B2EDF40E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21644" y="-373222"/>
            <a:ext cx="3709515" cy="2046763"/>
          </a:xfrm>
          <a:prstGeom prst="rect">
            <a:avLst/>
          </a:prstGeom>
        </p:spPr>
      </p:pic>
    </p:spTree>
    <p:extLst>
      <p:ext uri="{BB962C8B-B14F-4D97-AF65-F5344CB8AC3E}">
        <p14:creationId xmlns:p14="http://schemas.microsoft.com/office/powerpoint/2010/main" val="1407126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B9CC5B-4809-436F-906B-11ACBC630742}"/>
              </a:ext>
            </a:extLst>
          </p:cNvPr>
          <p:cNvSpPr/>
          <p:nvPr/>
        </p:nvSpPr>
        <p:spPr>
          <a:xfrm>
            <a:off x="533400" y="4189690"/>
            <a:ext cx="7331174" cy="3046988"/>
          </a:xfrm>
          <a:prstGeom prst="rect">
            <a:avLst/>
          </a:prstGeom>
        </p:spPr>
        <p:txBody>
          <a:bodyPr wrap="none">
            <a:spAutoFit/>
          </a:bodyPr>
          <a:lstStyle/>
          <a:p>
            <a:r>
              <a:rPr lang="ms-MY" sz="9600" spc="-135" dirty="0">
                <a:solidFill>
                  <a:srgbClr val="FFC000"/>
                </a:solidFill>
                <a:latin typeface="Poppins Bold"/>
              </a:rPr>
              <a:t>Takrifan </a:t>
            </a:r>
          </a:p>
          <a:p>
            <a:r>
              <a:rPr lang="ms-MY" sz="9600" spc="-135" dirty="0">
                <a:solidFill>
                  <a:srgbClr val="FFC000"/>
                </a:solidFill>
                <a:latin typeface="Poppins Bold"/>
              </a:rPr>
              <a:t>Daya Cipta </a:t>
            </a:r>
            <a:endParaRPr lang="en-US" sz="9600" dirty="0">
              <a:solidFill>
                <a:srgbClr val="FFC000"/>
              </a:solidFill>
            </a:endParaRPr>
          </a:p>
        </p:txBody>
      </p:sp>
    </p:spTree>
    <p:extLst>
      <p:ext uri="{BB962C8B-B14F-4D97-AF65-F5344CB8AC3E}">
        <p14:creationId xmlns:p14="http://schemas.microsoft.com/office/powerpoint/2010/main" val="835932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5527" y="2412765"/>
            <a:ext cx="12959527" cy="6845535"/>
            <a:chOff x="0" y="0"/>
            <a:chExt cx="3413209" cy="1802939"/>
          </a:xfrm>
        </p:grpSpPr>
        <p:sp>
          <p:nvSpPr>
            <p:cNvPr id="3" name="Freeform 3"/>
            <p:cNvSpPr/>
            <p:nvPr/>
          </p:nvSpPr>
          <p:spPr>
            <a:xfrm>
              <a:off x="0" y="0"/>
              <a:ext cx="3413209" cy="1802939"/>
            </a:xfrm>
            <a:custGeom>
              <a:avLst/>
              <a:gdLst/>
              <a:ahLst/>
              <a:cxnLst/>
              <a:rect l="l" t="t" r="r" b="b"/>
              <a:pathLst>
                <a:path w="3413209" h="1802939">
                  <a:moveTo>
                    <a:pt x="0" y="0"/>
                  </a:moveTo>
                  <a:lnTo>
                    <a:pt x="3413209" y="0"/>
                  </a:lnTo>
                  <a:lnTo>
                    <a:pt x="3413209" y="1802939"/>
                  </a:lnTo>
                  <a:lnTo>
                    <a:pt x="0" y="1802939"/>
                  </a:lnTo>
                  <a:close/>
                </a:path>
              </a:pathLst>
            </a:custGeom>
            <a:solidFill>
              <a:srgbClr val="005555"/>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2412765"/>
            <a:ext cx="12959527" cy="6845535"/>
            <a:chOff x="0" y="0"/>
            <a:chExt cx="3413209" cy="1802939"/>
          </a:xfrm>
        </p:grpSpPr>
        <p:sp>
          <p:nvSpPr>
            <p:cNvPr id="6" name="Freeform 6"/>
            <p:cNvSpPr/>
            <p:nvPr/>
          </p:nvSpPr>
          <p:spPr>
            <a:xfrm>
              <a:off x="0" y="0"/>
              <a:ext cx="3413209" cy="1802939"/>
            </a:xfrm>
            <a:custGeom>
              <a:avLst/>
              <a:gdLst/>
              <a:ahLst/>
              <a:cxnLst/>
              <a:rect l="l" t="t" r="r" b="b"/>
              <a:pathLst>
                <a:path w="3413209" h="1802939">
                  <a:moveTo>
                    <a:pt x="0" y="0"/>
                  </a:moveTo>
                  <a:lnTo>
                    <a:pt x="3413209" y="0"/>
                  </a:lnTo>
                  <a:lnTo>
                    <a:pt x="3413209" y="1802939"/>
                  </a:lnTo>
                  <a:lnTo>
                    <a:pt x="0" y="1802939"/>
                  </a:lnTo>
                  <a:close/>
                </a:path>
              </a:pathLst>
            </a:custGeom>
            <a:solidFill>
              <a:srgbClr val="F8B400"/>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153853" y="2532478"/>
            <a:ext cx="2650475" cy="3141304"/>
          </a:xfrm>
          <a:custGeom>
            <a:avLst/>
            <a:gdLst/>
            <a:ahLst/>
            <a:cxnLst/>
            <a:rect l="l" t="t" r="r" b="b"/>
            <a:pathLst>
              <a:path w="2650475" h="3141304">
                <a:moveTo>
                  <a:pt x="0" y="0"/>
                </a:moveTo>
                <a:lnTo>
                  <a:pt x="2650475" y="0"/>
                </a:lnTo>
                <a:lnTo>
                  <a:pt x="2650475" y="3141304"/>
                </a:lnTo>
                <a:lnTo>
                  <a:pt x="0" y="31413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2189615" y="2678691"/>
            <a:ext cx="2920214" cy="2995091"/>
          </a:xfrm>
          <a:custGeom>
            <a:avLst/>
            <a:gdLst/>
            <a:ahLst/>
            <a:cxnLst/>
            <a:rect l="l" t="t" r="r" b="b"/>
            <a:pathLst>
              <a:path w="2920214" h="2995091">
                <a:moveTo>
                  <a:pt x="0" y="0"/>
                </a:moveTo>
                <a:lnTo>
                  <a:pt x="2920214" y="0"/>
                </a:lnTo>
                <a:lnTo>
                  <a:pt x="2920214" y="2995091"/>
                </a:lnTo>
                <a:lnTo>
                  <a:pt x="0" y="29950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5584049" y="1009650"/>
            <a:ext cx="7119901" cy="1333698"/>
          </a:xfrm>
          <a:prstGeom prst="rect">
            <a:avLst/>
          </a:prstGeom>
        </p:spPr>
        <p:txBody>
          <a:bodyPr lIns="0" tIns="0" rIns="0" bIns="0" rtlCol="0" anchor="t">
            <a:spAutoFit/>
          </a:bodyPr>
          <a:lstStyle/>
          <a:p>
            <a:pPr algn="ctr">
              <a:lnSpc>
                <a:spcPts val="5174"/>
              </a:lnSpc>
            </a:pPr>
            <a:r>
              <a:rPr lang="ms-MY" sz="4500" spc="-135" dirty="0">
                <a:solidFill>
                  <a:srgbClr val="000000"/>
                </a:solidFill>
                <a:latin typeface="Poppins Bold"/>
              </a:rPr>
              <a:t>Takrifan Daya Cipta  </a:t>
            </a:r>
            <a:r>
              <a:rPr lang="ms-MY" sz="4500" spc="-135" dirty="0">
                <a:solidFill>
                  <a:srgbClr val="F8B400"/>
                </a:solidFill>
                <a:latin typeface="Poppins Bold"/>
              </a:rPr>
              <a:t>(Kebiasaan) </a:t>
            </a:r>
          </a:p>
        </p:txBody>
      </p:sp>
      <p:sp>
        <p:nvSpPr>
          <p:cNvPr id="11" name="TextBox 11"/>
          <p:cNvSpPr txBox="1"/>
          <p:nvPr/>
        </p:nvSpPr>
        <p:spPr>
          <a:xfrm>
            <a:off x="1028700" y="6062141"/>
            <a:ext cx="7722169" cy="1912062"/>
          </a:xfrm>
          <a:prstGeom prst="rect">
            <a:avLst/>
          </a:prstGeom>
        </p:spPr>
        <p:txBody>
          <a:bodyPr lIns="0" tIns="0" rIns="0" bIns="0" rtlCol="0" anchor="t">
            <a:spAutoFit/>
          </a:bodyPr>
          <a:lstStyle/>
          <a:p>
            <a:pPr algn="just">
              <a:lnSpc>
                <a:spcPts val="2974"/>
              </a:lnSpc>
            </a:pPr>
            <a:r>
              <a:rPr lang="en-US" sz="2499" dirty="0">
                <a:solidFill>
                  <a:srgbClr val="FFFFFF"/>
                </a:solidFill>
              </a:rPr>
              <a:t>•</a:t>
            </a:r>
            <a:r>
              <a:rPr lang="en-US" sz="2499" b="1" dirty="0" err="1">
                <a:solidFill>
                  <a:srgbClr val="FFFF00"/>
                </a:solidFill>
              </a:rPr>
              <a:t>Daya</a:t>
            </a:r>
            <a:r>
              <a:rPr lang="en-US" sz="2499" b="1" dirty="0">
                <a:solidFill>
                  <a:srgbClr val="FFFF00"/>
                </a:solidFill>
              </a:rPr>
              <a:t> </a:t>
            </a:r>
            <a:r>
              <a:rPr lang="en-US" sz="2499" b="1" dirty="0" err="1">
                <a:solidFill>
                  <a:srgbClr val="FFFF00"/>
                </a:solidFill>
              </a:rPr>
              <a:t>cipta</a:t>
            </a:r>
            <a:r>
              <a:rPr lang="en-US" sz="2499" b="1" dirty="0">
                <a:solidFill>
                  <a:srgbClr val="FFFF00"/>
                </a:solidFill>
              </a:rPr>
              <a:t> </a:t>
            </a:r>
            <a:r>
              <a:rPr lang="en-US" sz="2499" b="1" dirty="0" err="1">
                <a:solidFill>
                  <a:srgbClr val="FFFF00"/>
                </a:solidFill>
              </a:rPr>
              <a:t>atau</a:t>
            </a:r>
            <a:r>
              <a:rPr lang="en-US" sz="2499" b="1" dirty="0">
                <a:solidFill>
                  <a:srgbClr val="FFFF00"/>
                </a:solidFill>
              </a:rPr>
              <a:t> </a:t>
            </a:r>
            <a:r>
              <a:rPr lang="en-US" sz="2499" b="1" dirty="0" err="1">
                <a:solidFill>
                  <a:srgbClr val="FFFF00"/>
                </a:solidFill>
              </a:rPr>
              <a:t>inovasi</a:t>
            </a:r>
            <a:r>
              <a:rPr lang="en-US" sz="2499" dirty="0">
                <a:solidFill>
                  <a:srgbClr val="FFFF00"/>
                </a:solidFill>
              </a:rPr>
              <a:t> </a:t>
            </a:r>
            <a:r>
              <a:rPr lang="en-US" sz="2499" dirty="0" err="1">
                <a:solidFill>
                  <a:srgbClr val="FFFFFF"/>
                </a:solidFill>
              </a:rPr>
              <a:t>seringkali</a:t>
            </a:r>
            <a:r>
              <a:rPr lang="en-US" sz="2499" dirty="0">
                <a:solidFill>
                  <a:srgbClr val="FFFFFF"/>
                </a:solidFill>
              </a:rPr>
              <a:t> </a:t>
            </a:r>
            <a:r>
              <a:rPr lang="en-US" sz="2499" dirty="0" err="1">
                <a:solidFill>
                  <a:srgbClr val="FFFFFF"/>
                </a:solidFill>
              </a:rPr>
              <a:t>ditakrifkan</a:t>
            </a:r>
            <a:r>
              <a:rPr lang="en-US" sz="2499" dirty="0">
                <a:solidFill>
                  <a:srgbClr val="FFFFFF"/>
                </a:solidFill>
              </a:rPr>
              <a:t> </a:t>
            </a:r>
            <a:r>
              <a:rPr lang="en-US" sz="2499" dirty="0" err="1">
                <a:solidFill>
                  <a:srgbClr val="FFFFFF"/>
                </a:solidFill>
              </a:rPr>
              <a:t>sebagai</a:t>
            </a:r>
            <a:r>
              <a:rPr lang="en-US" sz="2499" dirty="0">
                <a:solidFill>
                  <a:srgbClr val="FFFFFF"/>
                </a:solidFill>
              </a:rPr>
              <a:t> </a:t>
            </a:r>
            <a:r>
              <a:rPr lang="en-US" sz="2499" b="1" dirty="0">
                <a:solidFill>
                  <a:srgbClr val="FFFF00"/>
                </a:solidFill>
              </a:rPr>
              <a:t>idea </a:t>
            </a:r>
            <a:r>
              <a:rPr lang="en-US" sz="2499" b="1" dirty="0" err="1">
                <a:solidFill>
                  <a:srgbClr val="FFFF00"/>
                </a:solidFill>
              </a:rPr>
              <a:t>baru</a:t>
            </a:r>
            <a:r>
              <a:rPr lang="en-US" sz="2499" b="1" dirty="0">
                <a:solidFill>
                  <a:srgbClr val="FFFF00"/>
                </a:solidFill>
              </a:rPr>
              <a:t>, </a:t>
            </a:r>
            <a:r>
              <a:rPr lang="en-US" sz="2499" b="1" dirty="0" err="1">
                <a:solidFill>
                  <a:srgbClr val="FFFF00"/>
                </a:solidFill>
              </a:rPr>
              <a:t>produk</a:t>
            </a:r>
            <a:r>
              <a:rPr lang="en-US" sz="2499" b="1" dirty="0">
                <a:solidFill>
                  <a:srgbClr val="FFFF00"/>
                </a:solidFill>
              </a:rPr>
              <a:t> </a:t>
            </a:r>
            <a:r>
              <a:rPr lang="en-US" sz="2499" b="1" dirty="0" err="1">
                <a:solidFill>
                  <a:srgbClr val="FFFF00"/>
                </a:solidFill>
              </a:rPr>
              <a:t>baru</a:t>
            </a:r>
            <a:r>
              <a:rPr lang="en-US" sz="2499" b="1" dirty="0">
                <a:solidFill>
                  <a:srgbClr val="FFFF00"/>
                </a:solidFill>
              </a:rPr>
              <a:t> </a:t>
            </a:r>
            <a:r>
              <a:rPr lang="en-US" sz="2499" b="1" dirty="0" err="1">
                <a:solidFill>
                  <a:srgbClr val="FFFF00"/>
                </a:solidFill>
              </a:rPr>
              <a:t>atau</a:t>
            </a:r>
            <a:r>
              <a:rPr lang="en-US" sz="2499" b="1" dirty="0">
                <a:solidFill>
                  <a:srgbClr val="FFFF00"/>
                </a:solidFill>
              </a:rPr>
              <a:t> proses </a:t>
            </a:r>
            <a:r>
              <a:rPr lang="en-US" sz="2499" b="1" dirty="0" err="1">
                <a:solidFill>
                  <a:srgbClr val="FFFF00"/>
                </a:solidFill>
              </a:rPr>
              <a:t>baru</a:t>
            </a:r>
            <a:r>
              <a:rPr lang="en-US" sz="2499" b="1" dirty="0">
                <a:solidFill>
                  <a:srgbClr val="FFFF00"/>
                </a:solidFill>
              </a:rPr>
              <a:t> </a:t>
            </a:r>
            <a:r>
              <a:rPr lang="en-US" sz="2499" dirty="0">
                <a:solidFill>
                  <a:srgbClr val="FFFFFF"/>
                </a:solidFill>
              </a:rPr>
              <a:t>yang </a:t>
            </a:r>
            <a:r>
              <a:rPr lang="en-US" sz="2499" b="1" dirty="0" err="1">
                <a:solidFill>
                  <a:srgbClr val="FFFF00"/>
                </a:solidFill>
              </a:rPr>
              <a:t>merubah</a:t>
            </a:r>
            <a:r>
              <a:rPr lang="en-US" sz="2499" b="1" dirty="0">
                <a:solidFill>
                  <a:srgbClr val="FFFF00"/>
                </a:solidFill>
              </a:rPr>
              <a:t> </a:t>
            </a:r>
            <a:r>
              <a:rPr lang="en-US" sz="2499" b="1" dirty="0" err="1">
                <a:solidFill>
                  <a:srgbClr val="FFFF00"/>
                </a:solidFill>
              </a:rPr>
              <a:t>sesuatu</a:t>
            </a:r>
            <a:r>
              <a:rPr lang="en-US" sz="2499" b="1" dirty="0">
                <a:solidFill>
                  <a:srgbClr val="FFFF00"/>
                </a:solidFill>
              </a:rPr>
              <a:t> </a:t>
            </a:r>
            <a:r>
              <a:rPr lang="en-US" sz="2499" b="1" dirty="0" err="1">
                <a:solidFill>
                  <a:srgbClr val="FFFF00"/>
                </a:solidFill>
              </a:rPr>
              <a:t>perkara</a:t>
            </a:r>
            <a:r>
              <a:rPr lang="en-US" sz="2499" b="1" dirty="0">
                <a:solidFill>
                  <a:srgbClr val="FFFF00"/>
                </a:solidFill>
              </a:rPr>
              <a:t> </a:t>
            </a:r>
            <a:r>
              <a:rPr lang="en-US" sz="2499" b="1" dirty="0" err="1">
                <a:solidFill>
                  <a:srgbClr val="FFFF00"/>
                </a:solidFill>
              </a:rPr>
              <a:t>menjadi</a:t>
            </a:r>
            <a:r>
              <a:rPr lang="en-US" sz="2499" b="1" dirty="0">
                <a:solidFill>
                  <a:srgbClr val="FFFF00"/>
                </a:solidFill>
              </a:rPr>
              <a:t> </a:t>
            </a:r>
            <a:r>
              <a:rPr lang="en-US" sz="2499" b="1" dirty="0" err="1">
                <a:solidFill>
                  <a:srgbClr val="FFFF00"/>
                </a:solidFill>
              </a:rPr>
              <a:t>lebih</a:t>
            </a:r>
            <a:r>
              <a:rPr lang="en-US" sz="2499" b="1" dirty="0">
                <a:solidFill>
                  <a:srgbClr val="FFFF00"/>
                </a:solidFill>
              </a:rPr>
              <a:t> </a:t>
            </a:r>
            <a:r>
              <a:rPr lang="en-US" sz="2499" b="1" dirty="0" err="1">
                <a:solidFill>
                  <a:srgbClr val="FFFF00"/>
                </a:solidFill>
              </a:rPr>
              <a:t>cekap</a:t>
            </a:r>
            <a:r>
              <a:rPr lang="en-US" sz="2499" dirty="0">
                <a:solidFill>
                  <a:srgbClr val="FFFFFF"/>
                </a:solidFill>
              </a:rPr>
              <a:t>, </a:t>
            </a:r>
            <a:r>
              <a:rPr lang="en-US" sz="2499" dirty="0" err="1">
                <a:solidFill>
                  <a:srgbClr val="FFFFFF"/>
                </a:solidFill>
              </a:rPr>
              <a:t>serta</a:t>
            </a:r>
            <a:r>
              <a:rPr lang="en-US" sz="2499" dirty="0">
                <a:solidFill>
                  <a:srgbClr val="FFFFFF"/>
                </a:solidFill>
              </a:rPr>
              <a:t> </a:t>
            </a:r>
            <a:r>
              <a:rPr lang="en-US" sz="2499" dirty="0" err="1">
                <a:solidFill>
                  <a:srgbClr val="FFFFFF"/>
                </a:solidFill>
              </a:rPr>
              <a:t>dapat</a:t>
            </a:r>
            <a:r>
              <a:rPr lang="en-US" sz="2499" dirty="0">
                <a:solidFill>
                  <a:srgbClr val="FFFFFF"/>
                </a:solidFill>
              </a:rPr>
              <a:t> </a:t>
            </a:r>
            <a:r>
              <a:rPr lang="en-US" sz="2499" dirty="0" err="1">
                <a:solidFill>
                  <a:srgbClr val="FFFFFF"/>
                </a:solidFill>
              </a:rPr>
              <a:t>mencungkil</a:t>
            </a:r>
            <a:r>
              <a:rPr lang="en-US" sz="2499" dirty="0">
                <a:solidFill>
                  <a:srgbClr val="FFFFFF"/>
                </a:solidFill>
              </a:rPr>
              <a:t> </a:t>
            </a:r>
            <a:r>
              <a:rPr lang="en-US" sz="2499" dirty="0" err="1">
                <a:solidFill>
                  <a:srgbClr val="FFFFFF"/>
                </a:solidFill>
              </a:rPr>
              <a:t>potensinya</a:t>
            </a:r>
            <a:r>
              <a:rPr lang="en-US" sz="2499" dirty="0">
                <a:solidFill>
                  <a:srgbClr val="FFFFFF"/>
                </a:solidFill>
              </a:rPr>
              <a:t> yang </a:t>
            </a:r>
            <a:r>
              <a:rPr lang="en-US" sz="2499" dirty="0" err="1">
                <a:solidFill>
                  <a:srgbClr val="FFFFFF"/>
                </a:solidFill>
              </a:rPr>
              <a:t>sebelum</a:t>
            </a:r>
            <a:r>
              <a:rPr lang="en-US" sz="2499" dirty="0">
                <a:solidFill>
                  <a:srgbClr val="FFFFFF"/>
                </a:solidFill>
              </a:rPr>
              <a:t> </a:t>
            </a:r>
            <a:r>
              <a:rPr lang="en-US" sz="2499" dirty="0" err="1">
                <a:solidFill>
                  <a:srgbClr val="FFFFFF"/>
                </a:solidFill>
              </a:rPr>
              <a:t>ini</a:t>
            </a:r>
            <a:r>
              <a:rPr lang="en-US" sz="2499" dirty="0">
                <a:solidFill>
                  <a:srgbClr val="FFFFFF"/>
                </a:solidFill>
              </a:rPr>
              <a:t> </a:t>
            </a:r>
            <a:r>
              <a:rPr lang="en-US" sz="2499" dirty="0" err="1">
                <a:solidFill>
                  <a:srgbClr val="FFFFFF"/>
                </a:solidFill>
              </a:rPr>
              <a:t>belum</a:t>
            </a:r>
            <a:r>
              <a:rPr lang="en-US" sz="2499" dirty="0">
                <a:solidFill>
                  <a:srgbClr val="FFFFFF"/>
                </a:solidFill>
              </a:rPr>
              <a:t> </a:t>
            </a:r>
            <a:r>
              <a:rPr lang="en-US" sz="2499" dirty="0" err="1">
                <a:solidFill>
                  <a:srgbClr val="FFFFFF"/>
                </a:solidFill>
              </a:rPr>
              <a:t>pernah</a:t>
            </a:r>
            <a:r>
              <a:rPr lang="en-US" sz="2499" dirty="0">
                <a:solidFill>
                  <a:srgbClr val="FFFFFF"/>
                </a:solidFill>
              </a:rPr>
              <a:t> </a:t>
            </a:r>
            <a:r>
              <a:rPr lang="en-US" sz="2499" dirty="0" err="1">
                <a:solidFill>
                  <a:srgbClr val="FFFFFF"/>
                </a:solidFill>
              </a:rPr>
              <a:t>diterokai</a:t>
            </a:r>
            <a:r>
              <a:rPr lang="en-US" sz="2499" dirty="0">
                <a:solidFill>
                  <a:srgbClr val="FFFFFF"/>
                </a:solidFill>
              </a:rPr>
              <a:t>. </a:t>
            </a:r>
          </a:p>
          <a:p>
            <a:pPr algn="just">
              <a:lnSpc>
                <a:spcPts val="2974"/>
              </a:lnSpc>
            </a:pPr>
            <a:endParaRPr lang="en-US" sz="2499" dirty="0">
              <a:solidFill>
                <a:srgbClr val="FFFFFF"/>
              </a:solidFill>
            </a:endParaRPr>
          </a:p>
        </p:txBody>
      </p:sp>
      <p:sp>
        <p:nvSpPr>
          <p:cNvPr id="12" name="TextBox 12"/>
          <p:cNvSpPr txBox="1"/>
          <p:nvPr/>
        </p:nvSpPr>
        <p:spPr>
          <a:xfrm>
            <a:off x="9537131" y="6062141"/>
            <a:ext cx="7722169" cy="1912062"/>
          </a:xfrm>
          <a:prstGeom prst="rect">
            <a:avLst/>
          </a:prstGeom>
        </p:spPr>
        <p:txBody>
          <a:bodyPr lIns="0" tIns="0" rIns="0" bIns="0" rtlCol="0" anchor="t">
            <a:spAutoFit/>
          </a:bodyPr>
          <a:lstStyle/>
          <a:p>
            <a:pPr algn="just">
              <a:lnSpc>
                <a:spcPts val="2974"/>
              </a:lnSpc>
            </a:pPr>
            <a:r>
              <a:rPr lang="en-US" sz="2499" dirty="0">
                <a:solidFill>
                  <a:srgbClr val="000000"/>
                </a:solidFill>
              </a:rPr>
              <a:t>•</a:t>
            </a:r>
            <a:r>
              <a:rPr lang="en-US" sz="2499" dirty="0" err="1">
                <a:solidFill>
                  <a:srgbClr val="000000"/>
                </a:solidFill>
              </a:rPr>
              <a:t>Daya</a:t>
            </a:r>
            <a:r>
              <a:rPr lang="en-US" sz="2499" dirty="0">
                <a:solidFill>
                  <a:srgbClr val="000000"/>
                </a:solidFill>
              </a:rPr>
              <a:t> </a:t>
            </a:r>
            <a:r>
              <a:rPr lang="en-US" sz="2499" dirty="0" err="1">
                <a:solidFill>
                  <a:srgbClr val="000000"/>
                </a:solidFill>
              </a:rPr>
              <a:t>cipta</a:t>
            </a:r>
            <a:r>
              <a:rPr lang="en-US" sz="2499" dirty="0">
                <a:solidFill>
                  <a:srgbClr val="000000"/>
                </a:solidFill>
              </a:rPr>
              <a:t> </a:t>
            </a:r>
            <a:r>
              <a:rPr lang="en-US" sz="2499" dirty="0" err="1">
                <a:solidFill>
                  <a:srgbClr val="000000"/>
                </a:solidFill>
              </a:rPr>
              <a:t>sering</a:t>
            </a:r>
            <a:r>
              <a:rPr lang="en-US" sz="2499" dirty="0">
                <a:solidFill>
                  <a:srgbClr val="000000"/>
                </a:solidFill>
              </a:rPr>
              <a:t> </a:t>
            </a:r>
            <a:r>
              <a:rPr lang="en-US" sz="2499" dirty="0" err="1">
                <a:solidFill>
                  <a:srgbClr val="000000"/>
                </a:solidFill>
              </a:rPr>
              <a:t>dilihat</a:t>
            </a:r>
            <a:r>
              <a:rPr lang="en-US" sz="2499" dirty="0">
                <a:solidFill>
                  <a:srgbClr val="000000"/>
                </a:solidFill>
              </a:rPr>
              <a:t> </a:t>
            </a:r>
            <a:r>
              <a:rPr lang="en-US" sz="2499" dirty="0" err="1">
                <a:solidFill>
                  <a:srgbClr val="000000"/>
                </a:solidFill>
              </a:rPr>
              <a:t>dikaitkan</a:t>
            </a:r>
            <a:r>
              <a:rPr lang="en-US" sz="2499" dirty="0">
                <a:solidFill>
                  <a:srgbClr val="000000"/>
                </a:solidFill>
              </a:rPr>
              <a:t> </a:t>
            </a:r>
            <a:r>
              <a:rPr lang="en-US" sz="2499" dirty="0" err="1">
                <a:solidFill>
                  <a:srgbClr val="000000"/>
                </a:solidFill>
              </a:rPr>
              <a:t>dengan</a:t>
            </a:r>
            <a:r>
              <a:rPr lang="en-US" sz="2499" dirty="0">
                <a:solidFill>
                  <a:srgbClr val="000000"/>
                </a:solidFill>
              </a:rPr>
              <a:t> </a:t>
            </a:r>
            <a:r>
              <a:rPr lang="en-US" sz="2499" dirty="0" err="1">
                <a:solidFill>
                  <a:srgbClr val="000000"/>
                </a:solidFill>
              </a:rPr>
              <a:t>teknologi</a:t>
            </a:r>
            <a:r>
              <a:rPr lang="en-US" sz="2499" dirty="0">
                <a:solidFill>
                  <a:srgbClr val="000000"/>
                </a:solidFill>
              </a:rPr>
              <a:t> </a:t>
            </a:r>
            <a:r>
              <a:rPr lang="en-US" sz="2499" dirty="0" err="1">
                <a:solidFill>
                  <a:srgbClr val="000000"/>
                </a:solidFill>
              </a:rPr>
              <a:t>baru</a:t>
            </a:r>
            <a:r>
              <a:rPr lang="en-US" sz="2499" dirty="0">
                <a:solidFill>
                  <a:srgbClr val="000000"/>
                </a:solidFill>
              </a:rPr>
              <a:t> </a:t>
            </a:r>
            <a:r>
              <a:rPr lang="en-US" sz="2499" dirty="0" err="1">
                <a:solidFill>
                  <a:srgbClr val="000000"/>
                </a:solidFill>
              </a:rPr>
              <a:t>atau</a:t>
            </a:r>
            <a:r>
              <a:rPr lang="en-US" sz="2499" dirty="0">
                <a:solidFill>
                  <a:srgbClr val="000000"/>
                </a:solidFill>
              </a:rPr>
              <a:t> </a:t>
            </a:r>
            <a:r>
              <a:rPr lang="en-US" sz="2499" dirty="0" err="1">
                <a:solidFill>
                  <a:srgbClr val="000000"/>
                </a:solidFill>
              </a:rPr>
              <a:t>evolusi</a:t>
            </a:r>
            <a:r>
              <a:rPr lang="en-US" sz="2499" dirty="0">
                <a:solidFill>
                  <a:srgbClr val="000000"/>
                </a:solidFill>
              </a:rPr>
              <a:t> digital. </a:t>
            </a:r>
            <a:r>
              <a:rPr lang="en-US" sz="2499" dirty="0" err="1">
                <a:solidFill>
                  <a:srgbClr val="000000"/>
                </a:solidFill>
              </a:rPr>
              <a:t>Walau</a:t>
            </a:r>
            <a:r>
              <a:rPr lang="en-US" sz="2499" dirty="0">
                <a:solidFill>
                  <a:srgbClr val="000000"/>
                </a:solidFill>
              </a:rPr>
              <a:t> </a:t>
            </a:r>
            <a:r>
              <a:rPr lang="en-US" sz="2499" dirty="0" err="1">
                <a:solidFill>
                  <a:srgbClr val="000000"/>
                </a:solidFill>
              </a:rPr>
              <a:t>bagaimanapun</a:t>
            </a:r>
            <a:r>
              <a:rPr lang="en-US" sz="2499" dirty="0">
                <a:solidFill>
                  <a:srgbClr val="000000"/>
                </a:solidFill>
              </a:rPr>
              <a:t>, </a:t>
            </a:r>
            <a:r>
              <a:rPr lang="en-US" sz="2499" dirty="0" err="1">
                <a:solidFill>
                  <a:srgbClr val="000000"/>
                </a:solidFill>
              </a:rPr>
              <a:t>ia</a:t>
            </a:r>
            <a:r>
              <a:rPr lang="en-US" sz="2499" dirty="0">
                <a:solidFill>
                  <a:srgbClr val="000000"/>
                </a:solidFill>
              </a:rPr>
              <a:t> </a:t>
            </a:r>
            <a:r>
              <a:rPr lang="en-US" sz="2499" dirty="0" err="1">
                <a:solidFill>
                  <a:srgbClr val="000000"/>
                </a:solidFill>
              </a:rPr>
              <a:t>bukan</a:t>
            </a:r>
            <a:r>
              <a:rPr lang="en-US" sz="2499" dirty="0">
                <a:solidFill>
                  <a:srgbClr val="000000"/>
                </a:solidFill>
              </a:rPr>
              <a:t> </a:t>
            </a:r>
            <a:r>
              <a:rPr lang="en-US" sz="2499" dirty="0" err="1">
                <a:solidFill>
                  <a:srgbClr val="000000"/>
                </a:solidFill>
              </a:rPr>
              <a:t>sekadar</a:t>
            </a:r>
            <a:r>
              <a:rPr lang="en-US" sz="2499" dirty="0">
                <a:solidFill>
                  <a:srgbClr val="000000"/>
                </a:solidFill>
              </a:rPr>
              <a:t> </a:t>
            </a:r>
            <a:r>
              <a:rPr lang="en-US" sz="2499" dirty="0" err="1">
                <a:solidFill>
                  <a:srgbClr val="000000"/>
                </a:solidFill>
              </a:rPr>
              <a:t>satu</a:t>
            </a:r>
            <a:r>
              <a:rPr lang="en-US" sz="2499" dirty="0">
                <a:solidFill>
                  <a:srgbClr val="000000"/>
                </a:solidFill>
              </a:rPr>
              <a:t> </a:t>
            </a:r>
            <a:r>
              <a:rPr lang="en-US" sz="2499" dirty="0" err="1">
                <a:solidFill>
                  <a:srgbClr val="000000"/>
                </a:solidFill>
              </a:rPr>
              <a:t>perubahan</a:t>
            </a:r>
            <a:r>
              <a:rPr lang="en-US" sz="2499" dirty="0">
                <a:solidFill>
                  <a:srgbClr val="000000"/>
                </a:solidFill>
              </a:rPr>
              <a:t> </a:t>
            </a:r>
            <a:r>
              <a:rPr lang="en-US" sz="2499" dirty="0" err="1">
                <a:solidFill>
                  <a:srgbClr val="000000"/>
                </a:solidFill>
              </a:rPr>
              <a:t>semata-mata</a:t>
            </a:r>
            <a:r>
              <a:rPr lang="en-US" sz="2499" dirty="0">
                <a:solidFill>
                  <a:srgbClr val="000000"/>
                </a:solidFill>
              </a:rPr>
              <a:t>, </a:t>
            </a:r>
            <a:r>
              <a:rPr lang="en-US" sz="2499" dirty="0" err="1">
                <a:solidFill>
                  <a:srgbClr val="000000"/>
                </a:solidFill>
              </a:rPr>
              <a:t>tetapi</a:t>
            </a:r>
            <a:r>
              <a:rPr lang="en-US" sz="2499" dirty="0">
                <a:solidFill>
                  <a:srgbClr val="000000"/>
                </a:solidFill>
              </a:rPr>
              <a:t> </a:t>
            </a:r>
            <a:r>
              <a:rPr lang="en-US" sz="2499" dirty="0" err="1">
                <a:solidFill>
                  <a:srgbClr val="000000"/>
                </a:solidFill>
              </a:rPr>
              <a:t>ia</a:t>
            </a:r>
            <a:r>
              <a:rPr lang="en-US" sz="2499" dirty="0">
                <a:solidFill>
                  <a:srgbClr val="000000"/>
                </a:solidFill>
              </a:rPr>
              <a:t> </a:t>
            </a:r>
            <a:r>
              <a:rPr lang="en-US" sz="2499" b="1" dirty="0" err="1">
                <a:solidFill>
                  <a:schemeClr val="bg1"/>
                </a:solidFill>
              </a:rPr>
              <a:t>harus</a:t>
            </a:r>
            <a:r>
              <a:rPr lang="en-US" sz="2499" b="1" dirty="0">
                <a:solidFill>
                  <a:schemeClr val="bg1"/>
                </a:solidFill>
              </a:rPr>
              <a:t> </a:t>
            </a:r>
            <a:r>
              <a:rPr lang="en-US" sz="2499" b="1" dirty="0" err="1">
                <a:solidFill>
                  <a:schemeClr val="bg1"/>
                </a:solidFill>
              </a:rPr>
              <a:t>memberikan</a:t>
            </a:r>
            <a:r>
              <a:rPr lang="en-US" sz="2499" b="1" dirty="0">
                <a:solidFill>
                  <a:schemeClr val="bg1"/>
                </a:solidFill>
              </a:rPr>
              <a:t> </a:t>
            </a:r>
            <a:r>
              <a:rPr lang="en-US" sz="2499" b="1" dirty="0" err="1">
                <a:solidFill>
                  <a:schemeClr val="bg1"/>
                </a:solidFill>
              </a:rPr>
              <a:t>suatu</a:t>
            </a:r>
            <a:r>
              <a:rPr lang="en-US" sz="2499" b="1" dirty="0">
                <a:solidFill>
                  <a:schemeClr val="bg1"/>
                </a:solidFill>
              </a:rPr>
              <a:t> </a:t>
            </a:r>
            <a:r>
              <a:rPr lang="en-US" sz="2499" b="1" dirty="0" err="1">
                <a:solidFill>
                  <a:schemeClr val="bg1"/>
                </a:solidFill>
              </a:rPr>
              <a:t>nilai</a:t>
            </a:r>
            <a:r>
              <a:rPr lang="en-US" sz="2499" b="1" dirty="0">
                <a:solidFill>
                  <a:schemeClr val="bg1"/>
                </a:solidFill>
              </a:rPr>
              <a:t> </a:t>
            </a:r>
            <a:r>
              <a:rPr lang="en-US" sz="2499" b="1" dirty="0" err="1">
                <a:solidFill>
                  <a:schemeClr val="bg1"/>
                </a:solidFill>
              </a:rPr>
              <a:t>tambah</a:t>
            </a:r>
            <a:r>
              <a:rPr lang="en-US" sz="2499" dirty="0">
                <a:solidFill>
                  <a:srgbClr val="000000"/>
                </a:solidFill>
              </a:rPr>
              <a:t> yang </a:t>
            </a:r>
            <a:r>
              <a:rPr lang="en-US" sz="2499" dirty="0" err="1">
                <a:solidFill>
                  <a:srgbClr val="000000"/>
                </a:solidFill>
              </a:rPr>
              <a:t>signifikan</a:t>
            </a:r>
            <a:r>
              <a:rPr lang="en-US" sz="2499" dirty="0">
                <a:solidFill>
                  <a:srgbClr val="000000"/>
                </a:solidFill>
              </a:rPr>
              <a:t> </a:t>
            </a:r>
            <a:r>
              <a:rPr lang="en-US" sz="2499" dirty="0" err="1">
                <a:solidFill>
                  <a:srgbClr val="000000"/>
                </a:solidFill>
              </a:rPr>
              <a:t>kepada</a:t>
            </a:r>
            <a:r>
              <a:rPr lang="en-US" sz="2499" dirty="0">
                <a:solidFill>
                  <a:srgbClr val="000000"/>
                </a:solidFill>
              </a:rPr>
              <a:t> </a:t>
            </a:r>
            <a:r>
              <a:rPr lang="en-US" sz="2499" dirty="0" err="1">
                <a:solidFill>
                  <a:srgbClr val="000000"/>
                </a:solidFill>
              </a:rPr>
              <a:t>sesebuah</a:t>
            </a:r>
            <a:r>
              <a:rPr lang="en-US" sz="2499" dirty="0">
                <a:solidFill>
                  <a:srgbClr val="000000"/>
                </a:solidFill>
              </a:rPr>
              <a:t> </a:t>
            </a:r>
            <a:r>
              <a:rPr lang="en-US" sz="2499" dirty="0" err="1">
                <a:solidFill>
                  <a:srgbClr val="000000"/>
                </a:solidFill>
              </a:rPr>
              <a:t>sistem</a:t>
            </a:r>
            <a:r>
              <a:rPr lang="en-US" sz="2499" dirty="0">
                <a:solidFill>
                  <a:srgbClr val="000000"/>
                </a:solidFill>
              </a:rPr>
              <a:t>.</a:t>
            </a:r>
          </a:p>
          <a:p>
            <a:pPr algn="just">
              <a:lnSpc>
                <a:spcPts val="2974"/>
              </a:lnSpc>
            </a:pPr>
            <a:endParaRPr lang="en-US" sz="2499" dirty="0">
              <a:solidFill>
                <a:srgbClr val="000000"/>
              </a:solidFill>
            </a:endParaRPr>
          </a:p>
        </p:txBody>
      </p:sp>
      <p:pic>
        <p:nvPicPr>
          <p:cNvPr id="13" name="Picture 12">
            <a:extLst>
              <a:ext uri="{FF2B5EF4-FFF2-40B4-BE49-F238E27FC236}">
                <a16:creationId xmlns:a16="http://schemas.microsoft.com/office/drawing/2014/main" id="{2C9D811B-712E-459A-A8B5-C6896C4348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14580" y="-332263"/>
            <a:ext cx="3709515" cy="2046763"/>
          </a:xfrm>
          <a:prstGeom prst="rect">
            <a:avLst/>
          </a:prstGeom>
        </p:spPr>
      </p:pic>
      <p:sp>
        <p:nvSpPr>
          <p:cNvPr id="14" name="TextBox 11">
            <a:extLst>
              <a:ext uri="{FF2B5EF4-FFF2-40B4-BE49-F238E27FC236}">
                <a16:creationId xmlns:a16="http://schemas.microsoft.com/office/drawing/2014/main" id="{1C2D7545-1CF5-4E6A-9FF6-4DE96C6D2275}"/>
              </a:ext>
            </a:extLst>
          </p:cNvPr>
          <p:cNvSpPr txBox="1"/>
          <p:nvPr/>
        </p:nvSpPr>
        <p:spPr>
          <a:xfrm>
            <a:off x="3153853" y="9343471"/>
            <a:ext cx="13589431" cy="361509"/>
          </a:xfrm>
          <a:prstGeom prst="rect">
            <a:avLst/>
          </a:prstGeom>
        </p:spPr>
        <p:txBody>
          <a:bodyPr wrap="square" lIns="0" tIns="0" rIns="0" bIns="0" rtlCol="0" anchor="t">
            <a:spAutoFit/>
          </a:bodyPr>
          <a:lstStyle/>
          <a:p>
            <a:pPr algn="just">
              <a:lnSpc>
                <a:spcPts val="2974"/>
              </a:lnSpc>
            </a:pPr>
            <a:r>
              <a:rPr lang="en-US" sz="2499" b="1" dirty="0">
                <a:latin typeface="Arial" panose="020B0604020202020204" pitchFamily="34" charset="0"/>
                <a:cs typeface="Arial" panose="020B0604020202020204" pitchFamily="34" charset="0"/>
              </a:rPr>
              <a:t>(m/s 75)- </a:t>
            </a:r>
            <a:r>
              <a:rPr lang="en-US" sz="2499" b="1" dirty="0" err="1">
                <a:latin typeface="Arial" panose="020B0604020202020204" pitchFamily="34" charset="0"/>
                <a:cs typeface="Arial" panose="020B0604020202020204" pitchFamily="34" charset="0"/>
              </a:rPr>
              <a:t>Membangun</a:t>
            </a:r>
            <a:r>
              <a:rPr lang="en-US" sz="2499" b="1" dirty="0">
                <a:latin typeface="Arial" panose="020B0604020202020204" pitchFamily="34" charset="0"/>
                <a:cs typeface="Arial" panose="020B0604020202020204" pitchFamily="34" charset="0"/>
              </a:rPr>
              <a:t> Negara MADANI, </a:t>
            </a:r>
            <a:r>
              <a:rPr lang="en-US" sz="2499" b="1" dirty="0" err="1">
                <a:latin typeface="Arial" panose="020B0604020202020204" pitchFamily="34" charset="0"/>
                <a:cs typeface="Arial" panose="020B0604020202020204" pitchFamily="34" charset="0"/>
              </a:rPr>
              <a:t>Visi</a:t>
            </a:r>
            <a:r>
              <a:rPr lang="en-US" sz="2499" b="1" dirty="0">
                <a:latin typeface="Arial" panose="020B0604020202020204" pitchFamily="34" charset="0"/>
                <a:cs typeface="Arial" panose="020B0604020202020204" pitchFamily="34" charset="0"/>
              </a:rPr>
              <a:t> dan </a:t>
            </a:r>
            <a:r>
              <a:rPr lang="en-US" sz="2499" b="1" dirty="0" err="1">
                <a:latin typeface="Arial" panose="020B0604020202020204" pitchFamily="34" charset="0"/>
                <a:cs typeface="Arial" panose="020B0604020202020204" pitchFamily="34" charset="0"/>
              </a:rPr>
              <a:t>Kerangka</a:t>
            </a:r>
            <a:r>
              <a:rPr lang="en-US" sz="2499" b="1" dirty="0">
                <a:latin typeface="Arial" panose="020B0604020202020204" pitchFamily="34" charset="0"/>
                <a:cs typeface="Arial" panose="020B0604020202020204" pitchFamily="34" charset="0"/>
              </a:rPr>
              <a:t> Dasar </a:t>
            </a:r>
            <a:r>
              <a:rPr lang="en-US" sz="2499" b="1" dirty="0" err="1">
                <a:latin typeface="Arial" panose="020B0604020202020204" pitchFamily="34" charset="0"/>
                <a:cs typeface="Arial" panose="020B0604020202020204" pitchFamily="34" charset="0"/>
              </a:rPr>
              <a:t>Reformasi</a:t>
            </a:r>
            <a:endParaRPr lang="en-US" sz="2499"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07D1F-638E-4DFD-B3D7-AC6E2243064A}"/>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r="44"/>
          <a:stretch/>
        </p:blipFill>
        <p:spPr>
          <a:xfrm>
            <a:off x="8021" y="0"/>
            <a:ext cx="18279979" cy="10287000"/>
          </a:xfrm>
          <a:prstGeom prst="rect">
            <a:avLst/>
          </a:prstGeom>
        </p:spPr>
      </p:pic>
    </p:spTree>
    <p:extLst>
      <p:ext uri="{BB962C8B-B14F-4D97-AF65-F5344CB8AC3E}">
        <p14:creationId xmlns:p14="http://schemas.microsoft.com/office/powerpoint/2010/main" val="3306127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4238</TotalTime>
  <Words>9994</Words>
  <Application>Microsoft Office PowerPoint</Application>
  <PresentationFormat>Custom</PresentationFormat>
  <Paragraphs>516</Paragraphs>
  <Slides>42</Slides>
  <Notes>20</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Poppins Bold</vt:lpstr>
      <vt:lpstr>Traditional Arabic</vt:lpstr>
      <vt:lpstr>Calibri (MS)</vt:lpstr>
      <vt:lpstr>IBM Plex Sans Bold</vt:lpstr>
      <vt:lpstr>Poppins Semi-Bold</vt:lpstr>
      <vt:lpstr>Alegreya Sans Ultra-Bold</vt:lpstr>
      <vt:lpstr>Calibri (MS) Bold</vt:lpstr>
      <vt:lpstr>Arial</vt:lpstr>
      <vt:lpstr>Poppins</vt:lpstr>
      <vt:lpstr>Wingdings</vt:lpstr>
      <vt:lpstr>Source Sans Pro</vt:lpstr>
      <vt:lpstr>Arial Black</vt:lpstr>
      <vt:lpstr>Alegreya Sans Medium</vt:lpstr>
      <vt:lpstr>Cooper Hewitt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KATEGORI INOVASI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MALAYSIA MADANI: NILAI TERAS DAYA CIPTA</dc:title>
  <dc:creator>Norazlinawati Mohd Yusslee</dc:creator>
  <cp:lastModifiedBy>LATITUDE 3410</cp:lastModifiedBy>
  <cp:revision>81</cp:revision>
  <cp:lastPrinted>2023-09-10T06:13:30Z</cp:lastPrinted>
  <dcterms:created xsi:type="dcterms:W3CDTF">2006-08-16T00:00:00Z</dcterms:created>
  <dcterms:modified xsi:type="dcterms:W3CDTF">2023-11-28T05:46:41Z</dcterms:modified>
  <dc:identifier>DAFox3Fdb0E</dc:identifier>
</cp:coreProperties>
</file>